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1"/>
  </p:notesMasterIdLst>
  <p:sldIdLst>
    <p:sldId id="256" r:id="rId3"/>
    <p:sldId id="259" r:id="rId4"/>
    <p:sldId id="290" r:id="rId5"/>
    <p:sldId id="288" r:id="rId6"/>
    <p:sldId id="270" r:id="rId7"/>
    <p:sldId id="261" r:id="rId8"/>
    <p:sldId id="291" r:id="rId9"/>
    <p:sldId id="283" r:id="rId10"/>
    <p:sldId id="282" r:id="rId11"/>
    <p:sldId id="468" r:id="rId12"/>
    <p:sldId id="469" r:id="rId13"/>
    <p:sldId id="474" r:id="rId14"/>
    <p:sldId id="278" r:id="rId15"/>
    <p:sldId id="275" r:id="rId16"/>
    <p:sldId id="292" r:id="rId17"/>
    <p:sldId id="295" r:id="rId18"/>
    <p:sldId id="296" r:id="rId19"/>
    <p:sldId id="321" r:id="rId20"/>
    <p:sldId id="294" r:id="rId21"/>
    <p:sldId id="322" r:id="rId22"/>
    <p:sldId id="324" r:id="rId23"/>
    <p:sldId id="380" r:id="rId24"/>
    <p:sldId id="379" r:id="rId25"/>
    <p:sldId id="299" r:id="rId26"/>
    <p:sldId id="301" r:id="rId27"/>
    <p:sldId id="302" r:id="rId28"/>
    <p:sldId id="304" r:id="rId29"/>
    <p:sldId id="426" r:id="rId30"/>
    <p:sldId id="305" r:id="rId31"/>
    <p:sldId id="361" r:id="rId32"/>
    <p:sldId id="427" r:id="rId33"/>
    <p:sldId id="362" r:id="rId34"/>
    <p:sldId id="428" r:id="rId35"/>
    <p:sldId id="306" r:id="rId36"/>
    <p:sldId id="308" r:id="rId37"/>
    <p:sldId id="389" r:id="rId38"/>
    <p:sldId id="390" r:id="rId39"/>
    <p:sldId id="391" r:id="rId40"/>
    <p:sldId id="393" r:id="rId41"/>
    <p:sldId id="395" r:id="rId42"/>
    <p:sldId id="397" r:id="rId43"/>
    <p:sldId id="398" r:id="rId44"/>
    <p:sldId id="472" r:id="rId45"/>
    <p:sldId id="473" r:id="rId46"/>
    <p:sldId id="328" r:id="rId47"/>
    <p:sldId id="331" r:id="rId48"/>
    <p:sldId id="330" r:id="rId49"/>
    <p:sldId id="457" r:id="rId50"/>
    <p:sldId id="470" r:id="rId51"/>
    <p:sldId id="451" r:id="rId52"/>
    <p:sldId id="325" r:id="rId53"/>
    <p:sldId id="335" r:id="rId54"/>
    <p:sldId id="334" r:id="rId55"/>
    <p:sldId id="369" r:id="rId56"/>
    <p:sldId id="327" r:id="rId57"/>
    <p:sldId id="365" r:id="rId58"/>
    <p:sldId id="423" r:id="rId59"/>
    <p:sldId id="424" r:id="rId60"/>
    <p:sldId id="367" r:id="rId61"/>
    <p:sldId id="344" r:id="rId62"/>
    <p:sldId id="382" r:id="rId63"/>
    <p:sldId id="459" r:id="rId64"/>
    <p:sldId id="336" r:id="rId65"/>
    <p:sldId id="338" r:id="rId66"/>
    <p:sldId id="339" r:id="rId67"/>
    <p:sldId id="340" r:id="rId68"/>
    <p:sldId id="341" r:id="rId69"/>
    <p:sldId id="376" r:id="rId70"/>
    <p:sldId id="352" r:id="rId71"/>
    <p:sldId id="353" r:id="rId72"/>
    <p:sldId id="357" r:id="rId73"/>
    <p:sldId id="460" r:id="rId74"/>
    <p:sldId id="461" r:id="rId75"/>
    <p:sldId id="462" r:id="rId76"/>
    <p:sldId id="463" r:id="rId77"/>
    <p:sldId id="464" r:id="rId78"/>
    <p:sldId id="466" r:id="rId79"/>
    <p:sldId id="467"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losser, Lisa" initials="SL" lastIdx="1" clrIdx="0">
    <p:extLst>
      <p:ext uri="{19B8F6BF-5375-455C-9EA6-DF929625EA0E}">
        <p15:presenceInfo xmlns:p15="http://schemas.microsoft.com/office/powerpoint/2012/main" userId="S::CTA235@mt.gov::12aa3373-fb09-4d26-95c8-e8f2e3cccbbc" providerId="AD"/>
      </p:ext>
    </p:extLst>
  </p:cmAuthor>
  <p:cmAuthor id="2" name="Fuller, Stuart" initials="FS" lastIdx="1" clrIdx="1">
    <p:extLst>
      <p:ext uri="{19B8F6BF-5375-455C-9EA6-DF929625EA0E}">
        <p15:presenceInfo xmlns:p15="http://schemas.microsoft.com/office/powerpoint/2012/main" userId="S::CTA230@mt.gov::336b78d1-362d-44c4-b53e-ccb732bbb1b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542" autoAdjust="0"/>
    <p:restoredTop sz="94660"/>
  </p:normalViewPr>
  <p:slideViewPr>
    <p:cSldViewPr snapToGrid="0">
      <p:cViewPr varScale="1">
        <p:scale>
          <a:sx n="112" d="100"/>
          <a:sy n="112" d="100"/>
        </p:scale>
        <p:origin x="120"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commentAuthors" Target="commentAuthors.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Light" panose="020F03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alibri Light" panose="020F0302020204030204" pitchFamily="34" charset="0"/>
              </a:defRPr>
            </a:lvl1pPr>
          </a:lstStyle>
          <a:p>
            <a:fld id="{FBACDC4E-17BE-4119-BA54-008881909743}" type="datetimeFigureOut">
              <a:rPr lang="en-US" smtClean="0"/>
              <a:pPr/>
              <a:t>2/24/2020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Light" panose="020F03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alibri Light" panose="020F0302020204030204" pitchFamily="34" charset="0"/>
              </a:defRPr>
            </a:lvl1pPr>
          </a:lstStyle>
          <a:p>
            <a:fld id="{0041E313-8A96-4ABC-9EB3-0D81D771F21F}" type="slidenum">
              <a:rPr lang="en-US" smtClean="0"/>
              <a:pPr/>
              <a:t>‹#›</a:t>
            </a:fld>
            <a:endParaRPr lang="en-US" dirty="0"/>
          </a:p>
        </p:txBody>
      </p:sp>
    </p:spTree>
    <p:extLst>
      <p:ext uri="{BB962C8B-B14F-4D97-AF65-F5344CB8AC3E}">
        <p14:creationId xmlns:p14="http://schemas.microsoft.com/office/powerpoint/2010/main" val="3943628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Light" panose="020F0302020204030204" pitchFamily="34" charset="0"/>
        <a:ea typeface="+mn-ea"/>
        <a:cs typeface="+mn-cs"/>
      </a:defRPr>
    </a:lvl1pPr>
    <a:lvl2pPr marL="457200" algn="l" defTabSz="914400" rtl="0" eaLnBrk="1" latinLnBrk="0" hangingPunct="1">
      <a:defRPr sz="1200" kern="1200">
        <a:solidFill>
          <a:schemeClr val="tx1"/>
        </a:solidFill>
        <a:latin typeface="Calibri Light" panose="020F0302020204030204" pitchFamily="34" charset="0"/>
        <a:ea typeface="+mn-ea"/>
        <a:cs typeface="+mn-cs"/>
      </a:defRPr>
    </a:lvl2pPr>
    <a:lvl3pPr marL="914400" algn="l" defTabSz="914400" rtl="0" eaLnBrk="1" latinLnBrk="0" hangingPunct="1">
      <a:defRPr sz="1200" kern="1200">
        <a:solidFill>
          <a:schemeClr val="tx1"/>
        </a:solidFill>
        <a:latin typeface="Calibri Light" panose="020F0302020204030204" pitchFamily="34" charset="0"/>
        <a:ea typeface="+mn-ea"/>
        <a:cs typeface="+mn-cs"/>
      </a:defRPr>
    </a:lvl3pPr>
    <a:lvl4pPr marL="1371600" algn="l" defTabSz="914400" rtl="0" eaLnBrk="1" latinLnBrk="0" hangingPunct="1">
      <a:defRPr sz="1200" kern="1200">
        <a:solidFill>
          <a:schemeClr val="tx1"/>
        </a:solidFill>
        <a:latin typeface="Calibri Light" panose="020F0302020204030204" pitchFamily="34" charset="0"/>
        <a:ea typeface="+mn-ea"/>
        <a:cs typeface="+mn-cs"/>
      </a:defRPr>
    </a:lvl4pPr>
    <a:lvl5pPr marL="1828800" algn="l" defTabSz="914400" rtl="0" eaLnBrk="1" latinLnBrk="0" hangingPunct="1">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6BD2A-EB9E-4DBF-A9FA-A99309F6D4B5}"/>
              </a:ext>
            </a:extLst>
          </p:cNvPr>
          <p:cNvSpPr>
            <a:spLocks noGrp="1"/>
          </p:cNvSpPr>
          <p:nvPr>
            <p:ph type="ctrTitle"/>
          </p:nvPr>
        </p:nvSpPr>
        <p:spPr>
          <a:xfrm>
            <a:off x="1524000" y="1122363"/>
            <a:ext cx="9144000" cy="2387600"/>
          </a:xfrm>
        </p:spPr>
        <p:txBody>
          <a:bodyPr anchor="b"/>
          <a:lstStyle>
            <a:lvl1pPr algn="ctr">
              <a:defRPr sz="6000">
                <a:latin typeface="Calibri Light" panose="020F030202020403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0BFD30B0-5C5D-4A86-832B-11A72A320DC6}"/>
              </a:ext>
            </a:extLst>
          </p:cNvPr>
          <p:cNvSpPr>
            <a:spLocks noGrp="1"/>
          </p:cNvSpPr>
          <p:nvPr>
            <p:ph type="subTitle" idx="1"/>
          </p:nvPr>
        </p:nvSpPr>
        <p:spPr>
          <a:xfrm>
            <a:off x="1524000" y="3602038"/>
            <a:ext cx="9144000" cy="1655762"/>
          </a:xfrm>
        </p:spPr>
        <p:txBody>
          <a:bodyPr/>
          <a:lstStyle>
            <a:lvl1pPr marL="0" indent="0" algn="ctr">
              <a:buNone/>
              <a:defRPr sz="2400">
                <a:latin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3DA583E-92DA-4454-A1CF-E4BACE819F5B}"/>
              </a:ext>
            </a:extLst>
          </p:cNvPr>
          <p:cNvSpPr>
            <a:spLocks noGrp="1"/>
          </p:cNvSpPr>
          <p:nvPr>
            <p:ph type="dt" sz="half" idx="10"/>
          </p:nvPr>
        </p:nvSpPr>
        <p:spPr/>
        <p:txBody>
          <a:bodyPr/>
          <a:lstStyle>
            <a:lvl1pPr>
              <a:defRPr>
                <a:latin typeface="Calibri Light" panose="020F0302020204030204" pitchFamily="34" charset="0"/>
              </a:defRPr>
            </a:lvl1pPr>
          </a:lstStyle>
          <a:p>
            <a:fld id="{98D66035-CC91-4D06-B93F-FB96A93F3DAB}" type="datetime1">
              <a:rPr lang="en-US" smtClean="0"/>
              <a:pPr/>
              <a:t>2/24/2020</a:t>
            </a:fld>
            <a:endParaRPr lang="en-US" dirty="0"/>
          </a:p>
        </p:txBody>
      </p:sp>
      <p:sp>
        <p:nvSpPr>
          <p:cNvPr id="5" name="Footer Placeholder 4">
            <a:extLst>
              <a:ext uri="{FF2B5EF4-FFF2-40B4-BE49-F238E27FC236}">
                <a16:creationId xmlns:a16="http://schemas.microsoft.com/office/drawing/2014/main" id="{B2F1C90C-058D-4B7A-BB34-AB28A87B3922}"/>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5016F138-EA77-4F78-8FFB-E1E16EE0A5A2}"/>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86350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05A46-9E03-463C-A508-FD313CE03544}"/>
              </a:ext>
            </a:extLst>
          </p:cNvPr>
          <p:cNvSpPr>
            <a:spLocks noGrp="1"/>
          </p:cNvSpPr>
          <p:nvPr>
            <p:ph type="title"/>
          </p:nvPr>
        </p:nvSpPr>
        <p:spPr/>
        <p:txBody>
          <a:bodyPr/>
          <a:lstStyle>
            <a:lvl1pPr>
              <a:defRPr>
                <a:latin typeface="Calibri Light" panose="020F0302020204030204"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A9BF2C8-EFC5-439F-9C46-DB0D145BA314}"/>
              </a:ext>
            </a:extLst>
          </p:cNvPr>
          <p:cNvSpPr>
            <a:spLocks noGrp="1"/>
          </p:cNvSpPr>
          <p:nvPr>
            <p:ph type="body" orient="vert" idx="1"/>
          </p:nvPr>
        </p:nvSpPr>
        <p:spPr/>
        <p:txBody>
          <a:bodyPr vert="eaVert"/>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5B0C59C-07C7-41B4-8F3C-5A51D12D7CBD}"/>
              </a:ext>
            </a:extLst>
          </p:cNvPr>
          <p:cNvSpPr>
            <a:spLocks noGrp="1"/>
          </p:cNvSpPr>
          <p:nvPr>
            <p:ph type="dt" sz="half" idx="10"/>
          </p:nvPr>
        </p:nvSpPr>
        <p:spPr/>
        <p:txBody>
          <a:bodyPr/>
          <a:lstStyle>
            <a:lvl1pPr>
              <a:defRPr>
                <a:latin typeface="Calibri Light" panose="020F0302020204030204" pitchFamily="34" charset="0"/>
              </a:defRPr>
            </a:lvl1pPr>
          </a:lstStyle>
          <a:p>
            <a:fld id="{B15EE504-41E1-41D9-89CB-4657959251C2}" type="datetime1">
              <a:rPr lang="en-US" smtClean="0"/>
              <a:pPr/>
              <a:t>2/24/2020</a:t>
            </a:fld>
            <a:endParaRPr lang="en-US" dirty="0"/>
          </a:p>
        </p:txBody>
      </p:sp>
      <p:sp>
        <p:nvSpPr>
          <p:cNvPr id="5" name="Footer Placeholder 4">
            <a:extLst>
              <a:ext uri="{FF2B5EF4-FFF2-40B4-BE49-F238E27FC236}">
                <a16:creationId xmlns:a16="http://schemas.microsoft.com/office/drawing/2014/main" id="{67D2E35F-3D2E-44CC-820C-C44DE4D08096}"/>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D60C0612-25BA-4534-9727-D5B4DB8EE73A}"/>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3428336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F333CC-94AC-481F-8C89-E39E7BA3ACED}"/>
              </a:ext>
            </a:extLst>
          </p:cNvPr>
          <p:cNvSpPr>
            <a:spLocks noGrp="1"/>
          </p:cNvSpPr>
          <p:nvPr>
            <p:ph type="title" orient="vert"/>
          </p:nvPr>
        </p:nvSpPr>
        <p:spPr>
          <a:xfrm>
            <a:off x="8724900" y="365125"/>
            <a:ext cx="2628900" cy="5811838"/>
          </a:xfrm>
        </p:spPr>
        <p:txBody>
          <a:bodyPr vert="eaVert"/>
          <a:lstStyle>
            <a:lvl1pPr>
              <a:defRPr>
                <a:latin typeface="Calibri Light" panose="020F0302020204030204"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7607E9EC-BBB0-44E8-B995-97AB627F9945}"/>
              </a:ext>
            </a:extLst>
          </p:cNvPr>
          <p:cNvSpPr>
            <a:spLocks noGrp="1"/>
          </p:cNvSpPr>
          <p:nvPr>
            <p:ph type="body" orient="vert" idx="1"/>
          </p:nvPr>
        </p:nvSpPr>
        <p:spPr>
          <a:xfrm>
            <a:off x="838200" y="365125"/>
            <a:ext cx="7734300" cy="5811838"/>
          </a:xfrm>
        </p:spPr>
        <p:txBody>
          <a:bodyPr vert="eaVert"/>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BB5886-93C7-4D99-9AAA-0755F3AEEA11}"/>
              </a:ext>
            </a:extLst>
          </p:cNvPr>
          <p:cNvSpPr>
            <a:spLocks noGrp="1"/>
          </p:cNvSpPr>
          <p:nvPr>
            <p:ph type="dt" sz="half" idx="10"/>
          </p:nvPr>
        </p:nvSpPr>
        <p:spPr/>
        <p:txBody>
          <a:bodyPr/>
          <a:lstStyle>
            <a:lvl1pPr>
              <a:defRPr>
                <a:latin typeface="Calibri Light" panose="020F0302020204030204" pitchFamily="34" charset="0"/>
              </a:defRPr>
            </a:lvl1pPr>
          </a:lstStyle>
          <a:p>
            <a:fld id="{9F887ED8-64C3-469C-B8AC-0A1417FC71F8}" type="datetime1">
              <a:rPr lang="en-US" smtClean="0"/>
              <a:pPr/>
              <a:t>2/24/2020</a:t>
            </a:fld>
            <a:endParaRPr lang="en-US" dirty="0"/>
          </a:p>
        </p:txBody>
      </p:sp>
      <p:sp>
        <p:nvSpPr>
          <p:cNvPr id="5" name="Footer Placeholder 4">
            <a:extLst>
              <a:ext uri="{FF2B5EF4-FFF2-40B4-BE49-F238E27FC236}">
                <a16:creationId xmlns:a16="http://schemas.microsoft.com/office/drawing/2014/main" id="{E0A31949-C4F5-4917-A217-7AFD44F56C2F}"/>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2950105E-A946-49DA-97D5-24CE84B4DAB6}"/>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308670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BEB42-2796-4216-B578-5EBB92B76C6E}"/>
              </a:ext>
            </a:extLst>
          </p:cNvPr>
          <p:cNvSpPr>
            <a:spLocks noGrp="1"/>
          </p:cNvSpPr>
          <p:nvPr>
            <p:ph type="dt" sz="half" idx="10"/>
          </p:nvPr>
        </p:nvSpPr>
        <p:spPr/>
        <p:txBody>
          <a:bodyPr/>
          <a:lstStyle>
            <a:lvl1pPr>
              <a:defRPr>
                <a:latin typeface="Calibri Light" panose="020F0302020204030204" pitchFamily="34" charset="0"/>
              </a:defRPr>
            </a:lvl1pPr>
          </a:lstStyle>
          <a:p>
            <a:fld id="{B8B48CD3-E112-4996-AE9E-48FA1C71386E}" type="datetime1">
              <a:rPr lang="en-US" smtClean="0"/>
              <a:pPr/>
              <a:t>2/24/2020</a:t>
            </a:fld>
            <a:endParaRPr lang="en-US" dirty="0"/>
          </a:p>
        </p:txBody>
      </p:sp>
      <p:sp>
        <p:nvSpPr>
          <p:cNvPr id="3" name="Footer Placeholder 2">
            <a:extLst>
              <a:ext uri="{FF2B5EF4-FFF2-40B4-BE49-F238E27FC236}">
                <a16:creationId xmlns:a16="http://schemas.microsoft.com/office/drawing/2014/main" id="{F607388F-E69E-49CD-AE9A-E043BFEDB34F}"/>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4" name="Slide Number Placeholder 3">
            <a:extLst>
              <a:ext uri="{FF2B5EF4-FFF2-40B4-BE49-F238E27FC236}">
                <a16:creationId xmlns:a16="http://schemas.microsoft.com/office/drawing/2014/main" id="{88A10A9E-6FE4-44A0-A0CB-D7A5C5E6B712}"/>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927870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6BD2A-EB9E-4DBF-A9FA-A99309F6D4B5}"/>
              </a:ext>
            </a:extLst>
          </p:cNvPr>
          <p:cNvSpPr>
            <a:spLocks noGrp="1"/>
          </p:cNvSpPr>
          <p:nvPr>
            <p:ph type="ctrTitle"/>
          </p:nvPr>
        </p:nvSpPr>
        <p:spPr>
          <a:xfrm>
            <a:off x="1524000" y="1122363"/>
            <a:ext cx="9144000" cy="2387600"/>
          </a:xfrm>
        </p:spPr>
        <p:txBody>
          <a:bodyPr anchor="b"/>
          <a:lstStyle>
            <a:lvl1pPr algn="ctr">
              <a:defRPr sz="6000">
                <a:latin typeface="Calibri Light" panose="020F030202020403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0BFD30B0-5C5D-4A86-832B-11A72A320DC6}"/>
              </a:ext>
            </a:extLst>
          </p:cNvPr>
          <p:cNvSpPr>
            <a:spLocks noGrp="1"/>
          </p:cNvSpPr>
          <p:nvPr>
            <p:ph type="subTitle" idx="1"/>
          </p:nvPr>
        </p:nvSpPr>
        <p:spPr>
          <a:xfrm>
            <a:off x="1524000" y="3602038"/>
            <a:ext cx="9144000" cy="1655762"/>
          </a:xfrm>
        </p:spPr>
        <p:txBody>
          <a:bodyPr/>
          <a:lstStyle>
            <a:lvl1pPr marL="0" indent="0" algn="ctr">
              <a:buNone/>
              <a:defRPr sz="2400">
                <a:latin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3DA583E-92DA-4454-A1CF-E4BACE819F5B}"/>
              </a:ext>
            </a:extLst>
          </p:cNvPr>
          <p:cNvSpPr>
            <a:spLocks noGrp="1"/>
          </p:cNvSpPr>
          <p:nvPr>
            <p:ph type="dt" sz="half" idx="10"/>
          </p:nvPr>
        </p:nvSpPr>
        <p:spPr/>
        <p:txBody>
          <a:bodyPr/>
          <a:lstStyle>
            <a:lvl1pPr>
              <a:defRPr>
                <a:latin typeface="Calibri Light" panose="020F0302020204030204" pitchFamily="34" charset="0"/>
              </a:defRPr>
            </a:lvl1pPr>
          </a:lstStyle>
          <a:p>
            <a:fld id="{6A561361-D4A7-48C5-84F3-24B8F6E800B7}" type="datetime1">
              <a:rPr lang="en-US" smtClean="0"/>
              <a:pPr/>
              <a:t>2/24/2020</a:t>
            </a:fld>
            <a:endParaRPr lang="en-US" dirty="0"/>
          </a:p>
        </p:txBody>
      </p:sp>
      <p:sp>
        <p:nvSpPr>
          <p:cNvPr id="5" name="Footer Placeholder 4">
            <a:extLst>
              <a:ext uri="{FF2B5EF4-FFF2-40B4-BE49-F238E27FC236}">
                <a16:creationId xmlns:a16="http://schemas.microsoft.com/office/drawing/2014/main" id="{B2F1C90C-058D-4B7A-BB34-AB28A87B3922}"/>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5016F138-EA77-4F78-8FFB-E1E16EE0A5A2}"/>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86350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F1CCE-BDB0-4DB6-903A-C7D5B0F15230}"/>
              </a:ext>
            </a:extLst>
          </p:cNvPr>
          <p:cNvSpPr>
            <a:spLocks noGrp="1"/>
          </p:cNvSpPr>
          <p:nvPr>
            <p:ph type="title"/>
          </p:nvPr>
        </p:nvSpPr>
        <p:spPr/>
        <p:txBody>
          <a:bodyPr/>
          <a:lstStyle>
            <a:lvl1pPr>
              <a:defRPr>
                <a:latin typeface="Calibri Light" panose="020F03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D3DD2876-3D47-4CD1-87DF-D9EC62642128}"/>
              </a:ext>
            </a:extLst>
          </p:cNvPr>
          <p:cNvSpPr>
            <a:spLocks noGrp="1"/>
          </p:cNvSpPr>
          <p:nvPr>
            <p:ph idx="1"/>
          </p:nvPr>
        </p:nvSpPr>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1EAB3F6-ABF3-4ED1-8453-4EE1411DD780}"/>
              </a:ext>
            </a:extLst>
          </p:cNvPr>
          <p:cNvSpPr>
            <a:spLocks noGrp="1"/>
          </p:cNvSpPr>
          <p:nvPr>
            <p:ph type="dt" sz="half" idx="10"/>
          </p:nvPr>
        </p:nvSpPr>
        <p:spPr/>
        <p:txBody>
          <a:bodyPr/>
          <a:lstStyle>
            <a:lvl1pPr>
              <a:defRPr>
                <a:latin typeface="Calibri Light" panose="020F0302020204030204" pitchFamily="34" charset="0"/>
              </a:defRPr>
            </a:lvl1pPr>
          </a:lstStyle>
          <a:p>
            <a:fld id="{1FEFF61D-6B5C-4C22-8C54-9FAF618DC89D}" type="datetime1">
              <a:rPr lang="en-US" smtClean="0"/>
              <a:pPr/>
              <a:t>2/24/2020</a:t>
            </a:fld>
            <a:endParaRPr lang="en-US" dirty="0"/>
          </a:p>
        </p:txBody>
      </p:sp>
      <p:sp>
        <p:nvSpPr>
          <p:cNvPr id="5" name="Footer Placeholder 4">
            <a:extLst>
              <a:ext uri="{FF2B5EF4-FFF2-40B4-BE49-F238E27FC236}">
                <a16:creationId xmlns:a16="http://schemas.microsoft.com/office/drawing/2014/main" id="{248B2C5D-3603-4FBB-B04E-A19E56B5D4F3}"/>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42D18C41-0175-4744-B1EF-C1BBA11537CA}"/>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61640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F1CCE-BDB0-4DB6-903A-C7D5B0F15230}"/>
              </a:ext>
            </a:extLst>
          </p:cNvPr>
          <p:cNvSpPr>
            <a:spLocks noGrp="1"/>
          </p:cNvSpPr>
          <p:nvPr>
            <p:ph type="title"/>
          </p:nvPr>
        </p:nvSpPr>
        <p:spPr/>
        <p:txBody>
          <a:bodyPr/>
          <a:lstStyle>
            <a:lvl1pPr>
              <a:defRPr>
                <a:latin typeface="Calibri Light" panose="020F03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D3DD2876-3D47-4CD1-87DF-D9EC62642128}"/>
              </a:ext>
            </a:extLst>
          </p:cNvPr>
          <p:cNvSpPr>
            <a:spLocks noGrp="1"/>
          </p:cNvSpPr>
          <p:nvPr>
            <p:ph idx="1"/>
          </p:nvPr>
        </p:nvSpPr>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1EAB3F6-ABF3-4ED1-8453-4EE1411DD780}"/>
              </a:ext>
            </a:extLst>
          </p:cNvPr>
          <p:cNvSpPr>
            <a:spLocks noGrp="1"/>
          </p:cNvSpPr>
          <p:nvPr>
            <p:ph type="dt" sz="half" idx="10"/>
          </p:nvPr>
        </p:nvSpPr>
        <p:spPr/>
        <p:txBody>
          <a:bodyPr/>
          <a:lstStyle>
            <a:lvl1pPr>
              <a:defRPr>
                <a:latin typeface="Calibri Light" panose="020F0302020204030204" pitchFamily="34" charset="0"/>
              </a:defRPr>
            </a:lvl1pPr>
          </a:lstStyle>
          <a:p>
            <a:fld id="{74349F70-9F5C-4F30-AE94-D2FE843DC09E}" type="datetime1">
              <a:rPr lang="en-US" smtClean="0"/>
              <a:pPr/>
              <a:t>2/24/2020</a:t>
            </a:fld>
            <a:endParaRPr lang="en-US" dirty="0"/>
          </a:p>
        </p:txBody>
      </p:sp>
      <p:sp>
        <p:nvSpPr>
          <p:cNvPr id="5" name="Footer Placeholder 4">
            <a:extLst>
              <a:ext uri="{FF2B5EF4-FFF2-40B4-BE49-F238E27FC236}">
                <a16:creationId xmlns:a16="http://schemas.microsoft.com/office/drawing/2014/main" id="{248B2C5D-3603-4FBB-B04E-A19E56B5D4F3}"/>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42D18C41-0175-4744-B1EF-C1BBA11537CA}"/>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616402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36524-18EC-4116-B83F-49178BA6E122}"/>
              </a:ext>
            </a:extLst>
          </p:cNvPr>
          <p:cNvSpPr>
            <a:spLocks noGrp="1"/>
          </p:cNvSpPr>
          <p:nvPr>
            <p:ph type="title"/>
          </p:nvPr>
        </p:nvSpPr>
        <p:spPr>
          <a:xfrm>
            <a:off x="831850" y="1709738"/>
            <a:ext cx="10515600" cy="2852737"/>
          </a:xfrm>
        </p:spPr>
        <p:txBody>
          <a:bodyPr anchor="b"/>
          <a:lstStyle>
            <a:lvl1pPr>
              <a:defRPr sz="6000">
                <a:latin typeface="Calibri Light" panose="020F030202020403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79E82AFD-6C36-4A90-B632-B97566292E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Calibri Light" panose="020F03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A3245242-A290-4EDF-8033-FF0F20A07943}"/>
              </a:ext>
            </a:extLst>
          </p:cNvPr>
          <p:cNvSpPr>
            <a:spLocks noGrp="1"/>
          </p:cNvSpPr>
          <p:nvPr>
            <p:ph type="dt" sz="half" idx="10"/>
          </p:nvPr>
        </p:nvSpPr>
        <p:spPr/>
        <p:txBody>
          <a:bodyPr/>
          <a:lstStyle>
            <a:lvl1pPr>
              <a:defRPr>
                <a:latin typeface="Calibri Light" panose="020F0302020204030204" pitchFamily="34" charset="0"/>
              </a:defRPr>
            </a:lvl1pPr>
          </a:lstStyle>
          <a:p>
            <a:fld id="{BA32FBCA-79E5-4C0E-B91D-AFA60754A950}" type="datetime1">
              <a:rPr lang="en-US" smtClean="0"/>
              <a:pPr/>
              <a:t>2/24/2020</a:t>
            </a:fld>
            <a:endParaRPr lang="en-US" dirty="0"/>
          </a:p>
        </p:txBody>
      </p:sp>
      <p:sp>
        <p:nvSpPr>
          <p:cNvPr id="5" name="Footer Placeholder 4">
            <a:extLst>
              <a:ext uri="{FF2B5EF4-FFF2-40B4-BE49-F238E27FC236}">
                <a16:creationId xmlns:a16="http://schemas.microsoft.com/office/drawing/2014/main" id="{0CE6912D-ADE3-43EA-88CF-F308DB7AB28A}"/>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B35786A5-F438-4BF5-90A5-A2B429B579C0}"/>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70800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60D99-2C0A-4260-992A-C16F3F9DF1B1}"/>
              </a:ext>
            </a:extLst>
          </p:cNvPr>
          <p:cNvSpPr>
            <a:spLocks noGrp="1"/>
          </p:cNvSpPr>
          <p:nvPr>
            <p:ph type="title"/>
          </p:nvPr>
        </p:nvSpPr>
        <p:spPr/>
        <p:txBody>
          <a:bodyPr/>
          <a:lstStyle>
            <a:lvl1pPr>
              <a:defRPr>
                <a:latin typeface="Calibri Light" panose="020F03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61D75A07-6749-4AC7-823E-B36BB4C7F08D}"/>
              </a:ext>
            </a:extLst>
          </p:cNvPr>
          <p:cNvSpPr>
            <a:spLocks noGrp="1"/>
          </p:cNvSpPr>
          <p:nvPr>
            <p:ph sz="half" idx="1"/>
          </p:nvPr>
        </p:nvSpPr>
        <p:spPr>
          <a:xfrm>
            <a:off x="838200" y="1825625"/>
            <a:ext cx="5181600" cy="4351338"/>
          </a:xfrm>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0CBDC9-125D-4A58-99CF-9CA87CA69C0B}"/>
              </a:ext>
            </a:extLst>
          </p:cNvPr>
          <p:cNvSpPr>
            <a:spLocks noGrp="1"/>
          </p:cNvSpPr>
          <p:nvPr>
            <p:ph sz="half" idx="2"/>
          </p:nvPr>
        </p:nvSpPr>
        <p:spPr>
          <a:xfrm>
            <a:off x="6172200" y="1825625"/>
            <a:ext cx="5181600" cy="4351338"/>
          </a:xfrm>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14D51172-F675-4136-A0A0-5A1D22BFDEAB}"/>
              </a:ext>
            </a:extLst>
          </p:cNvPr>
          <p:cNvSpPr>
            <a:spLocks noGrp="1"/>
          </p:cNvSpPr>
          <p:nvPr>
            <p:ph type="dt" sz="half" idx="10"/>
          </p:nvPr>
        </p:nvSpPr>
        <p:spPr/>
        <p:txBody>
          <a:bodyPr/>
          <a:lstStyle>
            <a:lvl1pPr>
              <a:defRPr>
                <a:latin typeface="Calibri Light" panose="020F0302020204030204" pitchFamily="34" charset="0"/>
              </a:defRPr>
            </a:lvl1pPr>
          </a:lstStyle>
          <a:p>
            <a:fld id="{BB1C683B-93C1-43DE-B5E7-190929BFC837}" type="datetime1">
              <a:rPr lang="en-US" smtClean="0"/>
              <a:pPr/>
              <a:t>2/24/2020</a:t>
            </a:fld>
            <a:endParaRPr lang="en-US" dirty="0"/>
          </a:p>
        </p:txBody>
      </p:sp>
      <p:sp>
        <p:nvSpPr>
          <p:cNvPr id="6" name="Footer Placeholder 5">
            <a:extLst>
              <a:ext uri="{FF2B5EF4-FFF2-40B4-BE49-F238E27FC236}">
                <a16:creationId xmlns:a16="http://schemas.microsoft.com/office/drawing/2014/main" id="{F487B273-6368-487F-823E-7C84DD9797CA}"/>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7" name="Slide Number Placeholder 6">
            <a:extLst>
              <a:ext uri="{FF2B5EF4-FFF2-40B4-BE49-F238E27FC236}">
                <a16:creationId xmlns:a16="http://schemas.microsoft.com/office/drawing/2014/main" id="{57223EFF-D263-495C-B66D-79A8E4C42730}"/>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441664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FBF31-3B63-47D3-ABA8-E0ACFD5887E6}"/>
              </a:ext>
            </a:extLst>
          </p:cNvPr>
          <p:cNvSpPr>
            <a:spLocks noGrp="1"/>
          </p:cNvSpPr>
          <p:nvPr>
            <p:ph type="title"/>
          </p:nvPr>
        </p:nvSpPr>
        <p:spPr>
          <a:xfrm>
            <a:off x="839788" y="365125"/>
            <a:ext cx="10515600" cy="1325563"/>
          </a:xfrm>
        </p:spPr>
        <p:txBody>
          <a:bodyPr/>
          <a:lstStyle>
            <a:lvl1pPr>
              <a:defRPr>
                <a:latin typeface="Calibri Light" panose="020F030202020403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03ACBB37-43C4-492F-AA91-3679EF0B6BA1}"/>
              </a:ext>
            </a:extLst>
          </p:cNvPr>
          <p:cNvSpPr>
            <a:spLocks noGrp="1"/>
          </p:cNvSpPr>
          <p:nvPr>
            <p:ph type="body" idx="1"/>
          </p:nvPr>
        </p:nvSpPr>
        <p:spPr>
          <a:xfrm>
            <a:off x="839788" y="1681163"/>
            <a:ext cx="5157787" cy="823912"/>
          </a:xfrm>
        </p:spPr>
        <p:txBody>
          <a:bodyPr anchor="b"/>
          <a:lstStyle>
            <a:lvl1pPr marL="0" indent="0">
              <a:buNone/>
              <a:defRPr sz="2400" b="1">
                <a:latin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25E70145-A732-4AF8-8E98-3A4E287AC254}"/>
              </a:ext>
            </a:extLst>
          </p:cNvPr>
          <p:cNvSpPr>
            <a:spLocks noGrp="1"/>
          </p:cNvSpPr>
          <p:nvPr>
            <p:ph sz="half" idx="2"/>
          </p:nvPr>
        </p:nvSpPr>
        <p:spPr>
          <a:xfrm>
            <a:off x="839788" y="2505075"/>
            <a:ext cx="5157787" cy="3684588"/>
          </a:xfrm>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9AB9B573-6C0C-4517-B1CA-0ADBCBA9CFC8}"/>
              </a:ext>
            </a:extLst>
          </p:cNvPr>
          <p:cNvSpPr>
            <a:spLocks noGrp="1"/>
          </p:cNvSpPr>
          <p:nvPr>
            <p:ph type="body" sz="quarter" idx="3"/>
          </p:nvPr>
        </p:nvSpPr>
        <p:spPr>
          <a:xfrm>
            <a:off x="6172200" y="1681163"/>
            <a:ext cx="5183188" cy="823912"/>
          </a:xfrm>
        </p:spPr>
        <p:txBody>
          <a:bodyPr anchor="b"/>
          <a:lstStyle>
            <a:lvl1pPr marL="0" indent="0">
              <a:buNone/>
              <a:defRPr sz="2400" b="1">
                <a:latin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2AF0C3EF-C624-4830-89FA-625B311FD17B}"/>
              </a:ext>
            </a:extLst>
          </p:cNvPr>
          <p:cNvSpPr>
            <a:spLocks noGrp="1"/>
          </p:cNvSpPr>
          <p:nvPr>
            <p:ph sz="quarter" idx="4"/>
          </p:nvPr>
        </p:nvSpPr>
        <p:spPr>
          <a:xfrm>
            <a:off x="6172200" y="2505075"/>
            <a:ext cx="5183188" cy="3684588"/>
          </a:xfrm>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806544EE-84FF-449A-B8CB-4B439C263961}"/>
              </a:ext>
            </a:extLst>
          </p:cNvPr>
          <p:cNvSpPr>
            <a:spLocks noGrp="1"/>
          </p:cNvSpPr>
          <p:nvPr>
            <p:ph type="dt" sz="half" idx="10"/>
          </p:nvPr>
        </p:nvSpPr>
        <p:spPr/>
        <p:txBody>
          <a:bodyPr/>
          <a:lstStyle>
            <a:lvl1pPr>
              <a:defRPr>
                <a:latin typeface="Calibri Light" panose="020F0302020204030204" pitchFamily="34" charset="0"/>
              </a:defRPr>
            </a:lvl1pPr>
          </a:lstStyle>
          <a:p>
            <a:fld id="{DBDEE80C-E139-4225-BA57-5569234A289E}" type="datetime1">
              <a:rPr lang="en-US" smtClean="0"/>
              <a:pPr/>
              <a:t>2/24/2020</a:t>
            </a:fld>
            <a:endParaRPr lang="en-US" dirty="0"/>
          </a:p>
        </p:txBody>
      </p:sp>
      <p:sp>
        <p:nvSpPr>
          <p:cNvPr id="8" name="Footer Placeholder 7">
            <a:extLst>
              <a:ext uri="{FF2B5EF4-FFF2-40B4-BE49-F238E27FC236}">
                <a16:creationId xmlns:a16="http://schemas.microsoft.com/office/drawing/2014/main" id="{9C5CE66B-3B03-4015-8E27-CADAFB989ABC}"/>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9" name="Slide Number Placeholder 8">
            <a:extLst>
              <a:ext uri="{FF2B5EF4-FFF2-40B4-BE49-F238E27FC236}">
                <a16:creationId xmlns:a16="http://schemas.microsoft.com/office/drawing/2014/main" id="{578967C8-6EAC-4F8D-B5A0-A43BA26569F3}"/>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3393635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B9B1A-0785-410A-AD16-93F510167582}"/>
              </a:ext>
            </a:extLst>
          </p:cNvPr>
          <p:cNvSpPr>
            <a:spLocks noGrp="1"/>
          </p:cNvSpPr>
          <p:nvPr>
            <p:ph type="title"/>
          </p:nvPr>
        </p:nvSpPr>
        <p:spPr/>
        <p:txBody>
          <a:bodyPr/>
          <a:lstStyle>
            <a:lvl1pPr>
              <a:defRPr>
                <a:latin typeface="Calibri Light" panose="020F0302020204030204" pitchFamily="34" charset="0"/>
              </a:defRPr>
            </a:lvl1pPr>
          </a:lstStyle>
          <a:p>
            <a:r>
              <a:rPr lang="en-US" dirty="0"/>
              <a:t>Click to edit Master title style</a:t>
            </a:r>
          </a:p>
        </p:txBody>
      </p:sp>
      <p:sp>
        <p:nvSpPr>
          <p:cNvPr id="3" name="Date Placeholder 2">
            <a:extLst>
              <a:ext uri="{FF2B5EF4-FFF2-40B4-BE49-F238E27FC236}">
                <a16:creationId xmlns:a16="http://schemas.microsoft.com/office/drawing/2014/main" id="{93A0D5C6-7BDA-4E18-8090-ED758C8E6DD2}"/>
              </a:ext>
            </a:extLst>
          </p:cNvPr>
          <p:cNvSpPr>
            <a:spLocks noGrp="1"/>
          </p:cNvSpPr>
          <p:nvPr>
            <p:ph type="dt" sz="half" idx="10"/>
          </p:nvPr>
        </p:nvSpPr>
        <p:spPr/>
        <p:txBody>
          <a:bodyPr/>
          <a:lstStyle>
            <a:lvl1pPr>
              <a:defRPr>
                <a:latin typeface="Calibri Light" panose="020F0302020204030204" pitchFamily="34" charset="0"/>
              </a:defRPr>
            </a:lvl1pPr>
          </a:lstStyle>
          <a:p>
            <a:fld id="{4325B739-87A8-44FD-8894-0CB34C4A31B5}" type="datetime1">
              <a:rPr lang="en-US" smtClean="0"/>
              <a:pPr/>
              <a:t>2/24/2020</a:t>
            </a:fld>
            <a:endParaRPr lang="en-US" dirty="0"/>
          </a:p>
        </p:txBody>
      </p:sp>
      <p:sp>
        <p:nvSpPr>
          <p:cNvPr id="4" name="Footer Placeholder 3">
            <a:extLst>
              <a:ext uri="{FF2B5EF4-FFF2-40B4-BE49-F238E27FC236}">
                <a16:creationId xmlns:a16="http://schemas.microsoft.com/office/drawing/2014/main" id="{4062B270-9246-4F36-B7FF-9A8EAF591043}"/>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5" name="Slide Number Placeholder 4">
            <a:extLst>
              <a:ext uri="{FF2B5EF4-FFF2-40B4-BE49-F238E27FC236}">
                <a16:creationId xmlns:a16="http://schemas.microsoft.com/office/drawing/2014/main" id="{FA195B1F-BE52-4C81-B297-756103E99CA4}"/>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4279025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BEB42-2796-4216-B578-5EBB92B76C6E}"/>
              </a:ext>
            </a:extLst>
          </p:cNvPr>
          <p:cNvSpPr>
            <a:spLocks noGrp="1"/>
          </p:cNvSpPr>
          <p:nvPr>
            <p:ph type="dt" sz="half" idx="10"/>
          </p:nvPr>
        </p:nvSpPr>
        <p:spPr/>
        <p:txBody>
          <a:bodyPr/>
          <a:lstStyle>
            <a:lvl1pPr>
              <a:defRPr>
                <a:latin typeface="Calibri Light" panose="020F0302020204030204" pitchFamily="34" charset="0"/>
              </a:defRPr>
            </a:lvl1pPr>
          </a:lstStyle>
          <a:p>
            <a:fld id="{8932DCC5-B1CF-4EBC-B16C-2F36F1198E57}" type="datetime1">
              <a:rPr lang="en-US" smtClean="0"/>
              <a:pPr/>
              <a:t>2/24/2020</a:t>
            </a:fld>
            <a:endParaRPr lang="en-US" dirty="0"/>
          </a:p>
        </p:txBody>
      </p:sp>
      <p:sp>
        <p:nvSpPr>
          <p:cNvPr id="3" name="Footer Placeholder 2">
            <a:extLst>
              <a:ext uri="{FF2B5EF4-FFF2-40B4-BE49-F238E27FC236}">
                <a16:creationId xmlns:a16="http://schemas.microsoft.com/office/drawing/2014/main" id="{F607388F-E69E-49CD-AE9A-E043BFEDB34F}"/>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4" name="Slide Number Placeholder 3">
            <a:extLst>
              <a:ext uri="{FF2B5EF4-FFF2-40B4-BE49-F238E27FC236}">
                <a16:creationId xmlns:a16="http://schemas.microsoft.com/office/drawing/2014/main" id="{88A10A9E-6FE4-44A0-A0CB-D7A5C5E6B712}"/>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927870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C09BC-0BBC-464E-A930-40939F38C5C9}"/>
              </a:ext>
            </a:extLst>
          </p:cNvPr>
          <p:cNvSpPr>
            <a:spLocks noGrp="1"/>
          </p:cNvSpPr>
          <p:nvPr>
            <p:ph type="title"/>
          </p:nvPr>
        </p:nvSpPr>
        <p:spPr>
          <a:xfrm>
            <a:off x="839788" y="457200"/>
            <a:ext cx="3932237" cy="1600200"/>
          </a:xfrm>
        </p:spPr>
        <p:txBody>
          <a:bodyPr anchor="b"/>
          <a:lstStyle>
            <a:lvl1pPr>
              <a:defRPr sz="3200">
                <a:latin typeface="Calibri Light" panose="020F03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6AC9B1A2-21FA-42D1-825B-E4EE1DE5CF9E}"/>
              </a:ext>
            </a:extLst>
          </p:cNvPr>
          <p:cNvSpPr>
            <a:spLocks noGrp="1"/>
          </p:cNvSpPr>
          <p:nvPr>
            <p:ph idx="1"/>
          </p:nvPr>
        </p:nvSpPr>
        <p:spPr>
          <a:xfrm>
            <a:off x="5183188" y="987425"/>
            <a:ext cx="6172200" cy="4873625"/>
          </a:xfrm>
        </p:spPr>
        <p:txBody>
          <a:bodyPr/>
          <a:lstStyle>
            <a:lvl1pPr>
              <a:defRPr sz="3200">
                <a:latin typeface="Calibri Light" panose="020F0302020204030204" pitchFamily="34" charset="0"/>
              </a:defRPr>
            </a:lvl1pPr>
            <a:lvl2pPr>
              <a:defRPr sz="2800">
                <a:latin typeface="Calibri Light" panose="020F0302020204030204" pitchFamily="34" charset="0"/>
              </a:defRPr>
            </a:lvl2pPr>
            <a:lvl3pPr>
              <a:defRPr sz="2400">
                <a:latin typeface="Calibri Light" panose="020F0302020204030204" pitchFamily="34" charset="0"/>
              </a:defRPr>
            </a:lvl3pPr>
            <a:lvl4pPr>
              <a:defRPr sz="2000">
                <a:latin typeface="Calibri Light" panose="020F0302020204030204" pitchFamily="34" charset="0"/>
              </a:defRPr>
            </a:lvl4pPr>
            <a:lvl5pPr>
              <a:defRPr sz="2000">
                <a:latin typeface="Calibri Light" panose="020F0302020204030204"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BDD3AEB-7B7F-4781-98A7-AC4300E0B789}"/>
              </a:ext>
            </a:extLst>
          </p:cNvPr>
          <p:cNvSpPr>
            <a:spLocks noGrp="1"/>
          </p:cNvSpPr>
          <p:nvPr>
            <p:ph type="body" sz="half" idx="2"/>
          </p:nvPr>
        </p:nvSpPr>
        <p:spPr>
          <a:xfrm>
            <a:off x="839788" y="2057400"/>
            <a:ext cx="3932237" cy="3811588"/>
          </a:xfrm>
        </p:spPr>
        <p:txBody>
          <a:bodyPr/>
          <a:lstStyle>
            <a:lvl1pPr marL="0" indent="0">
              <a:buNone/>
              <a:defRPr sz="1600">
                <a:latin typeface="Calibri Light" panose="020F030202020403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A824DBAA-918E-4D75-947C-B9B38958EB25}"/>
              </a:ext>
            </a:extLst>
          </p:cNvPr>
          <p:cNvSpPr>
            <a:spLocks noGrp="1"/>
          </p:cNvSpPr>
          <p:nvPr>
            <p:ph type="dt" sz="half" idx="10"/>
          </p:nvPr>
        </p:nvSpPr>
        <p:spPr/>
        <p:txBody>
          <a:bodyPr/>
          <a:lstStyle>
            <a:lvl1pPr>
              <a:defRPr>
                <a:latin typeface="Calibri Light" panose="020F0302020204030204" pitchFamily="34" charset="0"/>
              </a:defRPr>
            </a:lvl1pPr>
          </a:lstStyle>
          <a:p>
            <a:fld id="{DE11DE59-503F-4954-8213-E726CEC42C10}" type="datetime1">
              <a:rPr lang="en-US" smtClean="0"/>
              <a:pPr/>
              <a:t>2/24/2020</a:t>
            </a:fld>
            <a:endParaRPr lang="en-US" dirty="0"/>
          </a:p>
        </p:txBody>
      </p:sp>
      <p:sp>
        <p:nvSpPr>
          <p:cNvPr id="6" name="Footer Placeholder 5">
            <a:extLst>
              <a:ext uri="{FF2B5EF4-FFF2-40B4-BE49-F238E27FC236}">
                <a16:creationId xmlns:a16="http://schemas.microsoft.com/office/drawing/2014/main" id="{59ED1FD3-6DEA-4D48-9B8B-AA4DBD9FC1CD}"/>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7" name="Slide Number Placeholder 6">
            <a:extLst>
              <a:ext uri="{FF2B5EF4-FFF2-40B4-BE49-F238E27FC236}">
                <a16:creationId xmlns:a16="http://schemas.microsoft.com/office/drawing/2014/main" id="{6ACFAE55-3A9A-45F7-8D85-811C73254898}"/>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594886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15012-0856-4187-84AB-B24394E346C9}"/>
              </a:ext>
            </a:extLst>
          </p:cNvPr>
          <p:cNvSpPr>
            <a:spLocks noGrp="1"/>
          </p:cNvSpPr>
          <p:nvPr>
            <p:ph type="title"/>
          </p:nvPr>
        </p:nvSpPr>
        <p:spPr>
          <a:xfrm>
            <a:off x="839788" y="457200"/>
            <a:ext cx="3932237" cy="1600200"/>
          </a:xfrm>
        </p:spPr>
        <p:txBody>
          <a:bodyPr anchor="b"/>
          <a:lstStyle>
            <a:lvl1pPr>
              <a:defRPr sz="3200">
                <a:latin typeface="Calibri Light" panose="020F0302020204030204"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E6BD49E8-E79A-4247-BD59-BB7EF5358B14}"/>
              </a:ext>
            </a:extLst>
          </p:cNvPr>
          <p:cNvSpPr>
            <a:spLocks noGrp="1"/>
          </p:cNvSpPr>
          <p:nvPr>
            <p:ph type="pic" idx="1"/>
          </p:nvPr>
        </p:nvSpPr>
        <p:spPr>
          <a:xfrm>
            <a:off x="5183188" y="987425"/>
            <a:ext cx="6172200" cy="4873625"/>
          </a:xfrm>
        </p:spPr>
        <p:txBody>
          <a:bodyPr/>
          <a:lstStyle>
            <a:lvl1pPr marL="0" indent="0">
              <a:buNone/>
              <a:defRPr sz="3200">
                <a:latin typeface="Calibri Light" panose="020F03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E4DEDAA-9037-4436-AB7F-D6BADFFAE46E}"/>
              </a:ext>
            </a:extLst>
          </p:cNvPr>
          <p:cNvSpPr>
            <a:spLocks noGrp="1"/>
          </p:cNvSpPr>
          <p:nvPr>
            <p:ph type="body" sz="half" idx="2"/>
          </p:nvPr>
        </p:nvSpPr>
        <p:spPr>
          <a:xfrm>
            <a:off x="839788" y="2057400"/>
            <a:ext cx="3932237" cy="3811588"/>
          </a:xfrm>
        </p:spPr>
        <p:txBody>
          <a:bodyPr/>
          <a:lstStyle>
            <a:lvl1pPr marL="0" indent="0">
              <a:buNone/>
              <a:defRPr sz="1600">
                <a:latin typeface="Calibri Light" panose="020F030202020403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EEDB0CDC-B3A4-4A05-A2E0-EDC8D7376B5E}"/>
              </a:ext>
            </a:extLst>
          </p:cNvPr>
          <p:cNvSpPr>
            <a:spLocks noGrp="1"/>
          </p:cNvSpPr>
          <p:nvPr>
            <p:ph type="dt" sz="half" idx="10"/>
          </p:nvPr>
        </p:nvSpPr>
        <p:spPr/>
        <p:txBody>
          <a:bodyPr/>
          <a:lstStyle>
            <a:lvl1pPr>
              <a:defRPr>
                <a:latin typeface="Calibri Light" panose="020F0302020204030204" pitchFamily="34" charset="0"/>
              </a:defRPr>
            </a:lvl1pPr>
          </a:lstStyle>
          <a:p>
            <a:fld id="{A6023E7E-63CA-4FBC-8651-74D30F0EA946}" type="datetime1">
              <a:rPr lang="en-US" smtClean="0"/>
              <a:pPr/>
              <a:t>2/24/2020</a:t>
            </a:fld>
            <a:endParaRPr lang="en-US" dirty="0"/>
          </a:p>
        </p:txBody>
      </p:sp>
      <p:sp>
        <p:nvSpPr>
          <p:cNvPr id="6" name="Footer Placeholder 5">
            <a:extLst>
              <a:ext uri="{FF2B5EF4-FFF2-40B4-BE49-F238E27FC236}">
                <a16:creationId xmlns:a16="http://schemas.microsoft.com/office/drawing/2014/main" id="{3742EEA5-956D-4EAF-9692-D034AADB5F34}"/>
              </a:ext>
            </a:extLst>
          </p:cNvPr>
          <p:cNvSpPr>
            <a:spLocks noGrp="1"/>
          </p:cNvSpPr>
          <p:nvPr>
            <p:ph type="ftr" sz="quarter" idx="11"/>
          </p:nvPr>
        </p:nvSpPr>
        <p:spPr/>
        <p:txBody>
          <a:bodyPr/>
          <a:lstStyle>
            <a:lvl1pPr>
              <a:defRPr>
                <a:latin typeface="Calibri Light" panose="020F0302020204030204" pitchFamily="34" charset="0"/>
              </a:defRPr>
            </a:lvl1pPr>
          </a:lstStyle>
          <a:p>
            <a:r>
              <a:rPr lang="en-US" dirty="0"/>
              <a:t>Updated 2/18/2020</a:t>
            </a:r>
          </a:p>
        </p:txBody>
      </p:sp>
      <p:sp>
        <p:nvSpPr>
          <p:cNvPr id="7" name="Slide Number Placeholder 6">
            <a:extLst>
              <a:ext uri="{FF2B5EF4-FFF2-40B4-BE49-F238E27FC236}">
                <a16:creationId xmlns:a16="http://schemas.microsoft.com/office/drawing/2014/main" id="{EA89D017-59AF-4370-9D01-710EEB2529B2}"/>
              </a:ext>
            </a:extLst>
          </p:cNvPr>
          <p:cNvSpPr>
            <a:spLocks noGrp="1"/>
          </p:cNvSpPr>
          <p:nvPr>
            <p:ph type="sldNum" sz="quarter" idx="12"/>
          </p:nvPr>
        </p:nvSpPr>
        <p:spPr/>
        <p:txBody>
          <a:bodyPr/>
          <a:lstStyle>
            <a:lvl1pPr>
              <a:defRPr>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227923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4AB351-1A09-41D9-B92C-81D96D4730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A68C573-3F5E-4348-B072-62A69C0D42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56B9A0-BF9C-476A-B1A1-C5D4D819DB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61AEEDA5-D1E6-49C7-ACC6-E86784BE0143}" type="datetime1">
              <a:rPr lang="en-US" smtClean="0"/>
              <a:pPr/>
              <a:t>2/24/2020</a:t>
            </a:fld>
            <a:endParaRPr lang="en-US" dirty="0"/>
          </a:p>
        </p:txBody>
      </p:sp>
      <p:sp>
        <p:nvSpPr>
          <p:cNvPr id="5" name="Footer Placeholder 4">
            <a:extLst>
              <a:ext uri="{FF2B5EF4-FFF2-40B4-BE49-F238E27FC236}">
                <a16:creationId xmlns:a16="http://schemas.microsoft.com/office/drawing/2014/main" id="{34379191-ECB6-488A-91DF-0C129339A0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1F1A1724-7039-4174-B6CB-0C97C2890C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105098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Calibri Light" panose="020F03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Light" panose="020F03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Light" panose="020F03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Light" panose="020F03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Light" panose="020F03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Light" panose="020F03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4AB351-1A09-41D9-B92C-81D96D4730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A68C573-3F5E-4348-B072-62A69C0D42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56B9A0-BF9C-476A-B1A1-C5D4D819DB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EC53885E-C8A4-4027-8A81-9EBB27DF25BE}" type="datetime1">
              <a:rPr lang="en-US" smtClean="0"/>
              <a:pPr/>
              <a:t>2/24/2020</a:t>
            </a:fld>
            <a:endParaRPr lang="en-US" dirty="0"/>
          </a:p>
        </p:txBody>
      </p:sp>
      <p:sp>
        <p:nvSpPr>
          <p:cNvPr id="5" name="Footer Placeholder 4">
            <a:extLst>
              <a:ext uri="{FF2B5EF4-FFF2-40B4-BE49-F238E27FC236}">
                <a16:creationId xmlns:a16="http://schemas.microsoft.com/office/drawing/2014/main" id="{34379191-ECB6-488A-91DF-0C129339A0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r>
              <a:rPr lang="en-US" dirty="0"/>
              <a:t>Updated 2/18/2020</a:t>
            </a:r>
          </a:p>
        </p:txBody>
      </p:sp>
      <p:sp>
        <p:nvSpPr>
          <p:cNvPr id="6" name="Slide Number Placeholder 5">
            <a:extLst>
              <a:ext uri="{FF2B5EF4-FFF2-40B4-BE49-F238E27FC236}">
                <a16:creationId xmlns:a16="http://schemas.microsoft.com/office/drawing/2014/main" id="{1F1A1724-7039-4174-B6CB-0C97C2890C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6BDEF77A-1564-4F78-A440-4C8DF75E9740}" type="slidenum">
              <a:rPr lang="en-US" smtClean="0"/>
              <a:pPr/>
              <a:t>‹#›</a:t>
            </a:fld>
            <a:endParaRPr lang="en-US" dirty="0"/>
          </a:p>
        </p:txBody>
      </p:sp>
    </p:spTree>
    <p:extLst>
      <p:ext uri="{BB962C8B-B14F-4D97-AF65-F5344CB8AC3E}">
        <p14:creationId xmlns:p14="http://schemas.microsoft.com/office/powerpoint/2010/main" val="2105098961"/>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Lst>
  <p:hf sldNum="0" hdr="0" dt="0"/>
  <p:txStyles>
    <p:titleStyle>
      <a:lvl1pPr algn="l" defTabSz="914400" rtl="0" eaLnBrk="1" latinLnBrk="0" hangingPunct="1">
        <a:lnSpc>
          <a:spcPct val="90000"/>
        </a:lnSpc>
        <a:spcBef>
          <a:spcPct val="0"/>
        </a:spcBef>
        <a:buNone/>
        <a:defRPr sz="4400" kern="1200">
          <a:solidFill>
            <a:schemeClr val="tx1"/>
          </a:solidFill>
          <a:latin typeface="Calibri Light" panose="020F03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Light" panose="020F03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Light" panose="020F03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Light" panose="020F03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Light" panose="020F03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Light" panose="020F03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oselections@mt.gov" TargetMode="External"/><Relationship Id="rId2" Type="http://schemas.openxmlformats.org/officeDocument/2006/relationships/hyperlink" Target="https://sosmt.gov/elections/"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hyperlink" Target="https://www.leg.mt.gov/bills/mca/title_0130/chapter_0350/part_0070/section_0020/0130-0350-0070-0020.html" TargetMode="Externa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sosmt.gov/elections/official-forms/#polling-place-forms" TargetMode="Externa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os.mt.gov/elections/officials/forms/index#384234575-voting-system-and-security-forms"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sosmt.gov/" TargetMode="External"/><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os.mt.gov/elections/officials/forms/index#384234575-voting-system-and-security-forms"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sosmt.gov/" TargetMode="External"/><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8.jpeg"/><Relationship Id="rId4" Type="http://schemas.openxmlformats.org/officeDocument/2006/relationships/hyperlink" Target="https://sosmt.gov/elections/judge-trainin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hyperlink" Target="https://sosmt.gov/elections/official-forms/#ballot-reconciliation" TargetMode="Externa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images.google.com/imgres?imgurl=http://content.costco.com/Images/Content/Product/RenewOnline_L.jpg&amp;imgrefurl=http://www.costco.com/Browse/ProductSet.aspx?Prodid=24743&amp;usg=__scyzjGiR52X0qgJxDInWsqvpskk=&amp;h=300&amp;w=300&amp;sz=19&amp;hl=en&amp;start=15&amp;um=1&amp;tbnid=RakxLL77xqwN0M:&amp;tbnh=116&amp;tbnw=116&amp;prev=/images?q=costco+identification&amp;hl=en&amp;um=1" TargetMode="Externa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hyperlink" Target="https://sosmt.gov/Portals/142/Elections/Documents/Officials/Election-Judge-Handbook.pdf" TargetMode="External"/><Relationship Id="rId5" Type="http://schemas.openxmlformats.org/officeDocument/2006/relationships/image" Target="../media/image11.jpeg"/><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3" Type="http://schemas.openxmlformats.org/officeDocument/2006/relationships/hyperlink" Target="https://sosmt.gov/elections/official-forms/#polling-place-forms" TargetMode="Externa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3" Type="http://schemas.openxmlformats.org/officeDocument/2006/relationships/hyperlink" Target="https://sosmt.gov/elections/official-forms/#polling-place-forms" TargetMode="Externa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3" Type="http://schemas.openxmlformats.org/officeDocument/2006/relationships/hyperlink" Target="https://sosmt.gov/elections/official-forms/#polling-place-forms" TargetMode="Externa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4.xml.rels><?xml version="1.0" encoding="UTF-8" standalone="yes"?>
<Relationships xmlns="http://schemas.openxmlformats.org/package/2006/relationships"><Relationship Id="rId3" Type="http://schemas.openxmlformats.org/officeDocument/2006/relationships/hyperlink" Target="https://sosmt.gov/elections/official-forms/#ballot-reconciliation" TargetMode="Externa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7.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hyperlink" Target="https://sosmt.gov/Portals/142/Elections/Documents/Officials/Election-Judge-Handbook.pdff"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sosmt.gov/elections/official-forms/#provisional-voting-and-id-forms" TargetMode="Externa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hyperlink" Target="https://sosmt.gov/elections/official-forms/#polling-place-form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sosmt.gov/elections/official-forms/#provisional-voting-and-id-forms" TargetMode="Externa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xml.rels><?xml version="1.0" encoding="UTF-8" standalone="yes"?>
<Relationships xmlns="http://schemas.openxmlformats.org/package/2006/relationships"><Relationship Id="rId3" Type="http://schemas.openxmlformats.org/officeDocument/2006/relationships/hyperlink" Target="https://mtgov.sharepoint.com/sites/sos_mtvotes/Documents/Forms/AllItems.aspx?viewpath=%2Fsites%2Fsos%5Fmtvotes%2FDocuments%2FForms%2FAllItems%2Easpx&amp;id=%2Fsites%2Fsos%5Fmtvotes%2FDocuments%2F2020%2Duniform%2Dballot%2D%26%2Dvoting%2Dsystems%2Dprocedures%2Dguide%2Epdf&amp;parent=%2Fsites%2Fsos%5Fmtvotes%2FDocuments" TargetMode="External"/><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14.xml"/><Relationship Id="rId4" Type="http://schemas.openxmlformats.org/officeDocument/2006/relationships/hyperlink" Target="mailto:soselections@mt.gov"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hyperlink" Target="https://sosmt.gov/elections/official-forms/#provisional-voting-and-id-forms"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3.tmp"/><Relationship Id="rId4" Type="http://schemas.openxmlformats.org/officeDocument/2006/relationships/hyperlink" Target="https://sosmt.gov/Portals/142/Elections/Documents/Officials/Provisional-Ballot-Cover-Sheet-Outer-Envelope-12-20-2016.pdf?dt=1523478958506" TargetMode="Externa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4.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5.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5.png"/></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17.emf"/><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hyperlink" Target="https://sosmt.gov/elections/official-forms/#accessibility-form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tgov.sharepoint.com/sites/sos_mtvotes/Documents/Forms/AllItems.aspx?viewpath=%2Fsites%2Fsos%5Fmtvotes%2FDocuments%2FForms%2FAllItems%2Easpx&amp;id=%2Fsites%2Fsos%5Fmtvotes%2FDocuments%2F2020%2Duniform%2Dballot%2D%26%2Dvoting%2Dsystems%2Dprocedures%2Dguide%2Epdf&amp;parent=%2Fsites%2Fsos%5Fmtvotes%2FDocuments" TargetMode="External"/><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21.png"/><Relationship Id="rId4" Type="http://schemas.openxmlformats.org/officeDocument/2006/relationships/image" Target="../media/image20.jpeg"/></Relationships>
</file>

<file path=ppt/slides/_rels/slide42.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22.emf"/></Relationships>
</file>

<file path=ppt/slides/_rels/slide43.xml.rels><?xml version="1.0" encoding="UTF-8" standalone="yes"?>
<Relationships xmlns="http://schemas.openxmlformats.org/package/2006/relationships"><Relationship Id="rId2" Type="http://schemas.openxmlformats.org/officeDocument/2006/relationships/hyperlink" Target="http://leg.mt.gov/bills/mca/title_0130/chapter_0150/part_0020/section_0070/0130-0150-0020-0070.html"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48.xml.rels><?xml version="1.0" encoding="UTF-8" standalone="yes"?>
<Relationships xmlns="http://schemas.openxmlformats.org/package/2006/relationships"><Relationship Id="rId8" Type="http://schemas.openxmlformats.org/officeDocument/2006/relationships/hyperlink" Target="https://sosmt.gov/Portals/142/Elections/Documents/Officials/Election-Judge-Handbook.pdf" TargetMode="External"/><Relationship Id="rId3" Type="http://schemas.openxmlformats.org/officeDocument/2006/relationships/hyperlink" Target="https://leg.mt.gov/bills/mca/title_0130/chapter_0150/part_0010/section_0040/0130-0150-0010-0040.html" TargetMode="External"/><Relationship Id="rId7" Type="http://schemas.openxmlformats.org/officeDocument/2006/relationships/hyperlink" Target="https://sosmt.gov/elections/official-forms/#ballot-reconciliation" TargetMode="Externa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hyperlink" Target="https://leg.mt.gov/bills/mca/title_0130/chapter_0150/part_0040/section_0010/0130-0150-0040-0010.html" TargetMode="External"/><Relationship Id="rId5" Type="http://schemas.openxmlformats.org/officeDocument/2006/relationships/hyperlink" Target="https://leg.mt.gov/bills/mca/title_0130/chapter_0150/part_0020/section_0070/0130-0150-0020-0070.html" TargetMode="External"/><Relationship Id="rId4" Type="http://schemas.openxmlformats.org/officeDocument/2006/relationships/hyperlink" Target="https://leg.mt.gov/bills/mca/title_0130/chapter_0150/part_0010/section_0010/0130-0150-0010-0010.html"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leg.mt.gov/bills/mca/title_0130/chapter_0150/part_0020/section_0050/0130-0150-0020-0050.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sosmt.gov/elections/official-forms/#ballot-reconciliation"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hyperlink" Target="https://sosmt.gov/elections/official-forms/#ballot-reconciliation"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52.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53.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36.xml"/><Relationship Id="rId4" Type="http://schemas.openxmlformats.org/officeDocument/2006/relationships/image" Target="../media/image27.wmf"/></Relationships>
</file>

<file path=ppt/slides/_rels/slide54.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image" Target="../media/image29.jpg"/><Relationship Id="rId5" Type="http://schemas.openxmlformats.org/officeDocument/2006/relationships/image" Target="../media/image28.jpeg"/><Relationship Id="rId4" Type="http://schemas.openxmlformats.org/officeDocument/2006/relationships/hyperlink" Target="https://mtgov.sharepoint.com/sites/sos_mtvotes/Documents/Forms/AllItems.aspx?viewpath=%2Fsites%2Fsos%5Fmtvotes%2FDocuments%2FForms%2FAllItems%2Easpx&amp;id=%2Fsites%2Fsos%5Fmtvotes%2FDocuments%2F2020%2Duniform%2Dballot%2D%26%2Dvoting%2Dsystems%2Dprocedures%2Dguide%2Epdf&amp;parent=%2Fsites%2Fsos%5Fmtvotes%2FDocumentsf" TargetMode="External"/></Relationships>
</file>

<file path=ppt/slides/_rels/slide55.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hyperlink" Target="osmt.gov/Portals/142/Elections/Documents/Officials/Election-Judge-Handbook.pdf" TargetMode="External"/><Relationship Id="rId7" Type="http://schemas.openxmlformats.org/officeDocument/2006/relationships/image" Target="../media/image28.jpeg"/><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hyperlink" Target="https://sosmt.gov/elections/official-forms/#voting-system-and-security-forms" TargetMode="External"/><Relationship Id="rId5" Type="http://schemas.openxmlformats.org/officeDocument/2006/relationships/hyperlink" Target="https://sosmt.gov/elections/official-forms/#ballot-reconciliation" TargetMode="External"/><Relationship Id="rId4" Type="http://schemas.openxmlformats.org/officeDocument/2006/relationships/hyperlink" Target="https://mtgov.sharepoint.com/sites/sos_mtvotes/Documents/Forms/AllItems.aspx?viewpath=%2Fsites%2Fsos%5Fmtvotes%2FDocuments%2FForms%2FAllItems%2Easpx&amp;id=%2Fsites%2Fsos%5Fmtvotes%2FDocuments%2F2020%2Duniform%2Dballot%2D%26%2Dvoting%2Dsystems%2Dprocedures%2Dguide%2Epdf&amp;parent=%2Fsites%2Fsos%5Fmtvotes%2FDocuments"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sosmt.gov/elections/official-forms/#voting-system-and-security-forms" TargetMode="External"/><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image" Target="../media/image30.png"/><Relationship Id="rId5" Type="http://schemas.openxmlformats.org/officeDocument/2006/relationships/hyperlink" Target="https://mtgov.sharepoint.com/sites/sos_mtvotes/Documents/Forms/AllItems.aspx?viewpath=%2Fsites%2Fsos%5Fmtvotes%2FDocuments%2FForms%2FAllItems%2Easpx&amp;id=%2Fsites%2Fsos%5Fmtvotes%2FDocuments%2F2020%2Duniform%2Dballot%2D%26%2Dvoting%2Dsystems%2Dprocedures%2Dguide%2Epdf&amp;parent=%2Fsites%2Fsos%5Fmtvotes%2FDocuments" TargetMode="External"/><Relationship Id="rId4" Type="http://schemas.openxmlformats.org/officeDocument/2006/relationships/hyperlink" Target="https://sosmt.gov/Portals/142/Elections/Documents/Officials/Election-Judge-Handbook.pdf"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os.mt.gov/Elections/Officials/Forms#384234575-voting-system-and-security-forms" TargetMode="External"/><Relationship Id="rId2" Type="http://schemas.openxmlformats.org/officeDocument/2006/relationships/slideLayout" Target="../slideLayouts/slideLayout2.xml"/><Relationship Id="rId1" Type="http://schemas.openxmlformats.org/officeDocument/2006/relationships/tags" Target="../tags/tag40.xml"/><Relationship Id="rId4" Type="http://schemas.openxmlformats.org/officeDocument/2006/relationships/image" Target="../media/image30.png"/></Relationships>
</file>

<file path=ppt/slides/_rels/slide58.xml.rels><?xml version="1.0" encoding="UTF-8" standalone="yes"?>
<Relationships xmlns="http://schemas.openxmlformats.org/package/2006/relationships"><Relationship Id="rId3" Type="http://schemas.openxmlformats.org/officeDocument/2006/relationships/hyperlink" Target="https://sosmt.gov/elections/official-forms/#voting-system-and-security-forms" TargetMode="External"/><Relationship Id="rId2" Type="http://schemas.openxmlformats.org/officeDocument/2006/relationships/slideLayout" Target="../slideLayouts/slideLayout2.xml"/><Relationship Id="rId1" Type="http://schemas.openxmlformats.org/officeDocument/2006/relationships/tags" Target="../tags/tag41.xml"/><Relationship Id="rId4" Type="http://schemas.openxmlformats.org/officeDocument/2006/relationships/image" Target="../media/image31.jpg"/></Relationships>
</file>

<file path=ppt/slides/_rels/slide59.xml.rels><?xml version="1.0" encoding="UTF-8" standalone="yes"?>
<Relationships xmlns="http://schemas.openxmlformats.org/package/2006/relationships"><Relationship Id="rId3" Type="http://schemas.openxmlformats.org/officeDocument/2006/relationships/hyperlink" Target="https://mtgov.sharepoint.com/sites/sos_mtvotes/Documents/Forms/AllItems.aspx?viewpath=%2Fsites%2Fsos%5Fmtvotes%2FDocuments%2FForms%2FAllItems%2Easpx&amp;id=%2Fsites%2Fsos%5Fmtvotes%2FDocuments%2F2020%2Duniform%2Dballot%2D%26%2Dvoting%2Dsystems%2Dprocedures%2Dguide%2Epdf&amp;parent=%2Fsites%2Fsos%5Fmtvotes%2FDocumentsf" TargetMode="Externa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hyperlink" Target="http://sos.mt.gov/Elections/Officials/Forms#384234561-ballot-reconciliation" TargetMode="External"/><Relationship Id="rId4" Type="http://schemas.openxmlformats.org/officeDocument/2006/relationships/hyperlink" Target="http://sos.mt.gov/Elections/Officials/Forms#384234575-voting-system-and-security-form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1.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62.xml.rels><?xml version="1.0" encoding="UTF-8" standalone="yes"?>
<Relationships xmlns="http://schemas.openxmlformats.org/package/2006/relationships"><Relationship Id="rId3" Type="http://schemas.openxmlformats.org/officeDocument/2006/relationships/hyperlink" Target="https://sosmt.gov/Portals/142/Elections/Documents/Officials/Voter-Registration-Application.pdf?dt=1479758482688&amp;dt=1480373213375&amp;dt=1484082866442&amp;dt=1485880549473&amp;dt=1489072712018&amp;dt=1523468489458" TargetMode="External"/><Relationship Id="rId2" Type="http://schemas.openxmlformats.org/officeDocument/2006/relationships/slideLayout" Target="../slideLayouts/slideLayout2.xml"/><Relationship Id="rId1" Type="http://schemas.openxmlformats.org/officeDocument/2006/relationships/tags" Target="../tags/tag45.xml"/><Relationship Id="rId4" Type="http://schemas.openxmlformats.org/officeDocument/2006/relationships/hyperlink" Target="http://www.sos.mt.gov/elections/Officials/Forms/index.asp#Voter"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sosmt.gov/elections/official-forms/#challenge-forms" TargetMode="Externa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64.xml.rels><?xml version="1.0" encoding="UTF-8" standalone="yes"?>
<Relationships xmlns="http://schemas.openxmlformats.org/package/2006/relationships"><Relationship Id="rId3" Type="http://schemas.openxmlformats.org/officeDocument/2006/relationships/hyperlink" Target="https://sosmt.gov/elections/official-forms/#challenge-forms" TargetMode="Externa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65.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66.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67.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68.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69.xml.rels><?xml version="1.0" encoding="UTF-8" standalone="yes"?>
<Relationships xmlns="http://schemas.openxmlformats.org/package/2006/relationships"><Relationship Id="rId3" Type="http://schemas.openxmlformats.org/officeDocument/2006/relationships/hyperlink" Target="https://sosmt.gov/elections/official-forms/#election-judge-forms" TargetMode="Externa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32.gif"/></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71.xml.rels><?xml version="1.0" encoding="UTF-8" standalone="yes"?>
<Relationships xmlns="http://schemas.openxmlformats.org/package/2006/relationships"><Relationship Id="rId3" Type="http://schemas.openxmlformats.org/officeDocument/2006/relationships/hyperlink" Target="https://sosmt.gov/Portals/142/Elections/Documents/Officials/Election-Judge-Handbook.pdf" TargetMode="External"/><Relationship Id="rId2" Type="http://schemas.openxmlformats.org/officeDocument/2006/relationships/slideLayout" Target="../slideLayouts/slideLayout2.xml"/><Relationship Id="rId1" Type="http://schemas.openxmlformats.org/officeDocument/2006/relationships/tags" Target="../tags/tag54.xml"/><Relationship Id="rId6" Type="http://schemas.openxmlformats.org/officeDocument/2006/relationships/image" Target="../media/image1.png"/><Relationship Id="rId5" Type="http://schemas.openxmlformats.org/officeDocument/2006/relationships/hyperlink" Target="https://sosmt.gov/elections/official-forms/#polling-place-forms" TargetMode="External"/><Relationship Id="rId4" Type="http://schemas.openxmlformats.org/officeDocument/2006/relationships/hyperlink" Target="https://sosmt.gov/elections/official-forms/#voting-system-and-security-forms"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3" Type="http://schemas.openxmlformats.org/officeDocument/2006/relationships/hyperlink" Target="http://www.mtrules.org/gateway/Subchapterhome.asp?scn=44.3.24" TargetMode="External"/><Relationship Id="rId2" Type="http://schemas.openxmlformats.org/officeDocument/2006/relationships/hyperlink" Target="https://sosmt.gov/Portals/142/Elections/Documents/Officials/Election-Judge-Handbook.pdff" TargetMode="Externa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3" Type="http://schemas.openxmlformats.org/officeDocument/2006/relationships/hyperlink" Target="https://sosmt.gov/elections/" TargetMode="External"/><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hyperlink" Target="mailto:soselections@mt.gov"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2" Type="http://schemas.openxmlformats.org/officeDocument/2006/relationships/hyperlink" Target="https://sosmt.gov/Portals/142/Elections/Documents/Officials/Election-Judge-Handbook.pdf"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5">
            <a:extLst>
              <a:ext uri="{FF2B5EF4-FFF2-40B4-BE49-F238E27FC236}">
                <a16:creationId xmlns:a16="http://schemas.microsoft.com/office/drawing/2014/main" id="{9D86B3E9-78A9-40D8-A617-2C0207C95093}"/>
              </a:ext>
            </a:extLst>
          </p:cNvPr>
          <p:cNvSpPr txBox="1">
            <a:spLocks/>
          </p:cNvSpPr>
          <p:nvPr/>
        </p:nvSpPr>
        <p:spPr>
          <a:xfrm>
            <a:off x="1792124" y="2769409"/>
            <a:ext cx="8607752" cy="3649204"/>
          </a:xfrm>
          <a:prstGeom prst="rect">
            <a:avLst/>
          </a:prstGeom>
          <a:noFill/>
        </p:spPr>
        <p:txBody>
          <a:bodyPr vert="horz" wrap="square" lIns="91440" tIns="45720" rIns="91440"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solidFill>
                  <a:schemeClr val="accent1">
                    <a:lumMod val="75000"/>
                  </a:schemeClr>
                </a:solidFill>
                <a:latin typeface="Calibri Light" panose="020F0302020204030204" pitchFamily="34" charset="0"/>
              </a:rPr>
              <a:t>Montana Secretary of State, </a:t>
            </a:r>
          </a:p>
          <a:p>
            <a:r>
              <a:rPr lang="en-US" b="1" dirty="0">
                <a:solidFill>
                  <a:schemeClr val="accent1">
                    <a:lumMod val="75000"/>
                  </a:schemeClr>
                </a:solidFill>
                <a:latin typeface="Calibri Light" panose="020F0302020204030204" pitchFamily="34" charset="0"/>
              </a:rPr>
              <a:t>Elections and Voter Services Division</a:t>
            </a:r>
          </a:p>
          <a:p>
            <a:r>
              <a:rPr lang="en-US" dirty="0">
                <a:solidFill>
                  <a:schemeClr val="accent1">
                    <a:lumMod val="75000"/>
                  </a:schemeClr>
                </a:solidFill>
                <a:latin typeface="Calibri Light" panose="020F0302020204030204" pitchFamily="34" charset="0"/>
              </a:rPr>
              <a:t>State Capitol Building</a:t>
            </a:r>
          </a:p>
          <a:p>
            <a:r>
              <a:rPr lang="en-US" dirty="0">
                <a:solidFill>
                  <a:schemeClr val="accent1">
                    <a:lumMod val="75000"/>
                  </a:schemeClr>
                </a:solidFill>
                <a:latin typeface="Calibri Light" panose="020F0302020204030204" pitchFamily="34" charset="0"/>
              </a:rPr>
              <a:t>1301 E 6</a:t>
            </a:r>
            <a:r>
              <a:rPr lang="en-US" baseline="30000" dirty="0">
                <a:solidFill>
                  <a:schemeClr val="accent1">
                    <a:lumMod val="75000"/>
                  </a:schemeClr>
                </a:solidFill>
                <a:latin typeface="Calibri Light" panose="020F0302020204030204" pitchFamily="34" charset="0"/>
              </a:rPr>
              <a:t>th</a:t>
            </a:r>
            <a:r>
              <a:rPr lang="en-US" dirty="0">
                <a:solidFill>
                  <a:schemeClr val="accent1">
                    <a:lumMod val="75000"/>
                  </a:schemeClr>
                </a:solidFill>
                <a:latin typeface="Calibri Light" panose="020F0302020204030204" pitchFamily="34" charset="0"/>
              </a:rPr>
              <a:t> Ave Room 260 </a:t>
            </a:r>
          </a:p>
          <a:p>
            <a:r>
              <a:rPr lang="en-US" dirty="0">
                <a:solidFill>
                  <a:schemeClr val="accent1">
                    <a:lumMod val="75000"/>
                  </a:schemeClr>
                </a:solidFill>
                <a:latin typeface="Calibri Light" panose="020F0302020204030204" pitchFamily="34" charset="0"/>
              </a:rPr>
              <a:t>PO Box 202801</a:t>
            </a:r>
          </a:p>
          <a:p>
            <a:r>
              <a:rPr lang="en-US" dirty="0">
                <a:solidFill>
                  <a:schemeClr val="accent1">
                    <a:lumMod val="75000"/>
                  </a:schemeClr>
                </a:solidFill>
                <a:latin typeface="Calibri Light" panose="020F0302020204030204" pitchFamily="34" charset="0"/>
              </a:rPr>
              <a:t>Helena, MT 59620</a:t>
            </a:r>
          </a:p>
          <a:p>
            <a:r>
              <a:rPr lang="en-US" dirty="0">
                <a:solidFill>
                  <a:schemeClr val="accent1">
                    <a:lumMod val="75000"/>
                  </a:schemeClr>
                </a:solidFill>
                <a:latin typeface="Calibri Light" panose="020F0302020204030204" pitchFamily="34" charset="0"/>
                <a:hlinkClick r:id="rId2"/>
              </a:rPr>
              <a:t>sosmt.gov</a:t>
            </a:r>
            <a:r>
              <a:rPr lang="en-US" dirty="0">
                <a:solidFill>
                  <a:schemeClr val="accent1">
                    <a:lumMod val="75000"/>
                  </a:schemeClr>
                </a:solidFill>
                <a:latin typeface="Calibri Light" panose="020F0302020204030204" pitchFamily="34" charset="0"/>
              </a:rPr>
              <a:t> email: </a:t>
            </a:r>
            <a:r>
              <a:rPr lang="en-US" dirty="0">
                <a:solidFill>
                  <a:schemeClr val="accent1">
                    <a:lumMod val="75000"/>
                  </a:schemeClr>
                </a:solidFill>
                <a:latin typeface="Calibri Light" panose="020F0302020204030204" pitchFamily="34" charset="0"/>
                <a:hlinkClick r:id="rId3">
                  <a:extLst>
                    <a:ext uri="{A12FA001-AC4F-418D-AE19-62706E023703}">
                      <ahyp:hlinkClr xmlns:ahyp="http://schemas.microsoft.com/office/drawing/2018/hyperlinkcolor" val="tx"/>
                    </a:ext>
                  </a:extLst>
                </a:hlinkClick>
              </a:rPr>
              <a:t>soselections@mt.gov</a:t>
            </a:r>
            <a:endParaRPr lang="en-US" dirty="0">
              <a:solidFill>
                <a:schemeClr val="accent1">
                  <a:lumMod val="75000"/>
                </a:schemeClr>
              </a:solidFill>
              <a:latin typeface="Calibri Light" panose="020F0302020204030204" pitchFamily="34" charset="0"/>
            </a:endParaRPr>
          </a:p>
          <a:p>
            <a:r>
              <a:rPr lang="en-US" dirty="0">
                <a:solidFill>
                  <a:schemeClr val="accent1">
                    <a:lumMod val="75000"/>
                  </a:schemeClr>
                </a:solidFill>
                <a:latin typeface="Calibri Light" panose="020F0302020204030204" pitchFamily="34" charset="0"/>
              </a:rPr>
              <a:t>(406)444-9608 or (888)-884-8683</a:t>
            </a:r>
          </a:p>
        </p:txBody>
      </p:sp>
      <p:sp>
        <p:nvSpPr>
          <p:cNvPr id="5" name="Rectangle 3">
            <a:extLst>
              <a:ext uri="{FF2B5EF4-FFF2-40B4-BE49-F238E27FC236}">
                <a16:creationId xmlns:a16="http://schemas.microsoft.com/office/drawing/2014/main" id="{C693D1E8-5BBD-4375-BF27-E5405077F6CF}"/>
              </a:ext>
            </a:extLst>
          </p:cNvPr>
          <p:cNvSpPr>
            <a:spLocks noGrp="1" noChangeArrowheads="1"/>
          </p:cNvSpPr>
          <p:nvPr>
            <p:ph idx="1"/>
          </p:nvPr>
        </p:nvSpPr>
        <p:spPr>
          <a:xfrm>
            <a:off x="838200" y="1924214"/>
            <a:ext cx="10515600" cy="709301"/>
          </a:xfrm>
          <a:solidFill>
            <a:schemeClr val="bg1">
              <a:lumMod val="85000"/>
            </a:schemeClr>
          </a:solidFill>
          <a:ln>
            <a:solidFill>
              <a:schemeClr val="accent1">
                <a:lumMod val="75000"/>
              </a:schemeClr>
            </a:solidFill>
          </a:ln>
        </p:spPr>
        <p:txBody>
          <a:bodyPr>
            <a:normAutofit/>
          </a:bodyPr>
          <a:lstStyle/>
          <a:p>
            <a:pPr marL="0" indent="0" algn="ctr">
              <a:buNone/>
            </a:pPr>
            <a:r>
              <a:rPr lang="en-US" sz="4400" b="1" dirty="0">
                <a:cs typeface="Calibri Light" panose="020F0302020204030204" pitchFamily="34" charset="0"/>
              </a:rPr>
              <a:t>Election Judge Training</a:t>
            </a:r>
            <a:endParaRPr lang="en-US" sz="4400" dirty="0"/>
          </a:p>
        </p:txBody>
      </p:sp>
      <p:pic>
        <p:nvPicPr>
          <p:cNvPr id="6" name="Picture 5">
            <a:extLst>
              <a:ext uri="{FF2B5EF4-FFF2-40B4-BE49-F238E27FC236}">
                <a16:creationId xmlns:a16="http://schemas.microsoft.com/office/drawing/2014/main" id="{CC24577B-412B-447F-BD76-696D2AC623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0157" y="249961"/>
            <a:ext cx="4671687" cy="1538359"/>
          </a:xfrm>
          <a:prstGeom prst="rect">
            <a:avLst/>
          </a:prstGeom>
        </p:spPr>
      </p:pic>
      <p:sp>
        <p:nvSpPr>
          <p:cNvPr id="10" name="Footer Placeholder 9">
            <a:extLst>
              <a:ext uri="{FF2B5EF4-FFF2-40B4-BE49-F238E27FC236}">
                <a16:creationId xmlns:a16="http://schemas.microsoft.com/office/drawing/2014/main" id="{A3166601-B063-4F2C-A6F3-84858F2A6C00}"/>
              </a:ext>
            </a:extLst>
          </p:cNvPr>
          <p:cNvSpPr>
            <a:spLocks noGrp="1"/>
          </p:cNvSpPr>
          <p:nvPr>
            <p:ph type="ftr" sz="quarter" idx="11"/>
          </p:nvPr>
        </p:nvSpPr>
        <p:spPr/>
        <p:txBody>
          <a:bodyPr/>
          <a:lstStyle/>
          <a:p>
            <a:r>
              <a:rPr lang="en-US" dirty="0"/>
              <a:t>Updated 2/18/2020</a:t>
            </a:r>
          </a:p>
        </p:txBody>
      </p:sp>
    </p:spTree>
    <p:extLst>
      <p:ext uri="{BB962C8B-B14F-4D97-AF65-F5344CB8AC3E}">
        <p14:creationId xmlns:p14="http://schemas.microsoft.com/office/powerpoint/2010/main" val="698759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48A41-C161-4AD9-BFC6-4AA99DEFBEA6}"/>
              </a:ext>
            </a:extLst>
          </p:cNvPr>
          <p:cNvSpPr>
            <a:spLocks noGrp="1"/>
          </p:cNvSpPr>
          <p:nvPr>
            <p:ph type="title"/>
          </p:nvPr>
        </p:nvSpPr>
        <p:spPr>
          <a:xfrm>
            <a:off x="531845" y="365125"/>
            <a:ext cx="10821955" cy="549275"/>
          </a:xfrm>
          <a:solidFill>
            <a:schemeClr val="bg2">
              <a:lumMod val="90000"/>
            </a:schemeClr>
          </a:solidFill>
        </p:spPr>
        <p:txBody>
          <a:bodyPr>
            <a:normAutofit/>
          </a:bodyPr>
          <a:lstStyle/>
          <a:p>
            <a:pPr algn="ctr"/>
            <a:r>
              <a:rPr lang="en-US" sz="2400" b="1" cap="all" dirty="0"/>
              <a:t>Ballot Interference Prevention Act</a:t>
            </a:r>
            <a:r>
              <a:rPr lang="en-US" sz="2400" b="1" dirty="0"/>
              <a:t> (BIPA)</a:t>
            </a:r>
            <a:endParaRPr lang="en-US" sz="2400" dirty="0"/>
          </a:p>
        </p:txBody>
      </p:sp>
      <p:sp>
        <p:nvSpPr>
          <p:cNvPr id="3" name="Content Placeholder 2">
            <a:extLst>
              <a:ext uri="{FF2B5EF4-FFF2-40B4-BE49-F238E27FC236}">
                <a16:creationId xmlns:a16="http://schemas.microsoft.com/office/drawing/2014/main" id="{2D89A688-9DEA-4A07-980E-5E65B699D8B4}"/>
              </a:ext>
            </a:extLst>
          </p:cNvPr>
          <p:cNvSpPr>
            <a:spLocks noGrp="1"/>
          </p:cNvSpPr>
          <p:nvPr>
            <p:ph idx="1"/>
          </p:nvPr>
        </p:nvSpPr>
        <p:spPr>
          <a:xfrm>
            <a:off x="531845" y="1035697"/>
            <a:ext cx="10588689" cy="4842589"/>
          </a:xfrm>
        </p:spPr>
        <p:txBody>
          <a:bodyPr>
            <a:noAutofit/>
          </a:bodyPr>
          <a:lstStyle/>
          <a:p>
            <a:pPr marL="0" indent="0">
              <a:buNone/>
            </a:pPr>
            <a:r>
              <a:rPr lang="en-US" sz="1600" u="sng" dirty="0">
                <a:hlinkClick r:id="rId2"/>
              </a:rPr>
              <a:t>(13-35-702, MCA)</a:t>
            </a:r>
            <a:endParaRPr lang="en-US" sz="1600" dirty="0"/>
          </a:p>
          <a:p>
            <a:pPr marL="0" indent="0">
              <a:buNone/>
            </a:pPr>
            <a:r>
              <a:rPr lang="en-US" sz="1600" dirty="0"/>
              <a:t>The Montana Ballot Interference Prevention Act (BIPA) was approved by voters in the November 2018 General Election.  The Act limits who can collect and convey a ballot belonging to another person.  Election officials and those authorized to transmit US mail are exempt from the act.  Certain people with a relationship to a voter may collect and convey ballots.  However that is limited to a total of six ballots per election.  A voter may convey their own ballot and does not need to sign the BIPA registry form if no other ballots are delivered at the same time. </a:t>
            </a:r>
          </a:p>
          <a:p>
            <a:pPr marL="0" indent="0">
              <a:buNone/>
            </a:pPr>
            <a:r>
              <a:rPr lang="en-US" sz="1600" dirty="0"/>
              <a:t>Persons defined in BIPA that can convey a ballot on behalf of another person are: </a:t>
            </a:r>
          </a:p>
          <a:p>
            <a:pPr marL="457200" lvl="1" indent="0">
              <a:buNone/>
            </a:pPr>
            <a:r>
              <a:rPr lang="en-US" sz="1600" dirty="0"/>
              <a:t>1. Acquaintance – an individual known by the voter.</a:t>
            </a:r>
          </a:p>
          <a:p>
            <a:pPr marL="457200" lvl="1" indent="0">
              <a:buNone/>
            </a:pPr>
            <a:r>
              <a:rPr lang="en-US" sz="1600" dirty="0"/>
              <a:t>2. Caregiver – an individual who provides medical or health care assistance to the voter in a residence, nursing care institution, hospice facility, assisted living center, assisted living home, residential care institution, adult day health care facility, or adult foster care home.</a:t>
            </a:r>
          </a:p>
          <a:p>
            <a:pPr marL="457200" lvl="1" indent="0">
              <a:buNone/>
            </a:pPr>
            <a:r>
              <a:rPr lang="en-US" sz="1600" dirty="0"/>
              <a:t>3. Family member – an individual who is related to the voter by blood, marriage, adoption, or legal guardianship. </a:t>
            </a:r>
          </a:p>
          <a:p>
            <a:pPr marL="457200" lvl="1" indent="0">
              <a:buNone/>
            </a:pPr>
            <a:r>
              <a:rPr lang="en-US" sz="1600" dirty="0"/>
              <a:t>4. Household member – an individual who resides at the same residence as the voter. </a:t>
            </a:r>
          </a:p>
          <a:p>
            <a:pPr marL="0" indent="0" algn="ctr">
              <a:buNone/>
            </a:pPr>
            <a:r>
              <a:rPr lang="en-US" sz="1600" b="1" u="sng" dirty="0"/>
              <a:t>Accepting conveyed absentee or late registration ballots at the polls</a:t>
            </a:r>
            <a:endParaRPr lang="en-US" sz="1600" dirty="0"/>
          </a:p>
          <a:p>
            <a:pPr marL="0" lvl="0" indent="0">
              <a:buNone/>
            </a:pPr>
            <a:r>
              <a:rPr lang="en-US" sz="1600" dirty="0"/>
              <a:t>1. Have the person who collected and is conveying the ballot(s) fill out and sign the BIPA registry form.  A person is limited to six ballots besides their own for each election. </a:t>
            </a:r>
          </a:p>
          <a:p>
            <a:pPr marL="0" lvl="0" indent="0">
              <a:buNone/>
            </a:pPr>
            <a:r>
              <a:rPr lang="en-US" sz="1600" dirty="0"/>
              <a:t>2. Process the ballot as you would any other absentee or late registration ballot. </a:t>
            </a:r>
          </a:p>
          <a:p>
            <a:pPr marL="0" indent="0">
              <a:buNone/>
            </a:pPr>
            <a:endParaRPr lang="en-US" sz="1600" b="1" dirty="0"/>
          </a:p>
        </p:txBody>
      </p:sp>
      <p:sp>
        <p:nvSpPr>
          <p:cNvPr id="4" name="Footer Placeholder 3">
            <a:extLst>
              <a:ext uri="{FF2B5EF4-FFF2-40B4-BE49-F238E27FC236}">
                <a16:creationId xmlns:a16="http://schemas.microsoft.com/office/drawing/2014/main" id="{6E22305D-A849-43B0-81FB-358DC21114CE}"/>
              </a:ext>
            </a:extLst>
          </p:cNvPr>
          <p:cNvSpPr>
            <a:spLocks noGrp="1"/>
          </p:cNvSpPr>
          <p:nvPr>
            <p:ph type="ftr" sz="quarter" idx="11"/>
          </p:nvPr>
        </p:nvSpPr>
        <p:spPr/>
        <p:txBody>
          <a:bodyPr/>
          <a:lstStyle/>
          <a:p>
            <a:r>
              <a:rPr lang="en-US" dirty="0"/>
              <a:t>Updated 2/18/2020</a:t>
            </a:r>
          </a:p>
        </p:txBody>
      </p:sp>
    </p:spTree>
    <p:extLst>
      <p:ext uri="{BB962C8B-B14F-4D97-AF65-F5344CB8AC3E}">
        <p14:creationId xmlns:p14="http://schemas.microsoft.com/office/powerpoint/2010/main" val="2581671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27C48B1-F0A9-47C1-8FF9-5707712FD36E}"/>
              </a:ext>
            </a:extLst>
          </p:cNvPr>
          <p:cNvSpPr/>
          <p:nvPr/>
        </p:nvSpPr>
        <p:spPr>
          <a:xfrm>
            <a:off x="205273" y="136525"/>
            <a:ext cx="11781453" cy="6832640"/>
          </a:xfrm>
          <a:prstGeom prst="rect">
            <a:avLst/>
          </a:prstGeom>
        </p:spPr>
        <p:txBody>
          <a:bodyPr wrap="square">
            <a:spAutoFit/>
          </a:bodyPr>
          <a:lstStyle/>
          <a:p>
            <a:pPr marR="631190" algn="ctr">
              <a:spcAft>
                <a:spcPts val="600"/>
              </a:spcAft>
            </a:pPr>
            <a:r>
              <a:rPr lang="en-US" sz="1600" b="1" u="sng" dirty="0">
                <a:highlight>
                  <a:srgbClr val="C0C0C0"/>
                </a:highlight>
                <a:latin typeface="Calibri Light" panose="020F0302020204030204" pitchFamily="34" charset="0"/>
                <a:ea typeface="Times New Roman" panose="02020603050405020304" pitchFamily="18" charset="0"/>
                <a:cs typeface="Times New Roman" panose="02020603050405020304" pitchFamily="18" charset="0"/>
              </a:rPr>
              <a:t>BIPA Q&amp;A:  (Print and keep a copy at the polling place)</a:t>
            </a:r>
            <a:endParaRPr lang="en-US" sz="1600" dirty="0">
              <a:highlight>
                <a:srgbClr val="C0C0C0"/>
              </a:highlight>
              <a:latin typeface="Calibri Light" panose="020F0302020204030204" pitchFamily="34" charset="0"/>
              <a:ea typeface="Times New Roman" panose="02020603050405020304" pitchFamily="18" charset="0"/>
              <a:cs typeface="Times New Roman" panose="02020603050405020304" pitchFamily="18" charset="0"/>
            </a:endParaRP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Do election judges need to confirm the identity of the ballot collector using ID? </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No, confirming the identify of a ballot collector is not required of the judge by statute.</a:t>
            </a: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Do election judges need to confirm the data and enforce the completeness of the form?</a:t>
            </a: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 </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No, election judges are not responsible for enforcing the statute.  Election judges should discuss the required information with the person completing and signing the registry form. If a person insists on turning in an incomplete form or providing information the judge knows is not correct, the official should still accept the form and ballots and let the chief judge or Election Administrator know. </a:t>
            </a: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Can election judges reject ballots conveyed to them in violation of the six-ballot restriction, where the ballot conveyer doesn’t sign the registry, or the ballots are simply dropped off with the person just leaving the office?</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indent="-635">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No, the election judges should still accept the ballots that are conveyed to them.  They should process them the same way as ballots otherwise submitted to their polling place or place of deposit. They should report such incidents to their chief judge or Election Administrator. </a:t>
            </a: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Is the six-ballot restriction cumulative?</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No, the six-ballot restriction is per election per person.  A person may collect and convey up to six ballots per election in addition to their own ballot.  </a:t>
            </a: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Do election judges need to post information about the ballot collection restrictions at drop boxes?</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This is not required under statute; however, we encourage election officials to post this information at any location accepting ballots. </a:t>
            </a: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For school elections and people dropping ballots off at a principal’s office, can the principal deliver those ballots back to the school district or county election office?</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No. The exception is if the principal is a designated election official.  Otherwise, a principal may only collect six ballots before the limitation is exceeded.</a:t>
            </a:r>
          </a:p>
          <a:p>
            <a:pPr>
              <a:spcAft>
                <a:spcPts val="600"/>
              </a:spcAft>
            </a:pPr>
            <a:r>
              <a:rPr lang="en-US" sz="16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Q: </a:t>
            </a:r>
            <a:r>
              <a:rPr lang="en-US" sz="16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If an underage child brings a ballot in to drop off for a parent, can we accept it?</a:t>
            </a:r>
            <a:endParaRPr lang="en-US" sz="1600" dirty="0">
              <a:latin typeface="Calibri Light" panose="020F0302020204030204" pitchFamily="34" charset="0"/>
              <a:ea typeface="Times New Roman" panose="02020603050405020304" pitchFamily="18" charset="0"/>
              <a:cs typeface="Times New Roman" panose="02020603050405020304" pitchFamily="18" charset="0"/>
            </a:endParaRPr>
          </a:p>
          <a:p>
            <a:pPr lvl="1">
              <a:spcAft>
                <a:spcPts val="600"/>
              </a:spcAft>
            </a:pPr>
            <a:r>
              <a:rPr lang="en-US" sz="1600" b="1" dirty="0">
                <a:latin typeface="Calibri Light" panose="020F0302020204030204" pitchFamily="34" charset="0"/>
                <a:ea typeface="Times New Roman" panose="02020603050405020304" pitchFamily="18" charset="0"/>
                <a:cs typeface="Times New Roman" panose="02020603050405020304" pitchFamily="18" charset="0"/>
              </a:rPr>
              <a:t>  A:</a:t>
            </a:r>
            <a:r>
              <a:rPr lang="en-US" sz="1600" dirty="0">
                <a:latin typeface="Calibri Light" panose="020F0302020204030204" pitchFamily="34" charset="0"/>
                <a:ea typeface="Times New Roman" panose="02020603050405020304" pitchFamily="18" charset="0"/>
                <a:cs typeface="Times New Roman" panose="02020603050405020304" pitchFamily="18" charset="0"/>
              </a:rPr>
              <a:t> Yes, a child is a relative and the statute states a relative can drop off a ballot.</a:t>
            </a:r>
            <a:endParaRPr lang="en-US" sz="1600"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6143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20"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23">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 name="Rectangle 4">
            <a:extLst>
              <a:ext uri="{FF2B5EF4-FFF2-40B4-BE49-F238E27FC236}">
                <a16:creationId xmlns:a16="http://schemas.microsoft.com/office/drawing/2014/main" id="{D9621F6B-D444-4E9C-B1AD-3AA2E9FDFB83}"/>
              </a:ext>
            </a:extLst>
          </p:cNvPr>
          <p:cNvSpPr/>
          <p:nvPr/>
        </p:nvSpPr>
        <p:spPr>
          <a:xfrm>
            <a:off x="1047280" y="759805"/>
            <a:ext cx="1030652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a:solidFill>
                  <a:srgbClr val="FFFFFF"/>
                </a:solidFill>
                <a:latin typeface="+mj-lt"/>
                <a:ea typeface="+mj-ea"/>
                <a:cs typeface="+mj-cs"/>
              </a:rPr>
              <a:t>Before the Polls Open</a:t>
            </a:r>
          </a:p>
        </p:txBody>
      </p:sp>
      <p:sp>
        <p:nvSpPr>
          <p:cNvPr id="4" name="Rectangle 3">
            <a:extLst>
              <a:ext uri="{FF2B5EF4-FFF2-40B4-BE49-F238E27FC236}">
                <a16:creationId xmlns:a16="http://schemas.microsoft.com/office/drawing/2014/main" id="{1851EF8F-C373-4924-9FFF-FDF5CB7B9057}"/>
              </a:ext>
            </a:extLst>
          </p:cNvPr>
          <p:cNvSpPr/>
          <p:nvPr/>
        </p:nvSpPr>
        <p:spPr>
          <a:xfrm>
            <a:off x="1119322" y="2240816"/>
            <a:ext cx="4397223" cy="3070422"/>
          </a:xfrm>
          <a:prstGeom prst="rect">
            <a:avLst/>
          </a:prstGeom>
        </p:spPr>
        <p:txBody>
          <a:bodyPr vert="horz" lIns="91440" tIns="45720" rIns="91440" bIns="45720" rtlCol="0">
            <a:noAutofit/>
          </a:bodyPr>
          <a:lstStyle/>
          <a:p>
            <a:pPr indent="-228600">
              <a:lnSpc>
                <a:spcPct val="90000"/>
              </a:lnSpc>
              <a:spcAft>
                <a:spcPts val="600"/>
              </a:spcAft>
            </a:pPr>
            <a:r>
              <a:rPr lang="en-US" sz="1400" dirty="0"/>
              <a:t>Set up the Precinct Table to include the following items:</a:t>
            </a:r>
          </a:p>
          <a:p>
            <a:pPr marL="342900" indent="-228600">
              <a:lnSpc>
                <a:spcPct val="90000"/>
              </a:lnSpc>
              <a:spcAft>
                <a:spcPts val="600"/>
              </a:spcAft>
              <a:buFont typeface="Arial" panose="020B0604020202020204" pitchFamily="34" charset="0"/>
              <a:buChar char="•"/>
            </a:pPr>
            <a:r>
              <a:rPr lang="en-US" sz="1400" b="1" dirty="0"/>
              <a:t>Precinct register and poll book</a:t>
            </a:r>
          </a:p>
          <a:p>
            <a:pPr marL="342900" indent="-228600">
              <a:lnSpc>
                <a:spcPct val="90000"/>
              </a:lnSpc>
              <a:spcAft>
                <a:spcPts val="600"/>
              </a:spcAft>
              <a:buFont typeface="Arial" panose="020B0604020202020204" pitchFamily="34" charset="0"/>
              <a:buChar char="•"/>
            </a:pPr>
            <a:r>
              <a:rPr lang="en-US" sz="1400" b="1" dirty="0"/>
              <a:t>Ballots and official ballot stamp &amp; ink pad</a:t>
            </a:r>
          </a:p>
          <a:p>
            <a:pPr marL="342900" indent="-228600">
              <a:lnSpc>
                <a:spcPct val="90000"/>
              </a:lnSpc>
              <a:spcAft>
                <a:spcPts val="600"/>
              </a:spcAft>
              <a:buFont typeface="Arial" panose="020B0604020202020204" pitchFamily="34" charset="0"/>
              <a:buChar char="•"/>
            </a:pPr>
            <a:r>
              <a:rPr lang="en-US" sz="1400" b="1" dirty="0"/>
              <a:t>Sealed ballot containers including unvoted ballot container for primary election, and stub container.</a:t>
            </a:r>
          </a:p>
          <a:p>
            <a:pPr marL="342900" indent="-228600">
              <a:lnSpc>
                <a:spcPct val="90000"/>
              </a:lnSpc>
              <a:spcAft>
                <a:spcPts val="600"/>
              </a:spcAft>
              <a:buFont typeface="Arial" panose="020B0604020202020204" pitchFamily="34" charset="0"/>
              <a:buChar char="•"/>
            </a:pPr>
            <a:r>
              <a:rPr lang="en-US" sz="1400" b="1" dirty="0"/>
              <a:t>Secrecy sleeves </a:t>
            </a:r>
          </a:p>
          <a:p>
            <a:pPr marL="342900" indent="-228600">
              <a:lnSpc>
                <a:spcPct val="90000"/>
              </a:lnSpc>
              <a:spcAft>
                <a:spcPts val="600"/>
              </a:spcAft>
              <a:buFont typeface="Arial" panose="020B0604020202020204" pitchFamily="34" charset="0"/>
              <a:buChar char="•"/>
            </a:pPr>
            <a:r>
              <a:rPr lang="en-US" sz="1400" b="1" dirty="0"/>
              <a:t>Voter Registration forms</a:t>
            </a:r>
          </a:p>
          <a:p>
            <a:pPr marL="342900" indent="-228600">
              <a:lnSpc>
                <a:spcPct val="90000"/>
              </a:lnSpc>
              <a:spcAft>
                <a:spcPts val="600"/>
              </a:spcAft>
              <a:buFont typeface="Arial" panose="020B0604020202020204" pitchFamily="34" charset="0"/>
              <a:buChar char="•"/>
            </a:pPr>
            <a:r>
              <a:rPr lang="en-US" sz="1400" b="1" dirty="0"/>
              <a:t>Forms including </a:t>
            </a:r>
            <a:r>
              <a:rPr lang="en-US" sz="1400" b="1" dirty="0">
                <a:hlinkClick r:id="rId2"/>
              </a:rPr>
              <a:t>Polling Place Elector ID </a:t>
            </a:r>
            <a:r>
              <a:rPr lang="en-US" sz="1400" b="1" dirty="0"/>
              <a:t>form</a:t>
            </a:r>
          </a:p>
          <a:p>
            <a:pPr marL="342900" indent="-228600">
              <a:lnSpc>
                <a:spcPct val="90000"/>
              </a:lnSpc>
              <a:spcAft>
                <a:spcPts val="600"/>
              </a:spcAft>
              <a:buFont typeface="Arial" panose="020B0604020202020204" pitchFamily="34" charset="0"/>
              <a:buChar char="•"/>
            </a:pPr>
            <a:r>
              <a:rPr lang="en-US" sz="1400" b="1" dirty="0"/>
              <a:t>Provisional envelopes and provisional ballot container</a:t>
            </a:r>
          </a:p>
          <a:p>
            <a:pPr marL="342900" indent="-228600">
              <a:lnSpc>
                <a:spcPct val="90000"/>
              </a:lnSpc>
              <a:spcAft>
                <a:spcPts val="600"/>
              </a:spcAft>
              <a:buFont typeface="Arial" panose="020B0604020202020204" pitchFamily="34" charset="0"/>
              <a:buChar char="•"/>
            </a:pPr>
            <a:r>
              <a:rPr lang="en-US" sz="1400" b="1" dirty="0"/>
              <a:t>Voter Information Pamphlets if applicable</a:t>
            </a:r>
          </a:p>
          <a:p>
            <a:pPr marL="342900" indent="-228600">
              <a:lnSpc>
                <a:spcPct val="90000"/>
              </a:lnSpc>
              <a:spcAft>
                <a:spcPts val="600"/>
              </a:spcAft>
              <a:buFont typeface="Arial" panose="020B0604020202020204" pitchFamily="34" charset="0"/>
              <a:buChar char="•"/>
            </a:pPr>
            <a:r>
              <a:rPr lang="en-US" sz="1400" b="1" dirty="0"/>
              <a:t>Other supplies as directed by Election Administrator</a:t>
            </a:r>
          </a:p>
        </p:txBody>
      </p:sp>
      <p:sp>
        <p:nvSpPr>
          <p:cNvPr id="2" name="Footer Placeholder 1">
            <a:extLst>
              <a:ext uri="{FF2B5EF4-FFF2-40B4-BE49-F238E27FC236}">
                <a16:creationId xmlns:a16="http://schemas.microsoft.com/office/drawing/2014/main" id="{1768ECB4-F338-4404-9745-30AF1DF38A3A}"/>
              </a:ext>
            </a:extLst>
          </p:cNvPr>
          <p:cNvSpPr>
            <a:spLocks noGrp="1"/>
          </p:cNvSpPr>
          <p:nvPr>
            <p:ph type="ftr" sz="quarter" idx="11"/>
          </p:nvPr>
        </p:nvSpPr>
        <p:spPr>
          <a:xfrm>
            <a:off x="795528" y="6382512"/>
            <a:ext cx="6757416" cy="320040"/>
          </a:xfrm>
        </p:spPr>
        <p:txBody>
          <a:bodyPr vert="horz" lIns="91440" tIns="45720" rIns="91440" bIns="45720" rtlCol="0" anchor="ctr">
            <a:normAutofit/>
          </a:bodyPr>
          <a:lstStyle/>
          <a:p>
            <a:pPr algn="l">
              <a:spcAft>
                <a:spcPts val="600"/>
              </a:spcAft>
              <a:defRPr/>
            </a:pPr>
            <a:r>
              <a:rPr lang="en-US" sz="1000" kern="1200">
                <a:solidFill>
                  <a:prstClr val="black">
                    <a:tint val="75000"/>
                  </a:prstClr>
                </a:solidFill>
                <a:latin typeface="Calibri" panose="020F0502020204030204"/>
                <a:ea typeface="+mn-ea"/>
                <a:cs typeface="+mn-cs"/>
              </a:rPr>
              <a:t>Updated 2/18/2020</a:t>
            </a:r>
          </a:p>
        </p:txBody>
      </p:sp>
      <p:sp>
        <p:nvSpPr>
          <p:cNvPr id="6" name="Rectangle 5">
            <a:extLst>
              <a:ext uri="{FF2B5EF4-FFF2-40B4-BE49-F238E27FC236}">
                <a16:creationId xmlns:a16="http://schemas.microsoft.com/office/drawing/2014/main" id="{8C4775E7-D9F8-45D7-A961-F26CCC1AE4CE}"/>
              </a:ext>
            </a:extLst>
          </p:cNvPr>
          <p:cNvSpPr/>
          <p:nvPr/>
        </p:nvSpPr>
        <p:spPr>
          <a:xfrm>
            <a:off x="6939370" y="1531787"/>
            <a:ext cx="3142463" cy="344710"/>
          </a:xfrm>
          <a:prstGeom prst="rect">
            <a:avLst/>
          </a:prstGeom>
          <a:solidFill>
            <a:schemeClr val="accent1">
              <a:lumMod val="20000"/>
              <a:lumOff val="80000"/>
            </a:schemeClr>
          </a:solidFill>
        </p:spPr>
        <p:txBody>
          <a:bodyPr wrap="none">
            <a:spAutoFit/>
          </a:bodyPr>
          <a:lstStyle/>
          <a:p>
            <a:pPr lvl="1">
              <a:lnSpc>
                <a:spcPct val="80000"/>
              </a:lnSpc>
              <a:spcAft>
                <a:spcPts val="600"/>
              </a:spcAft>
            </a:pPr>
            <a:r>
              <a:rPr lang="en-US" sz="2000" dirty="0">
                <a:latin typeface="Calibri Light" panose="020F0302020204030204" pitchFamily="34" charset="0"/>
                <a:ea typeface="Verdana" panose="020B0604030504040204" pitchFamily="34" charset="0"/>
                <a:cs typeface="Verdana" panose="020B0604030504040204" pitchFamily="34" charset="0"/>
              </a:rPr>
              <a:t>Set up the polling place </a:t>
            </a:r>
          </a:p>
        </p:txBody>
      </p:sp>
      <p:sp>
        <p:nvSpPr>
          <p:cNvPr id="3" name="Rectangle 2">
            <a:extLst>
              <a:ext uri="{FF2B5EF4-FFF2-40B4-BE49-F238E27FC236}">
                <a16:creationId xmlns:a16="http://schemas.microsoft.com/office/drawing/2014/main" id="{43D68C87-7855-4D52-B120-7BAEF63BCD33}"/>
              </a:ext>
            </a:extLst>
          </p:cNvPr>
          <p:cNvSpPr/>
          <p:nvPr/>
        </p:nvSpPr>
        <p:spPr>
          <a:xfrm>
            <a:off x="611322" y="5431096"/>
            <a:ext cx="5781563" cy="369332"/>
          </a:xfrm>
          <a:prstGeom prst="rect">
            <a:avLst/>
          </a:prstGeom>
          <a:solidFill>
            <a:schemeClr val="bg2">
              <a:lumMod val="90000"/>
            </a:schemeClr>
          </a:solidFill>
        </p:spPr>
        <p:txBody>
          <a:bodyPr wrap="square">
            <a:spAutoFit/>
          </a:bodyPr>
          <a:lstStyle/>
          <a:p>
            <a:pPr algn="ctr"/>
            <a:r>
              <a:rPr lang="en-US" dirty="0">
                <a:latin typeface="Calibri Light" panose="020F0302020204030204" pitchFamily="34" charset="0"/>
                <a:ea typeface="Verdana" panose="020B0604030504040204" pitchFamily="34" charset="0"/>
                <a:cs typeface="Calibri Light" panose="020F0302020204030204" pitchFamily="34" charset="0"/>
              </a:rPr>
              <a:t>Set up a </a:t>
            </a:r>
            <a:r>
              <a:rPr lang="en-US" b="1" dirty="0">
                <a:latin typeface="Calibri Light" panose="020F0302020204030204" pitchFamily="34" charset="0"/>
                <a:ea typeface="Verdana" panose="020B0604030504040204" pitchFamily="34" charset="0"/>
                <a:cs typeface="Calibri Light" panose="020F0302020204030204" pitchFamily="34" charset="0"/>
              </a:rPr>
              <a:t>Montana Voter Information</a:t>
            </a:r>
            <a:r>
              <a:rPr lang="en-US" dirty="0">
                <a:latin typeface="Calibri Light" panose="020F0302020204030204" pitchFamily="34" charset="0"/>
                <a:ea typeface="Verdana" panose="020B0604030504040204" pitchFamily="34" charset="0"/>
                <a:cs typeface="Calibri Light" panose="020F0302020204030204" pitchFamily="34" charset="0"/>
              </a:rPr>
              <a:t> notice in each booth.</a:t>
            </a:r>
          </a:p>
        </p:txBody>
      </p:sp>
      <p:pic>
        <p:nvPicPr>
          <p:cNvPr id="25" name="Picture 5">
            <a:extLst>
              <a:ext uri="{FF2B5EF4-FFF2-40B4-BE49-F238E27FC236}">
                <a16:creationId xmlns:a16="http://schemas.microsoft.com/office/drawing/2014/main" id="{CDC3CC5C-7A4D-4A23-99DA-A6FE9ADBD19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24371" t="10429" r="22498" b="2510"/>
          <a:stretch>
            <a:fillRect/>
          </a:stretch>
        </p:blipFill>
        <p:spPr bwMode="auto">
          <a:xfrm>
            <a:off x="5598140" y="2273337"/>
            <a:ext cx="2250847" cy="28647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Arrow: Right 8">
            <a:extLst>
              <a:ext uri="{FF2B5EF4-FFF2-40B4-BE49-F238E27FC236}">
                <a16:creationId xmlns:a16="http://schemas.microsoft.com/office/drawing/2014/main" id="{488FA4EC-A430-41C4-84E3-2165AA7CBDA5}"/>
              </a:ext>
            </a:extLst>
          </p:cNvPr>
          <p:cNvSpPr/>
          <p:nvPr/>
        </p:nvSpPr>
        <p:spPr>
          <a:xfrm rot="16200000">
            <a:off x="6358009" y="5337230"/>
            <a:ext cx="541683"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0BDFEDB-5F81-4808-80DF-9D10F57217E5}"/>
              </a:ext>
            </a:extLst>
          </p:cNvPr>
          <p:cNvSpPr/>
          <p:nvPr/>
        </p:nvSpPr>
        <p:spPr>
          <a:xfrm>
            <a:off x="614309" y="5948186"/>
            <a:ext cx="6652990" cy="400110"/>
          </a:xfrm>
          <a:prstGeom prst="rect">
            <a:avLst/>
          </a:prstGeom>
          <a:solidFill>
            <a:schemeClr val="bg1">
              <a:lumMod val="75000"/>
            </a:schemeClr>
          </a:solidFill>
        </p:spPr>
        <p:txBody>
          <a:bodyPr wrap="square">
            <a:spAutoFit/>
          </a:bodyPr>
          <a:lstStyle/>
          <a:p>
            <a:pPr algn="ctr">
              <a:spcBef>
                <a:spcPct val="50000"/>
              </a:spcBef>
            </a:pPr>
            <a:r>
              <a:rPr lang="en-US" sz="2000"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Post the </a:t>
            </a:r>
            <a:r>
              <a:rPr lang="en-US" sz="20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Warning Notice </a:t>
            </a:r>
            <a:r>
              <a:rPr lang="en-US" sz="2000"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in a conspicuous location.</a:t>
            </a:r>
          </a:p>
        </p:txBody>
      </p:sp>
      <p:pic>
        <p:nvPicPr>
          <p:cNvPr id="27" name="Picture 5">
            <a:extLst>
              <a:ext uri="{FF2B5EF4-FFF2-40B4-BE49-F238E27FC236}">
                <a16:creationId xmlns:a16="http://schemas.microsoft.com/office/drawing/2014/main" id="{955DB912-A9C3-4E65-914C-D56A034481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4371" t="8981" r="22498" b="2510"/>
          <a:stretch>
            <a:fillRect/>
          </a:stretch>
        </p:blipFill>
        <p:spPr bwMode="auto">
          <a:xfrm>
            <a:off x="8419672" y="2411226"/>
            <a:ext cx="2928017" cy="3971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8" name="Arrow: Right 27">
            <a:extLst>
              <a:ext uri="{FF2B5EF4-FFF2-40B4-BE49-F238E27FC236}">
                <a16:creationId xmlns:a16="http://schemas.microsoft.com/office/drawing/2014/main" id="{B9854FF5-43DB-42BC-B12B-B4069E08FBB2}"/>
              </a:ext>
            </a:extLst>
          </p:cNvPr>
          <p:cNvSpPr/>
          <p:nvPr/>
        </p:nvSpPr>
        <p:spPr>
          <a:xfrm>
            <a:off x="7404620" y="6037619"/>
            <a:ext cx="866728"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9663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A61143D-642F-4B23-A5AF-8B25979C937A}"/>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D817B2BF-5CCC-4752-805A-E31833959530}"/>
              </a:ext>
            </a:extLst>
          </p:cNvPr>
          <p:cNvSpPr/>
          <p:nvPr/>
        </p:nvSpPr>
        <p:spPr>
          <a:xfrm>
            <a:off x="712150" y="641063"/>
            <a:ext cx="1076770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the Polls Open</a:t>
            </a:r>
          </a:p>
        </p:txBody>
      </p:sp>
      <p:sp>
        <p:nvSpPr>
          <p:cNvPr id="4" name="Rectangle 3">
            <a:extLst>
              <a:ext uri="{FF2B5EF4-FFF2-40B4-BE49-F238E27FC236}">
                <a16:creationId xmlns:a16="http://schemas.microsoft.com/office/drawing/2014/main" id="{0F8DBC07-2DAA-4ECE-B27B-4F5E8493FAB1}"/>
              </a:ext>
            </a:extLst>
          </p:cNvPr>
          <p:cNvSpPr/>
          <p:nvPr/>
        </p:nvSpPr>
        <p:spPr>
          <a:xfrm>
            <a:off x="723438" y="2200811"/>
            <a:ext cx="10767700" cy="4124206"/>
          </a:xfrm>
          <a:prstGeom prst="rect">
            <a:avLst/>
          </a:prstGeom>
        </p:spPr>
        <p:txBody>
          <a:bodyPr wrap="square">
            <a:spAutoFit/>
          </a:bodyPr>
          <a:lstStyle/>
          <a:p>
            <a:pPr lvl="1"/>
            <a:r>
              <a:rPr lang="en-US" sz="2400" b="1" dirty="0">
                <a:latin typeface="Calibri Light" panose="020F0302020204030204" pitchFamily="34" charset="0"/>
                <a:ea typeface="Verdana" panose="020B0604030504040204" pitchFamily="34" charset="0"/>
                <a:cs typeface="Calibri Light" panose="020F0302020204030204" pitchFamily="34" charset="0"/>
              </a:rPr>
              <a:t>AutoMARK™:</a:t>
            </a:r>
          </a:p>
          <a:p>
            <a:pPr lvl="1"/>
            <a:endParaRPr lang="en-US" sz="2400" b="1" dirty="0">
              <a:latin typeface="Calibri Light" panose="020F0302020204030204" pitchFamily="34" charset="0"/>
              <a:ea typeface="Verdana" panose="020B0604030504040204" pitchFamily="34" charset="0"/>
              <a:cs typeface="Calibri Light" panose="020F0302020204030204" pitchFamily="34" charset="0"/>
            </a:endParaRPr>
          </a:p>
          <a:p>
            <a:pPr marL="1257300" lvl="2"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Make sure the AutoMARK™ is set up, plugged in, turned on and that the keys are removed and in the possession of the designated judge.</a:t>
            </a:r>
          </a:p>
          <a:p>
            <a:pPr marL="1257300" lvl="2"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Ensure the AutoMARK™ is set up so voting can be done in </a:t>
            </a:r>
            <a:r>
              <a:rPr lang="en-US" sz="2400" b="1" dirty="0">
                <a:latin typeface="Calibri Light" panose="020F0302020204030204" pitchFamily="34" charset="0"/>
                <a:ea typeface="Verdana" panose="020B0604030504040204" pitchFamily="34" charset="0"/>
                <a:cs typeface="Calibri Light" panose="020F0302020204030204" pitchFamily="34" charset="0"/>
              </a:rPr>
              <a:t>private</a:t>
            </a:r>
            <a:r>
              <a:rPr lang="en-US" sz="2400" dirty="0">
                <a:latin typeface="Calibri Light" panose="020F0302020204030204" pitchFamily="34" charset="0"/>
                <a:ea typeface="Verdana" panose="020B0604030504040204" pitchFamily="34" charset="0"/>
                <a:cs typeface="Calibri Light" panose="020F0302020204030204" pitchFamily="34" charset="0"/>
              </a:rPr>
              <a:t>, with a privacy shield around the screen.</a:t>
            </a:r>
          </a:p>
          <a:p>
            <a:pPr marL="1257300" lvl="2"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Insert the media card if it has not already been installed by the Election Administrator.</a:t>
            </a:r>
          </a:p>
          <a:p>
            <a:pPr lvl="3" algn="ctr"/>
            <a:endParaRPr lang="en-US" sz="24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endParaRPr>
          </a:p>
          <a:p>
            <a:pPr lvl="1" algn="ctr"/>
            <a:r>
              <a:rPr lang="en-US" sz="28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Place numbered seal over the media door and record # on </a:t>
            </a:r>
            <a:r>
              <a:rPr lang="en-US" sz="28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hlinkClick r:id="rId2">
                  <a:extLst>
                    <a:ext uri="{A12FA001-AC4F-418D-AE19-62706E023703}">
                      <ahyp:hlinkClr xmlns:ahyp="http://schemas.microsoft.com/office/drawing/2018/hyperlinkcolor" val="tx"/>
                    </a:ext>
                  </a:extLst>
                </a:hlinkClick>
              </a:rPr>
              <a:t>seal log</a:t>
            </a:r>
            <a:r>
              <a:rPr lang="en-US" sz="28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a:t>
            </a:r>
          </a:p>
          <a:p>
            <a:pPr lvl="2"/>
            <a:endParaRPr lang="en-US" dirty="0">
              <a:latin typeface="Calibri Light" panose="020F0302020204030204" pitchFamily="34" charset="0"/>
            </a:endParaRPr>
          </a:p>
        </p:txBody>
      </p:sp>
      <p:pic>
        <p:nvPicPr>
          <p:cNvPr id="5" name="Picture 4">
            <a:extLst>
              <a:ext uri="{FF2B5EF4-FFF2-40B4-BE49-F238E27FC236}">
                <a16:creationId xmlns:a16="http://schemas.microsoft.com/office/drawing/2014/main" id="{4AF1D931-EED1-4405-A0E5-893AD6BE29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2267" y="1526001"/>
            <a:ext cx="1694203" cy="13496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23941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B43A61-ADC2-4CC5-9A8E-C134E3674048}"/>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2D6766A0-96EF-4594-B6B4-097D71C8D56A}"/>
              </a:ext>
            </a:extLst>
          </p:cNvPr>
          <p:cNvSpPr/>
          <p:nvPr/>
        </p:nvSpPr>
        <p:spPr>
          <a:xfrm>
            <a:off x="712150" y="136525"/>
            <a:ext cx="1076770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Polls Open</a:t>
            </a:r>
          </a:p>
        </p:txBody>
      </p:sp>
      <p:sp>
        <p:nvSpPr>
          <p:cNvPr id="4" name="Rectangle 3">
            <a:extLst>
              <a:ext uri="{FF2B5EF4-FFF2-40B4-BE49-F238E27FC236}">
                <a16:creationId xmlns:a16="http://schemas.microsoft.com/office/drawing/2014/main" id="{EE179D1E-F16D-4CF1-B610-65003D153041}"/>
              </a:ext>
            </a:extLst>
          </p:cNvPr>
          <p:cNvSpPr/>
          <p:nvPr/>
        </p:nvSpPr>
        <p:spPr>
          <a:xfrm>
            <a:off x="712150" y="920438"/>
            <a:ext cx="10767700" cy="6457152"/>
          </a:xfrm>
          <a:prstGeom prst="rect">
            <a:avLst/>
          </a:prstGeom>
        </p:spPr>
        <p:txBody>
          <a:bodyPr wrap="square">
            <a:spAutoFit/>
          </a:bodyPr>
          <a:lstStyle/>
          <a:p>
            <a:pPr lvl="1"/>
            <a:r>
              <a:rPr lang="en-US" sz="2400" b="1" dirty="0">
                <a:latin typeface="Calibri Light" panose="020F0302020204030204" pitchFamily="34" charset="0"/>
                <a:ea typeface="Verdana" panose="020B0604030504040204" pitchFamily="34" charset="0"/>
                <a:cs typeface="Calibri Light" panose="020F0302020204030204" pitchFamily="34" charset="0"/>
              </a:rPr>
              <a:t>AutoMARK™ </a:t>
            </a:r>
            <a:r>
              <a:rPr lang="en-US" sz="2400" i="1" dirty="0">
                <a:latin typeface="Calibri Light" panose="020F0302020204030204" pitchFamily="34" charset="0"/>
                <a:ea typeface="Verdana" panose="020B0604030504040204" pitchFamily="34" charset="0"/>
                <a:cs typeface="Calibri Light" panose="020F0302020204030204" pitchFamily="34" charset="0"/>
              </a:rPr>
              <a:t>(continued)</a:t>
            </a:r>
          </a:p>
          <a:p>
            <a:pPr marL="1257300" lvl="2" indent="-342900">
              <a:lnSpc>
                <a:spcPct val="120000"/>
              </a:lnSpc>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Run several test ballots through the machine and verify the machine is marking the ballot correctly.</a:t>
            </a:r>
          </a:p>
          <a:p>
            <a:pPr algn="ctr">
              <a:lnSpc>
                <a:spcPct val="120000"/>
              </a:lnSpc>
            </a:pPr>
            <a:r>
              <a:rPr lang="en-US" sz="24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NOTE: MAKE SURE STUBS ARE REMOVED BEFORE BALLOT IS INSERTED INTO AUTOMARK™!</a:t>
            </a:r>
          </a:p>
          <a:p>
            <a:pPr marL="800100" lvl="1" indent="-342900">
              <a:lnSpc>
                <a:spcPct val="120000"/>
              </a:lnSpc>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Throughout the day, a designated judge is responsible for periodically checking the </a:t>
            </a:r>
            <a:r>
              <a:rPr lang="en-US" sz="2400" b="1" dirty="0">
                <a:latin typeface="Calibri Light" panose="020F0302020204030204" pitchFamily="34" charset="0"/>
                <a:ea typeface="Verdana" panose="020B0604030504040204" pitchFamily="34" charset="0"/>
                <a:cs typeface="Calibri Light" panose="020F0302020204030204" pitchFamily="34" charset="0"/>
              </a:rPr>
              <a:t>AutoMARK™</a:t>
            </a:r>
            <a:r>
              <a:rPr lang="en-US" sz="2400" dirty="0">
                <a:latin typeface="Calibri Light" panose="020F0302020204030204" pitchFamily="34" charset="0"/>
                <a:ea typeface="Verdana" panose="020B0604030504040204" pitchFamily="34" charset="0"/>
                <a:cs typeface="Calibri Light" panose="020F0302020204030204" pitchFamily="34" charset="0"/>
              </a:rPr>
              <a:t> by running a test ballot through it.</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If there are problems with the AutoMARK™, contact the Election Administrator immediately. </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Refer to </a:t>
            </a:r>
            <a:r>
              <a:rPr lang="en-US" sz="2400" b="1" dirty="0">
                <a:latin typeface="Calibri Light" panose="020F0302020204030204" pitchFamily="34" charset="0"/>
                <a:ea typeface="Verdana" panose="020B0604030504040204" pitchFamily="34" charset="0"/>
                <a:cs typeface="Calibri Light" panose="020F0302020204030204" pitchFamily="34" charset="0"/>
              </a:rPr>
              <a:t>AutoMARK™</a:t>
            </a:r>
            <a:r>
              <a:rPr lang="en-US" sz="2400" dirty="0">
                <a:latin typeface="Calibri Light" panose="020F0302020204030204" pitchFamily="34" charset="0"/>
                <a:ea typeface="Verdana" panose="020B0604030504040204" pitchFamily="34" charset="0"/>
                <a:cs typeface="Calibri Light" panose="020F0302020204030204" pitchFamily="34" charset="0"/>
              </a:rPr>
              <a:t> troubleshooting section in the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2"/>
              </a:rPr>
              <a:t>Election Judge Handbook Judge Handbook</a:t>
            </a:r>
            <a:r>
              <a:rPr lang="en-US" sz="2400" dirty="0">
                <a:latin typeface="Calibri Light" panose="020F0302020204030204" pitchFamily="34" charset="0"/>
                <a:ea typeface="Verdana" panose="020B0604030504040204" pitchFamily="34" charset="0"/>
                <a:cs typeface="Calibri Light" panose="020F0302020204030204" pitchFamily="34" charset="0"/>
              </a:rPr>
              <a:t> on the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3"/>
              </a:rPr>
              <a:t>sosmt.gov</a:t>
            </a:r>
            <a:r>
              <a:rPr lang="en-US" sz="2400" dirty="0">
                <a:latin typeface="Calibri Light" panose="020F0302020204030204" pitchFamily="34" charset="0"/>
                <a:ea typeface="Verdana" panose="020B0604030504040204" pitchFamily="34" charset="0"/>
                <a:cs typeface="Calibri Light" panose="020F0302020204030204" pitchFamily="34" charset="0"/>
              </a:rPr>
              <a:t> website.  </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If the issues are not resolved see if there is a backup AutoMARK™ available, or if there is another polling place a voter may go to vote on a functioning AutoMARK™.</a:t>
            </a:r>
          </a:p>
          <a:p>
            <a:pPr marL="342900" indent="-342900">
              <a:lnSpc>
                <a:spcPct val="120000"/>
              </a:lnSpc>
              <a:buFont typeface="Wingdings" panose="05000000000000000000" pitchFamily="2" charset="2"/>
              <a:buChar char="Ø"/>
            </a:pPr>
            <a:endParaRPr lang="en-US" sz="2400" dirty="0">
              <a:latin typeface="Calibri Light" panose="020F0302020204030204" pitchFamily="34" charset="0"/>
              <a:ea typeface="Verdana" panose="020B0604030504040204" pitchFamily="34" charset="0"/>
              <a:cs typeface="Calibri Light" panose="020F0302020204030204" pitchFamily="34" charset="0"/>
            </a:endParaRPr>
          </a:p>
          <a:p>
            <a:pPr lvl="3">
              <a:buFont typeface="Wingdings" pitchFamily="2" charset="2"/>
              <a:buNone/>
            </a:pPr>
            <a:endParaRPr lang="en-US" sz="2000" dirty="0">
              <a:latin typeface="Calibri Light" panose="020F0302020204030204" pitchFamily="34" charset="0"/>
            </a:endParaRPr>
          </a:p>
        </p:txBody>
      </p:sp>
    </p:spTree>
    <p:extLst>
      <p:ext uri="{BB962C8B-B14F-4D97-AF65-F5344CB8AC3E}">
        <p14:creationId xmlns:p14="http://schemas.microsoft.com/office/powerpoint/2010/main" val="2595255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A61143D-642F-4B23-A5AF-8B25979C937A}"/>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D817B2BF-5CCC-4752-805A-E31833959530}"/>
              </a:ext>
            </a:extLst>
          </p:cNvPr>
          <p:cNvSpPr/>
          <p:nvPr/>
        </p:nvSpPr>
        <p:spPr>
          <a:xfrm>
            <a:off x="712150" y="209817"/>
            <a:ext cx="1076770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the Polls Open</a:t>
            </a:r>
          </a:p>
        </p:txBody>
      </p:sp>
      <p:sp>
        <p:nvSpPr>
          <p:cNvPr id="4" name="Rectangle 3">
            <a:extLst>
              <a:ext uri="{FF2B5EF4-FFF2-40B4-BE49-F238E27FC236}">
                <a16:creationId xmlns:a16="http://schemas.microsoft.com/office/drawing/2014/main" id="{0F8DBC07-2DAA-4ECE-B27B-4F5E8493FAB1}"/>
              </a:ext>
            </a:extLst>
          </p:cNvPr>
          <p:cNvSpPr/>
          <p:nvPr/>
        </p:nvSpPr>
        <p:spPr>
          <a:xfrm>
            <a:off x="712150" y="2200811"/>
            <a:ext cx="10767700" cy="4124206"/>
          </a:xfrm>
          <a:prstGeom prst="rect">
            <a:avLst/>
          </a:prstGeom>
        </p:spPr>
        <p:txBody>
          <a:bodyPr wrap="square">
            <a:spAutoFit/>
          </a:bodyPr>
          <a:lstStyle/>
          <a:p>
            <a:pPr lvl="1"/>
            <a:r>
              <a:rPr lang="en-US" sz="2400" b="1" dirty="0">
                <a:latin typeface="Calibri Light" panose="020F0302020204030204" pitchFamily="34" charset="0"/>
                <a:ea typeface="Verdana" panose="020B0604030504040204" pitchFamily="34" charset="0"/>
                <a:cs typeface="Calibri Light" panose="020F0302020204030204" pitchFamily="34" charset="0"/>
              </a:rPr>
              <a:t>ExpressVote®:</a:t>
            </a:r>
          </a:p>
          <a:p>
            <a:pPr lvl="1"/>
            <a:endParaRPr lang="en-US" sz="2400" b="1" dirty="0">
              <a:latin typeface="Calibri Light" panose="020F0302020204030204" pitchFamily="34" charset="0"/>
              <a:ea typeface="Verdana" panose="020B0604030504040204" pitchFamily="34" charset="0"/>
              <a:cs typeface="Calibri Light" panose="020F0302020204030204" pitchFamily="34" charset="0"/>
            </a:endParaRPr>
          </a:p>
          <a:p>
            <a:pPr marL="1257300" lvl="2"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Make sure the ExpressVote® is set up, plugged in, turned on and the keys are removed and in the possession of the designated judge.</a:t>
            </a:r>
          </a:p>
          <a:p>
            <a:pPr marL="1257300" lvl="2"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Make sure the ExpressVote® is set up so that voting can be done in </a:t>
            </a:r>
            <a:r>
              <a:rPr lang="en-US" sz="2400" b="1" dirty="0">
                <a:latin typeface="Calibri Light" panose="020F0302020204030204" pitchFamily="34" charset="0"/>
                <a:ea typeface="Verdana" panose="020B0604030504040204" pitchFamily="34" charset="0"/>
                <a:cs typeface="Calibri Light" panose="020F0302020204030204" pitchFamily="34" charset="0"/>
              </a:rPr>
              <a:t>private</a:t>
            </a:r>
            <a:r>
              <a:rPr lang="en-US" sz="2400" dirty="0">
                <a:latin typeface="Calibri Light" panose="020F0302020204030204" pitchFamily="34" charset="0"/>
                <a:ea typeface="Verdana" panose="020B0604030504040204" pitchFamily="34" charset="0"/>
                <a:cs typeface="Calibri Light" panose="020F0302020204030204" pitchFamily="34" charset="0"/>
              </a:rPr>
              <a:t>, and that there is a privacy shield around the screen.</a:t>
            </a:r>
          </a:p>
          <a:p>
            <a:pPr marL="1257300" lvl="2"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Insert the media card if it has not already been installed by the Election Administrator.</a:t>
            </a:r>
          </a:p>
          <a:p>
            <a:pPr lvl="3" algn="ctr"/>
            <a:endParaRPr lang="en-US" sz="24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endParaRPr>
          </a:p>
          <a:p>
            <a:pPr lvl="1" algn="ctr"/>
            <a:r>
              <a:rPr lang="en-US" sz="28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Place numbered seal over the media door and record # on </a:t>
            </a:r>
            <a:r>
              <a:rPr lang="en-US" sz="28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hlinkClick r:id="rId2">
                  <a:extLst>
                    <a:ext uri="{A12FA001-AC4F-418D-AE19-62706E023703}">
                      <ahyp:hlinkClr xmlns:ahyp="http://schemas.microsoft.com/office/drawing/2018/hyperlinkcolor" val="tx"/>
                    </a:ext>
                  </a:extLst>
                </a:hlinkClick>
              </a:rPr>
              <a:t>seal log</a:t>
            </a:r>
            <a:r>
              <a:rPr lang="en-US" sz="2800" b="1"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a:t>
            </a:r>
          </a:p>
          <a:p>
            <a:pPr lvl="2"/>
            <a:endParaRPr lang="en-US" dirty="0">
              <a:latin typeface="Calibri Light" panose="020F0302020204030204" pitchFamily="34" charset="0"/>
            </a:endParaRPr>
          </a:p>
        </p:txBody>
      </p:sp>
      <p:pic>
        <p:nvPicPr>
          <p:cNvPr id="6" name="image9.png">
            <a:extLst>
              <a:ext uri="{FF2B5EF4-FFF2-40B4-BE49-F238E27FC236}">
                <a16:creationId xmlns:a16="http://schemas.microsoft.com/office/drawing/2014/main" id="{C23FC9D4-605C-4C8A-8470-B7249337E899}"/>
              </a:ext>
            </a:extLst>
          </p:cNvPr>
          <p:cNvPicPr/>
          <p:nvPr/>
        </p:nvPicPr>
        <p:blipFill>
          <a:blip r:embed="rId3" cstate="print"/>
          <a:stretch>
            <a:fillRect/>
          </a:stretch>
        </p:blipFill>
        <p:spPr>
          <a:xfrm>
            <a:off x="4850592" y="1033153"/>
            <a:ext cx="2490817" cy="1867811"/>
          </a:xfrm>
          <a:prstGeom prst="rect">
            <a:avLst/>
          </a:prstGeom>
        </p:spPr>
      </p:pic>
    </p:spTree>
    <p:extLst>
      <p:ext uri="{BB962C8B-B14F-4D97-AF65-F5344CB8AC3E}">
        <p14:creationId xmlns:p14="http://schemas.microsoft.com/office/powerpoint/2010/main" val="2765808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6B53E9A-C465-4ABA-903B-DB6F87F08BB7}"/>
              </a:ext>
            </a:extLst>
          </p:cNvPr>
          <p:cNvSpPr>
            <a:spLocks noGrp="1"/>
          </p:cNvSpPr>
          <p:nvPr>
            <p:ph type="ftr" sz="quarter" idx="11"/>
          </p:nvPr>
        </p:nvSpPr>
        <p:spPr/>
        <p:txBody>
          <a:bodyPr/>
          <a:lstStyle/>
          <a:p>
            <a:r>
              <a:rPr lang="en-US" dirty="0"/>
              <a:t>Updated 2/18/2020</a:t>
            </a:r>
          </a:p>
        </p:txBody>
      </p:sp>
      <p:sp>
        <p:nvSpPr>
          <p:cNvPr id="5" name="Rectangle 4">
            <a:extLst>
              <a:ext uri="{FF2B5EF4-FFF2-40B4-BE49-F238E27FC236}">
                <a16:creationId xmlns:a16="http://schemas.microsoft.com/office/drawing/2014/main" id="{53E59012-7103-4951-9BAE-DEF44A587DFF}"/>
              </a:ext>
            </a:extLst>
          </p:cNvPr>
          <p:cNvSpPr/>
          <p:nvPr/>
        </p:nvSpPr>
        <p:spPr>
          <a:xfrm>
            <a:off x="800101" y="1323975"/>
            <a:ext cx="10668460" cy="4819781"/>
          </a:xfrm>
          <a:prstGeom prst="rect">
            <a:avLst/>
          </a:prstGeom>
        </p:spPr>
        <p:txBody>
          <a:bodyPr wrap="square">
            <a:spAutoFit/>
          </a:bodyPr>
          <a:lstStyle/>
          <a:p>
            <a:pPr lvl="1"/>
            <a:r>
              <a:rPr lang="en-US" sz="2400" b="1" dirty="0">
                <a:latin typeface="Calibri Light" panose="020F0302020204030204" pitchFamily="34" charset="0"/>
                <a:ea typeface="Verdana" panose="020B0604030504040204" pitchFamily="34" charset="0"/>
                <a:cs typeface="Calibri Light" panose="020F0302020204030204" pitchFamily="34" charset="0"/>
              </a:rPr>
              <a:t>ExpressVote® </a:t>
            </a:r>
            <a:r>
              <a:rPr lang="en-US" sz="2400" i="1" dirty="0">
                <a:latin typeface="Calibri Light" panose="020F0302020204030204" pitchFamily="34" charset="0"/>
                <a:ea typeface="Verdana" panose="020B0604030504040204" pitchFamily="34" charset="0"/>
                <a:cs typeface="Calibri Light" panose="020F0302020204030204" pitchFamily="34" charset="0"/>
              </a:rPr>
              <a:t>(continued)</a:t>
            </a:r>
          </a:p>
          <a:p>
            <a:pPr marL="800100" lvl="1" indent="-342900">
              <a:lnSpc>
                <a:spcPct val="120000"/>
              </a:lnSpc>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Run several test ballots through the machine and verify the machine is marking the ballot correctly.</a:t>
            </a:r>
          </a:p>
          <a:p>
            <a:pPr marL="800100" lvl="1" indent="-342900">
              <a:lnSpc>
                <a:spcPct val="120000"/>
              </a:lnSpc>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Throughout the day, a designated judge is responsible for periodically checking the </a:t>
            </a:r>
            <a:r>
              <a:rPr lang="en-US" sz="2400" b="1" dirty="0">
                <a:latin typeface="Calibri Light" panose="020F0302020204030204" pitchFamily="34" charset="0"/>
                <a:ea typeface="Verdana" panose="020B0604030504040204" pitchFamily="34" charset="0"/>
                <a:cs typeface="Calibri Light" panose="020F0302020204030204" pitchFamily="34" charset="0"/>
              </a:rPr>
              <a:t>ExpressVote®</a:t>
            </a:r>
            <a:r>
              <a:rPr lang="en-US" sz="2400" dirty="0">
                <a:latin typeface="Calibri Light" panose="020F0302020204030204" pitchFamily="34" charset="0"/>
                <a:ea typeface="Verdana" panose="020B0604030504040204" pitchFamily="34" charset="0"/>
                <a:cs typeface="Calibri Light" panose="020F0302020204030204" pitchFamily="34" charset="0"/>
              </a:rPr>
              <a:t> by running a test ballot through it.</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If there are problems with the </a:t>
            </a:r>
            <a:r>
              <a:rPr lang="en-US" sz="2400" b="1" dirty="0">
                <a:latin typeface="Calibri Light" panose="020F0302020204030204" pitchFamily="34" charset="0"/>
                <a:ea typeface="Verdana" panose="020B0604030504040204" pitchFamily="34" charset="0"/>
                <a:cs typeface="Calibri Light" panose="020F0302020204030204" pitchFamily="34" charset="0"/>
              </a:rPr>
              <a:t>ExpressVote®</a:t>
            </a:r>
            <a:r>
              <a:rPr lang="en-US" sz="2400" dirty="0">
                <a:latin typeface="Calibri Light" panose="020F0302020204030204" pitchFamily="34" charset="0"/>
                <a:ea typeface="Verdana" panose="020B0604030504040204" pitchFamily="34" charset="0"/>
                <a:cs typeface="Calibri Light" panose="020F0302020204030204" pitchFamily="34" charset="0"/>
              </a:rPr>
              <a:t>, contact the Election Administrator immediately. </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Refer to </a:t>
            </a:r>
            <a:r>
              <a:rPr lang="en-US" sz="2400" b="1" dirty="0">
                <a:latin typeface="Calibri Light" panose="020F0302020204030204" pitchFamily="34" charset="0"/>
                <a:ea typeface="Verdana" panose="020B0604030504040204" pitchFamily="34" charset="0"/>
                <a:cs typeface="Calibri Light" panose="020F0302020204030204" pitchFamily="34" charset="0"/>
              </a:rPr>
              <a:t>ExpressVote®</a:t>
            </a:r>
            <a:r>
              <a:rPr lang="en-US" sz="2400" dirty="0">
                <a:latin typeface="Calibri Light" panose="020F0302020204030204" pitchFamily="34" charset="0"/>
                <a:ea typeface="Verdana" panose="020B0604030504040204" pitchFamily="34" charset="0"/>
                <a:cs typeface="Calibri Light" panose="020F0302020204030204" pitchFamily="34" charset="0"/>
              </a:rPr>
              <a:t> troubleshooting section in the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2"/>
              </a:rPr>
              <a:t>Election Judge Handbook</a:t>
            </a:r>
            <a:r>
              <a:rPr lang="en-US" sz="2400" dirty="0">
                <a:latin typeface="Calibri Light" panose="020F0302020204030204" pitchFamily="34" charset="0"/>
                <a:ea typeface="Verdana" panose="020B0604030504040204" pitchFamily="34" charset="0"/>
                <a:cs typeface="Calibri Light" panose="020F0302020204030204" pitchFamily="34" charset="0"/>
              </a:rPr>
              <a:t> found on the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3"/>
              </a:rPr>
              <a:t>sosmt.gov</a:t>
            </a:r>
            <a:r>
              <a:rPr lang="en-US" sz="2400" dirty="0">
                <a:latin typeface="Calibri Light" panose="020F0302020204030204" pitchFamily="34" charset="0"/>
                <a:ea typeface="Verdana" panose="020B0604030504040204" pitchFamily="34" charset="0"/>
                <a:cs typeface="Calibri Light" panose="020F0302020204030204" pitchFamily="34" charset="0"/>
              </a:rPr>
              <a:t> website. </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If the issues are not resolved see if a backup </a:t>
            </a:r>
            <a:r>
              <a:rPr lang="en-US" sz="2400" b="1" dirty="0">
                <a:latin typeface="Calibri Light" panose="020F0302020204030204" pitchFamily="34" charset="0"/>
                <a:ea typeface="Verdana" panose="020B0604030504040204" pitchFamily="34" charset="0"/>
                <a:cs typeface="Calibri Light" panose="020F0302020204030204" pitchFamily="34" charset="0"/>
              </a:rPr>
              <a:t>ExpressVote® </a:t>
            </a:r>
            <a:r>
              <a:rPr lang="en-US" sz="2400" dirty="0">
                <a:latin typeface="Calibri Light" panose="020F0302020204030204" pitchFamily="34" charset="0"/>
                <a:ea typeface="Verdana" panose="020B0604030504040204" pitchFamily="34" charset="0"/>
                <a:cs typeface="Calibri Light" panose="020F0302020204030204" pitchFamily="34" charset="0"/>
              </a:rPr>
              <a:t>is available, or if there is another polling place a voter may go to vote on a functioning ExpressVote®.</a:t>
            </a:r>
          </a:p>
        </p:txBody>
      </p:sp>
      <p:sp>
        <p:nvSpPr>
          <p:cNvPr id="6" name="Rectangle 5">
            <a:extLst>
              <a:ext uri="{FF2B5EF4-FFF2-40B4-BE49-F238E27FC236}">
                <a16:creationId xmlns:a16="http://schemas.microsoft.com/office/drawing/2014/main" id="{370DBDAB-AC38-40F1-AE60-10D8E66B58B3}"/>
              </a:ext>
            </a:extLst>
          </p:cNvPr>
          <p:cNvSpPr/>
          <p:nvPr/>
        </p:nvSpPr>
        <p:spPr>
          <a:xfrm>
            <a:off x="700861" y="209817"/>
            <a:ext cx="1076770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the Polls Open</a:t>
            </a:r>
          </a:p>
        </p:txBody>
      </p:sp>
    </p:spTree>
    <p:extLst>
      <p:ext uri="{BB962C8B-B14F-4D97-AF65-F5344CB8AC3E}">
        <p14:creationId xmlns:p14="http://schemas.microsoft.com/office/powerpoint/2010/main" val="162063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4984383" y="2338877"/>
            <a:ext cx="7022969" cy="4137331"/>
          </a:xfrm>
        </p:spPr>
        <p:txBody>
          <a:bodyPr vert="horz" lIns="91440" tIns="45720" rIns="91440" bIns="45720" rtlCol="0">
            <a:noAutofit/>
          </a:bodyPr>
          <a:lstStyle/>
          <a:p>
            <a:pPr marL="0" indent="0">
              <a:buNone/>
            </a:pPr>
            <a:r>
              <a:rPr lang="en-US" sz="2200" dirty="0"/>
              <a:t>The Election Administrator may provide a manual or specialized training for each type of judge/board (if applicable; not all counties use all types of judges/boards.  Below is a sample of different types of judges/boards:</a:t>
            </a:r>
          </a:p>
          <a:p>
            <a:pPr marL="868680" lvl="3" indent="0">
              <a:buNone/>
            </a:pPr>
            <a:r>
              <a:rPr lang="en-US" sz="2000" b="1" dirty="0"/>
              <a:t>Ballot Judge		Resolution Board</a:t>
            </a:r>
          </a:p>
          <a:p>
            <a:pPr marL="868680" lvl="3" indent="0">
              <a:buNone/>
            </a:pPr>
            <a:r>
              <a:rPr lang="en-US" sz="2000" b="1" dirty="0"/>
              <a:t>Poll Book Judge		Write-In Board</a:t>
            </a:r>
          </a:p>
          <a:p>
            <a:pPr marL="868680" lvl="3" indent="0">
              <a:buNone/>
            </a:pPr>
            <a:r>
              <a:rPr lang="en-US" sz="2000" b="1" dirty="0"/>
              <a:t>Register Judge		Absentee Board</a:t>
            </a:r>
          </a:p>
          <a:p>
            <a:pPr marL="868680" lvl="3" indent="0">
              <a:buNone/>
            </a:pPr>
            <a:r>
              <a:rPr lang="en-US" sz="2000" b="1" dirty="0"/>
              <a:t>Provisional Judge		Tabulating/Counting Judge</a:t>
            </a:r>
          </a:p>
          <a:p>
            <a:pPr>
              <a:buFont typeface="Wingdings" panose="05000000000000000000" pitchFamily="2" charset="2"/>
              <a:buChar char="Ø"/>
            </a:pPr>
            <a:r>
              <a:rPr lang="en-US" sz="2200" dirty="0"/>
              <a:t>Review the </a:t>
            </a:r>
            <a:r>
              <a:rPr lang="en-US" sz="2200" dirty="0">
                <a:hlinkClick r:id="rId3"/>
              </a:rPr>
              <a:t>Election Judge Handbook</a:t>
            </a:r>
            <a:r>
              <a:rPr lang="en-US" sz="2200" dirty="0"/>
              <a:t> and specific County Manual (if provided).</a:t>
            </a:r>
          </a:p>
          <a:p>
            <a:pPr>
              <a:buFont typeface="Wingdings" panose="05000000000000000000" pitchFamily="2" charset="2"/>
              <a:buChar char="Ø"/>
            </a:pPr>
            <a:r>
              <a:rPr lang="en-US" sz="2200" dirty="0"/>
              <a:t>Review the “</a:t>
            </a:r>
            <a:r>
              <a:rPr lang="en-US" sz="2200" dirty="0">
                <a:hlinkClick r:id="rId4"/>
              </a:rPr>
              <a:t>Polling Place Situations</a:t>
            </a:r>
            <a:r>
              <a:rPr lang="en-US" sz="2200" dirty="0"/>
              <a:t>” included in Election Judge Handbook.</a:t>
            </a:r>
          </a:p>
        </p:txBody>
      </p:sp>
      <p:pic>
        <p:nvPicPr>
          <p:cNvPr id="8" name="Picture 2" descr="C:\Documents and Settings\ct1833\Local Settings\Temporary Internet Files\Content.IE5\5OIQR2NC\MPj04446410000[1].jpg">
            <a:extLst>
              <a:ext uri="{FF2B5EF4-FFF2-40B4-BE49-F238E27FC236}">
                <a16:creationId xmlns:a16="http://schemas.microsoft.com/office/drawing/2014/main" id="{529C68D6-4DC2-40CC-AF7E-31A38F883DD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429" r="3071"/>
          <a:stretch/>
        </p:blipFill>
        <p:spPr bwMode="auto">
          <a:xfrm>
            <a:off x="20" y="10"/>
            <a:ext cx="4635571" cy="6857990"/>
          </a:xfrm>
          <a:prstGeom prst="rect">
            <a:avLst/>
          </a:prstGeom>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4" name="Straight Connector 73">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49E0FF"/>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7EE016F2-E870-4CAA-8F9E-F62BFB31B8E1}"/>
              </a:ext>
            </a:extLst>
          </p:cNvPr>
          <p:cNvSpPr/>
          <p:nvPr/>
        </p:nvSpPr>
        <p:spPr>
          <a:xfrm>
            <a:off x="5080934" y="1145616"/>
            <a:ext cx="6309361"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the Polls Open</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655834" y="2662886"/>
            <a:ext cx="6323176" cy="3273091"/>
          </a:xfrm>
        </p:spPr>
        <p:txBody>
          <a:bodyPr>
            <a:normAutofit fontScale="92500" lnSpcReduction="20000"/>
          </a:bodyPr>
          <a:lstStyle/>
          <a:p>
            <a:pPr>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The Chief Election Judge or Polling Place Manager will proclaim the opening of the polls </a:t>
            </a:r>
            <a:r>
              <a:rPr lang="en-US" sz="3600" b="1" dirty="0">
                <a:ea typeface="Verdana" panose="020B0604030504040204" pitchFamily="34" charset="0"/>
                <a:cs typeface="Calibri Light" panose="020F0302020204030204" pitchFamily="34" charset="0"/>
              </a:rPr>
              <a:t>aloud </a:t>
            </a:r>
            <a:r>
              <a:rPr lang="en-US" sz="3600" dirty="0">
                <a:ea typeface="Verdana" panose="020B0604030504040204" pitchFamily="34" charset="0"/>
                <a:cs typeface="Calibri Light" panose="020F0302020204030204" pitchFamily="34" charset="0"/>
              </a:rPr>
              <a:t>at the time set for opening.</a:t>
            </a:r>
          </a:p>
          <a:p>
            <a:pPr>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Polls in Montana must open at </a:t>
            </a:r>
            <a:r>
              <a:rPr lang="en-US" sz="3600" dirty="0">
                <a:solidFill>
                  <a:srgbClr val="000099"/>
                </a:solidFill>
                <a:ea typeface="Verdana" panose="020B0604030504040204" pitchFamily="34" charset="0"/>
                <a:cs typeface="Calibri Light" panose="020F0302020204030204" pitchFamily="34" charset="0"/>
              </a:rPr>
              <a:t>7:00 a.m</a:t>
            </a:r>
            <a:r>
              <a:rPr lang="en-US" sz="3600" dirty="0">
                <a:ea typeface="Verdana" panose="020B0604030504040204" pitchFamily="34" charset="0"/>
                <a:cs typeface="Calibri Light" panose="020F0302020204030204" pitchFamily="34" charset="0"/>
              </a:rPr>
              <a:t>. unless the polling place has</a:t>
            </a:r>
            <a:r>
              <a:rPr lang="en-US" sz="3600" dirty="0">
                <a:solidFill>
                  <a:srgbClr val="000099"/>
                </a:solidFill>
                <a:ea typeface="Verdana" panose="020B0604030504040204" pitchFamily="34" charset="0"/>
                <a:cs typeface="Calibri Light" panose="020F0302020204030204" pitchFamily="34" charset="0"/>
              </a:rPr>
              <a:t> fewer than 400 voters</a:t>
            </a:r>
            <a:r>
              <a:rPr lang="en-US" sz="3600" dirty="0">
                <a:ea typeface="Verdana" panose="020B0604030504040204" pitchFamily="34" charset="0"/>
                <a:cs typeface="Calibri Light" panose="020F0302020204030204" pitchFamily="34" charset="0"/>
              </a:rPr>
              <a:t>, in which case it </a:t>
            </a:r>
            <a:r>
              <a:rPr lang="en-US" sz="3600" u="sng" dirty="0">
                <a:ea typeface="Verdana" panose="020B0604030504040204" pitchFamily="34" charset="0"/>
                <a:cs typeface="Calibri Light" panose="020F0302020204030204" pitchFamily="34" charset="0"/>
              </a:rPr>
              <a:t>may</a:t>
            </a:r>
            <a:r>
              <a:rPr lang="en-US" sz="3600" dirty="0">
                <a:ea typeface="Verdana" panose="020B0604030504040204" pitchFamily="34" charset="0"/>
                <a:cs typeface="Calibri Light" panose="020F0302020204030204" pitchFamily="34" charset="0"/>
              </a:rPr>
              <a:t> open at noon.</a:t>
            </a:r>
          </a:p>
        </p:txBody>
      </p:sp>
      <p:sp>
        <p:nvSpPr>
          <p:cNvPr id="3277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D49B58E-B2C2-4015-B5D6-63907BA2AF29}" type="slidenum">
              <a:rPr lang="en-US" smtClean="0">
                <a:latin typeface="Calibri Light" panose="020F0302020204030204" pitchFamily="34" charset="0"/>
              </a:rPr>
              <a:pPr eaLnBrk="1" hangingPunct="1"/>
              <a:t>18</a:t>
            </a:fld>
            <a:endParaRPr lang="en-US" dirty="0">
              <a:latin typeface="Calibri Light" panose="020F0302020204030204" pitchFamily="34" charset="0"/>
            </a:endParaRPr>
          </a:p>
        </p:txBody>
      </p:sp>
      <p:pic>
        <p:nvPicPr>
          <p:cNvPr id="3" name="Picture 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15981" y="2112201"/>
            <a:ext cx="2023186" cy="1939928"/>
          </a:xfrm>
          <a:prstGeom prst="rect">
            <a:avLst/>
          </a:prstGeom>
        </p:spPr>
      </p:pic>
      <p:sp>
        <p:nvSpPr>
          <p:cNvPr id="7" name="Rectangle 6">
            <a:extLst>
              <a:ext uri="{FF2B5EF4-FFF2-40B4-BE49-F238E27FC236}">
                <a16:creationId xmlns:a16="http://schemas.microsoft.com/office/drawing/2014/main" id="{416A4931-6F58-448D-BE0A-49D22930BF58}"/>
              </a:ext>
            </a:extLst>
          </p:cNvPr>
          <p:cNvSpPr/>
          <p:nvPr/>
        </p:nvSpPr>
        <p:spPr>
          <a:xfrm>
            <a:off x="631597" y="284098"/>
            <a:ext cx="1102936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
        <p:nvSpPr>
          <p:cNvPr id="8" name="Rectangle 7">
            <a:extLst>
              <a:ext uri="{FF2B5EF4-FFF2-40B4-BE49-F238E27FC236}">
                <a16:creationId xmlns:a16="http://schemas.microsoft.com/office/drawing/2014/main" id="{4692D4E3-C13B-40EA-9FB8-B4DDCC44C9E6}"/>
              </a:ext>
            </a:extLst>
          </p:cNvPr>
          <p:cNvSpPr/>
          <p:nvPr/>
        </p:nvSpPr>
        <p:spPr>
          <a:xfrm>
            <a:off x="631597" y="1289669"/>
            <a:ext cx="6309361" cy="646331"/>
          </a:xfrm>
          <a:prstGeom prst="rect">
            <a:avLst/>
          </a:prstGeom>
          <a:solidFill>
            <a:schemeClr val="accent1">
              <a:lumMod val="40000"/>
              <a:lumOff val="60000"/>
            </a:schemeClr>
          </a:solidFill>
          <a:ln>
            <a:solidFill>
              <a:schemeClr val="accent1">
                <a:lumMod val="75000"/>
              </a:schemeClr>
            </a:solidFill>
          </a:ln>
        </p:spPr>
        <p:txBody>
          <a:bodyPr wrap="square">
            <a:spAutoFit/>
          </a:bodyPr>
          <a:lstStyle/>
          <a:p>
            <a:r>
              <a:rPr lang="en-US" sz="3600" dirty="0">
                <a:latin typeface="Calibri Light" panose="020F0302020204030204" pitchFamily="34" charset="0"/>
                <a:ea typeface="Verdana" panose="020B0604030504040204" pitchFamily="34" charset="0"/>
                <a:cs typeface="Calibri Light" panose="020F0302020204030204" pitchFamily="34" charset="0"/>
              </a:rPr>
              <a:t>Opening the Polls:</a:t>
            </a: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581320" y="1677100"/>
            <a:ext cx="11029359" cy="3743986"/>
          </a:xfrm>
        </p:spPr>
        <p:txBody>
          <a:bodyPr>
            <a:normAutofit/>
          </a:bodyPr>
          <a:lstStyle/>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These duties are prescribed by the Election Administrator and may include the following:</a:t>
            </a:r>
          </a:p>
          <a:p>
            <a:pPr marL="1371600" lvl="2" indent="-457200">
              <a:buFont typeface="+mj-lt"/>
              <a:buAutoNum type="arabicPeriod"/>
            </a:pPr>
            <a:r>
              <a:rPr lang="en-US" sz="2600" dirty="0">
                <a:ea typeface="Verdana" panose="020B0604030504040204" pitchFamily="34" charset="0"/>
                <a:cs typeface="Calibri Light" panose="020F0302020204030204" pitchFamily="34" charset="0"/>
              </a:rPr>
              <a:t>Swear in other judges in precinct/polling place</a:t>
            </a:r>
          </a:p>
          <a:p>
            <a:pPr marL="1371600" lvl="2" indent="-457200">
              <a:buFont typeface="+mj-lt"/>
              <a:buAutoNum type="arabicPeriod"/>
            </a:pPr>
            <a:r>
              <a:rPr lang="en-US" sz="2600" dirty="0">
                <a:ea typeface="Verdana" panose="020B0604030504040204" pitchFamily="34" charset="0"/>
                <a:cs typeface="Calibri Light" panose="020F0302020204030204" pitchFamily="34" charset="0"/>
              </a:rPr>
              <a:t>Check seals on voting equipment</a:t>
            </a:r>
          </a:p>
          <a:p>
            <a:pPr marL="1371600" lvl="2" indent="-457200">
              <a:buFont typeface="+mj-lt"/>
              <a:buAutoNum type="arabicPeriod"/>
            </a:pPr>
            <a:r>
              <a:rPr lang="en-US" sz="2600" dirty="0">
                <a:ea typeface="Verdana" panose="020B0604030504040204" pitchFamily="34" charset="0"/>
                <a:cs typeface="Calibri Light" panose="020F0302020204030204" pitchFamily="34" charset="0"/>
              </a:rPr>
              <a:t>Verify and sign </a:t>
            </a:r>
            <a:r>
              <a:rPr lang="en-US" sz="2600" dirty="0">
                <a:ea typeface="Verdana" panose="020B0604030504040204" pitchFamily="34" charset="0"/>
                <a:cs typeface="Calibri Light" panose="020F0302020204030204" pitchFamily="34" charset="0"/>
                <a:hlinkClick r:id="rId3"/>
              </a:rPr>
              <a:t>Ballot Certification Report</a:t>
            </a:r>
            <a:r>
              <a:rPr lang="en-US" sz="2600" dirty="0">
                <a:ea typeface="Verdana" panose="020B0604030504040204" pitchFamily="34" charset="0"/>
                <a:cs typeface="Calibri Light" panose="020F0302020204030204" pitchFamily="34" charset="0"/>
              </a:rPr>
              <a:t> form</a:t>
            </a:r>
          </a:p>
          <a:p>
            <a:pPr marL="1371600" lvl="2" indent="-457200">
              <a:buFont typeface="+mj-lt"/>
              <a:buAutoNum type="arabicPeriod"/>
            </a:pPr>
            <a:r>
              <a:rPr lang="en-US" sz="2600" dirty="0">
                <a:ea typeface="Verdana" panose="020B0604030504040204" pitchFamily="34" charset="0"/>
                <a:cs typeface="Calibri Light" panose="020F0302020204030204" pitchFamily="34" charset="0"/>
              </a:rPr>
              <a:t>Direct placement of instructions and signs</a:t>
            </a:r>
          </a:p>
          <a:p>
            <a:pPr marL="1371600" lvl="2" indent="-457200">
              <a:buFont typeface="+mj-lt"/>
              <a:buAutoNum type="arabicPeriod"/>
            </a:pPr>
            <a:r>
              <a:rPr lang="en-US" sz="2600" dirty="0">
                <a:ea typeface="Verdana" panose="020B0604030504040204" pitchFamily="34" charset="0"/>
                <a:cs typeface="Calibri Light" panose="020F0302020204030204" pitchFamily="34" charset="0"/>
              </a:rPr>
              <a:t>Monitor traffic flow, supplies, and troubleshoot if necessary</a:t>
            </a:r>
          </a:p>
          <a:p>
            <a:pPr marL="1371600" lvl="2" indent="-457200">
              <a:buFont typeface="+mj-lt"/>
              <a:buAutoNum type="arabicPeriod"/>
            </a:pPr>
            <a:r>
              <a:rPr lang="en-US" sz="2600" dirty="0">
                <a:ea typeface="Verdana" panose="020B0604030504040204" pitchFamily="34" charset="0"/>
                <a:cs typeface="Calibri Light" panose="020F0302020204030204" pitchFamily="34" charset="0"/>
              </a:rPr>
              <a:t>Periodically check booths and equipment </a:t>
            </a:r>
          </a:p>
        </p:txBody>
      </p:sp>
      <p:sp>
        <p:nvSpPr>
          <p:cNvPr id="3482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2C2BAE1-D2A6-499A-B229-F80DC196E0C6}" type="slidenum">
              <a:rPr lang="en-US" smtClean="0">
                <a:latin typeface="Calibri Light" panose="020F0302020204030204" pitchFamily="34" charset="0"/>
              </a:rPr>
              <a:pPr eaLnBrk="1" hangingPunct="1"/>
              <a:t>19</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602BA497-9862-41A6-888E-6DF54840EA5E}"/>
              </a:ext>
            </a:extLst>
          </p:cNvPr>
          <p:cNvSpPr/>
          <p:nvPr/>
        </p:nvSpPr>
        <p:spPr>
          <a:xfrm>
            <a:off x="581320" y="284098"/>
            <a:ext cx="1102936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
        <p:nvSpPr>
          <p:cNvPr id="2" name="Rectangle 1">
            <a:extLst>
              <a:ext uri="{FF2B5EF4-FFF2-40B4-BE49-F238E27FC236}">
                <a16:creationId xmlns:a16="http://schemas.microsoft.com/office/drawing/2014/main" id="{7BD05995-3662-43DA-A235-B4CBB7AF7F70}"/>
              </a:ext>
            </a:extLst>
          </p:cNvPr>
          <p:cNvSpPr/>
          <p:nvPr/>
        </p:nvSpPr>
        <p:spPr>
          <a:xfrm>
            <a:off x="500600" y="5402425"/>
            <a:ext cx="11190801" cy="461665"/>
          </a:xfrm>
          <a:prstGeom prst="rect">
            <a:avLst/>
          </a:prstGeom>
          <a:solidFill>
            <a:schemeClr val="accent1"/>
          </a:solidFill>
        </p:spPr>
        <p:txBody>
          <a:bodyPr wrap="square">
            <a:spAutoFit/>
          </a:bodyPr>
          <a:lstStyle/>
          <a:p>
            <a:r>
              <a:rPr lang="en-US" sz="2400" dirty="0">
                <a:latin typeface="Calibri Light" panose="020F0302020204030204" pitchFamily="34" charset="0"/>
                <a:ea typeface="Verdana" panose="020B0604030504040204" pitchFamily="34" charset="0"/>
                <a:cs typeface="Calibri Light" panose="020F0302020204030204" pitchFamily="34" charset="0"/>
              </a:rPr>
              <a:t>Chief Election Judge / Polling Place Manager/Register Judge/Poll Book Judge/Ballot Judge</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a:extLst>
              <a:ext uri="{FF2B5EF4-FFF2-40B4-BE49-F238E27FC236}">
                <a16:creationId xmlns:a16="http://schemas.microsoft.com/office/drawing/2014/main" id="{A3166601-B063-4F2C-A6F3-84858F2A6C00}"/>
              </a:ext>
            </a:extLst>
          </p:cNvPr>
          <p:cNvSpPr>
            <a:spLocks noGrp="1"/>
          </p:cNvSpPr>
          <p:nvPr>
            <p:ph type="ftr" sz="quarter" idx="11"/>
          </p:nvPr>
        </p:nvSpPr>
        <p:spPr/>
        <p:txBody>
          <a:bodyPr/>
          <a:lstStyle/>
          <a:p>
            <a:r>
              <a:rPr lang="en-US" dirty="0"/>
              <a:t>Updated 2/18/2020</a:t>
            </a:r>
          </a:p>
        </p:txBody>
      </p:sp>
      <p:sp>
        <p:nvSpPr>
          <p:cNvPr id="7" name="Rectangle 6">
            <a:extLst>
              <a:ext uri="{FF2B5EF4-FFF2-40B4-BE49-F238E27FC236}">
                <a16:creationId xmlns:a16="http://schemas.microsoft.com/office/drawing/2014/main" id="{CAE9250E-DED8-48EF-A16A-3DD7503128E6}"/>
              </a:ext>
            </a:extLst>
          </p:cNvPr>
          <p:cNvSpPr/>
          <p:nvPr/>
        </p:nvSpPr>
        <p:spPr>
          <a:xfrm>
            <a:off x="858227" y="1567679"/>
            <a:ext cx="10475547" cy="3293209"/>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sz="2400" dirty="0">
                <a:latin typeface="Calibri Light" panose="020F0302020204030204" pitchFamily="34" charset="0"/>
                <a:ea typeface="Verdana" panose="020B0604030504040204" pitchFamily="34" charset="0"/>
                <a:cs typeface="Calibri Light" panose="020F0302020204030204" pitchFamily="34" charset="0"/>
              </a:rPr>
              <a:t>Every year, Election Administrators across the U.S. train more than 1.4 million citizens to serve as election judges.</a:t>
            </a:r>
          </a:p>
          <a:p>
            <a:r>
              <a:rPr lang="en-US" sz="2400" dirty="0">
                <a:latin typeface="Calibri Light" panose="020F0302020204030204" pitchFamily="34" charset="0"/>
                <a:ea typeface="Verdana" panose="020B0604030504040204" pitchFamily="34" charset="0"/>
                <a:cs typeface="Calibri Light" panose="020F0302020204030204" pitchFamily="34" charset="0"/>
              </a:rPr>
              <a:t>Election Judges play a critical role in the voting process!</a:t>
            </a:r>
          </a:p>
          <a:p>
            <a:r>
              <a:rPr lang="en-US" sz="2400" dirty="0">
                <a:latin typeface="Calibri Light" panose="020F0302020204030204" pitchFamily="34" charset="0"/>
                <a:ea typeface="Verdana" panose="020B0604030504040204" pitchFamily="34" charset="0"/>
                <a:cs typeface="Calibri Light" panose="020F0302020204030204" pitchFamily="34" charset="0"/>
              </a:rPr>
              <a:t>On Election Day</a:t>
            </a:r>
            <a:r>
              <a:rPr lang="en-US" sz="2400" dirty="0">
                <a:solidFill>
                  <a:srgbClr val="000099"/>
                </a:solidFill>
                <a:latin typeface="Calibri Light" panose="020F0302020204030204" pitchFamily="34" charset="0"/>
                <a:ea typeface="Verdana" panose="020B0604030504040204" pitchFamily="34" charset="0"/>
                <a:cs typeface="Calibri Light" panose="020F0302020204030204" pitchFamily="34" charset="0"/>
              </a:rPr>
              <a:t>, </a:t>
            </a:r>
            <a:r>
              <a:rPr lang="en-US" sz="2400" dirty="0">
                <a:latin typeface="Calibri Light" panose="020F0302020204030204" pitchFamily="34" charset="0"/>
                <a:ea typeface="Verdana" panose="020B0604030504040204" pitchFamily="34" charset="0"/>
                <a:cs typeface="Calibri Light" panose="020F0302020204030204" pitchFamily="34" charset="0"/>
              </a:rPr>
              <a:t>a citizen’s right to cast a vote and have the vote count can rest in the hands of </a:t>
            </a:r>
            <a:r>
              <a:rPr lang="en-US" sz="2400" b="1" dirty="0">
                <a:latin typeface="Calibri Light" panose="020F0302020204030204" pitchFamily="34" charset="0"/>
                <a:ea typeface="Verdana" panose="020B0604030504040204" pitchFamily="34" charset="0"/>
                <a:cs typeface="Calibri Light" panose="020F0302020204030204" pitchFamily="34" charset="0"/>
              </a:rPr>
              <a:t>THE ELECTION JUDGE! </a:t>
            </a:r>
          </a:p>
          <a:p>
            <a:endParaRPr lang="en-US" sz="2400" b="1" dirty="0">
              <a:latin typeface="Calibri Light" panose="020F0302020204030204" pitchFamily="34" charset="0"/>
              <a:ea typeface="Verdana" panose="020B0604030504040204" pitchFamily="34" charset="0"/>
              <a:cs typeface="Calibri Light" panose="020F0302020204030204" pitchFamily="34" charset="0"/>
            </a:endParaRPr>
          </a:p>
          <a:p>
            <a:pPr marL="914400" lvl="1" indent="-457200">
              <a:buFont typeface="Wingdings" panose="05000000000000000000" pitchFamily="2" charset="2"/>
              <a:buChar char="Ø"/>
            </a:pPr>
            <a:r>
              <a:rPr lang="en-US" sz="2000" dirty="0">
                <a:latin typeface="Calibri Light" panose="020F0302020204030204" pitchFamily="34" charset="0"/>
                <a:ea typeface="Verdana" panose="020B0604030504040204" pitchFamily="34" charset="0"/>
                <a:cs typeface="Calibri Light" panose="020F0302020204030204" pitchFamily="34" charset="0"/>
              </a:rPr>
              <a:t>There are not many jobs that go through as much change as the job of an election judge.</a:t>
            </a:r>
          </a:p>
          <a:p>
            <a:pPr marL="914400" lvl="1" indent="-457200">
              <a:buFont typeface="Wingdings" panose="05000000000000000000" pitchFamily="2" charset="2"/>
              <a:buChar char="Ø"/>
            </a:pPr>
            <a:r>
              <a:rPr lang="en-US" sz="2000" dirty="0">
                <a:latin typeface="Calibri Light" panose="020F0302020204030204" pitchFamily="34" charset="0"/>
                <a:ea typeface="Verdana" panose="020B0604030504040204" pitchFamily="34" charset="0"/>
                <a:cs typeface="Calibri Light" panose="020F0302020204030204" pitchFamily="34" charset="0"/>
              </a:rPr>
              <a:t>Election judges </a:t>
            </a:r>
            <a:r>
              <a:rPr lang="en-US" sz="2000" i="1" dirty="0">
                <a:latin typeface="Calibri Light" panose="020F0302020204030204" pitchFamily="34" charset="0"/>
                <a:ea typeface="Verdana" panose="020B0604030504040204" pitchFamily="34" charset="0"/>
                <a:cs typeface="Calibri Light" panose="020F0302020204030204" pitchFamily="34" charset="0"/>
              </a:rPr>
              <a:t>must</a:t>
            </a:r>
            <a:r>
              <a:rPr lang="en-US" sz="2000" dirty="0">
                <a:latin typeface="Calibri Light" panose="020F0302020204030204" pitchFamily="34" charset="0"/>
                <a:ea typeface="Verdana" panose="020B0604030504040204" pitchFamily="34" charset="0"/>
                <a:cs typeface="Calibri Light" panose="020F0302020204030204" pitchFamily="34" charset="0"/>
              </a:rPr>
              <a:t> be aware of changes in statute or rules and </a:t>
            </a:r>
            <a:r>
              <a:rPr lang="en-US" sz="2000" i="1" dirty="0">
                <a:latin typeface="Calibri Light" panose="020F0302020204030204" pitchFamily="34" charset="0"/>
                <a:ea typeface="Verdana" panose="020B0604030504040204" pitchFamily="34" charset="0"/>
                <a:cs typeface="Calibri Light" panose="020F0302020204030204" pitchFamily="34" charset="0"/>
              </a:rPr>
              <a:t>mus</a:t>
            </a:r>
            <a:r>
              <a:rPr lang="en-US" sz="2000" dirty="0">
                <a:latin typeface="Calibri Light" panose="020F0302020204030204" pitchFamily="34" charset="0"/>
                <a:ea typeface="Verdana" panose="020B0604030504040204" pitchFamily="34" charset="0"/>
                <a:cs typeface="Calibri Light" panose="020F0302020204030204" pitchFamily="34" charset="0"/>
              </a:rPr>
              <a:t>t follow those changes.</a:t>
            </a:r>
          </a:p>
          <a:p>
            <a:endParaRPr lang="en-US" sz="2400" b="1" dirty="0">
              <a:latin typeface="Calibri Light" panose="020F0302020204030204" pitchFamily="34" charset="0"/>
              <a:ea typeface="Verdana" panose="020B0604030504040204" pitchFamily="34" charset="0"/>
              <a:cs typeface="Calibri Light" panose="020F0302020204030204" pitchFamily="34" charset="0"/>
            </a:endParaRPr>
          </a:p>
        </p:txBody>
      </p:sp>
      <p:sp>
        <p:nvSpPr>
          <p:cNvPr id="8" name="Rectangle 7">
            <a:extLst>
              <a:ext uri="{FF2B5EF4-FFF2-40B4-BE49-F238E27FC236}">
                <a16:creationId xmlns:a16="http://schemas.microsoft.com/office/drawing/2014/main" id="{2CE2E80C-79BF-49CB-8D57-82BEA6CE394E}"/>
              </a:ext>
            </a:extLst>
          </p:cNvPr>
          <p:cNvSpPr/>
          <p:nvPr/>
        </p:nvSpPr>
        <p:spPr>
          <a:xfrm>
            <a:off x="2822961" y="419111"/>
            <a:ext cx="6546079" cy="646331"/>
          </a:xfrm>
          <a:prstGeom prst="rect">
            <a:avLst/>
          </a:prstGeom>
          <a:solidFill>
            <a:schemeClr val="bg1">
              <a:lumMod val="6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Judge Facts</a:t>
            </a:r>
          </a:p>
        </p:txBody>
      </p:sp>
      <p:sp>
        <p:nvSpPr>
          <p:cNvPr id="13" name="Rectangle 12">
            <a:extLst>
              <a:ext uri="{FF2B5EF4-FFF2-40B4-BE49-F238E27FC236}">
                <a16:creationId xmlns:a16="http://schemas.microsoft.com/office/drawing/2014/main" id="{7227073A-88ED-40D9-91A4-33FEE196C51A}"/>
              </a:ext>
            </a:extLst>
          </p:cNvPr>
          <p:cNvSpPr/>
          <p:nvPr/>
        </p:nvSpPr>
        <p:spPr>
          <a:xfrm>
            <a:off x="2780973" y="5009182"/>
            <a:ext cx="6630055" cy="707886"/>
          </a:xfrm>
          <a:prstGeom prst="rect">
            <a:avLst/>
          </a:prstGeom>
          <a:solidFill>
            <a:schemeClr val="accent1">
              <a:lumMod val="40000"/>
              <a:lumOff val="60000"/>
            </a:schemeClr>
          </a:solidFill>
          <a:ln>
            <a:solidFill>
              <a:schemeClr val="accent1">
                <a:lumMod val="60000"/>
                <a:lumOff val="40000"/>
              </a:schemeClr>
            </a:solidFill>
          </a:ln>
        </p:spPr>
        <p:txBody>
          <a:bodyPr wrap="square">
            <a:spAutoFit/>
          </a:bodyPr>
          <a:lstStyle/>
          <a:p>
            <a:pPr algn="ctr"/>
            <a:r>
              <a:rPr lang="en-US" sz="2000" dirty="0">
                <a:latin typeface="Calibri Light" panose="020F0302020204030204" pitchFamily="34" charset="0"/>
                <a:ea typeface="Verdana" panose="020B0604030504040204" pitchFamily="34" charset="0"/>
                <a:cs typeface="Calibri Light" panose="020F0302020204030204" pitchFamily="34" charset="0"/>
              </a:rPr>
              <a:t>There are few jobs as critical to our democracy as the job of an election judge.</a:t>
            </a:r>
          </a:p>
        </p:txBody>
      </p:sp>
      <p:sp>
        <p:nvSpPr>
          <p:cNvPr id="6" name="Star: 5 Points 5">
            <a:extLst>
              <a:ext uri="{FF2B5EF4-FFF2-40B4-BE49-F238E27FC236}">
                <a16:creationId xmlns:a16="http://schemas.microsoft.com/office/drawing/2014/main" id="{6BB30407-DEFD-4D64-BA60-6ACC029153AE}"/>
              </a:ext>
            </a:extLst>
          </p:cNvPr>
          <p:cNvSpPr/>
          <p:nvPr/>
        </p:nvSpPr>
        <p:spPr>
          <a:xfrm>
            <a:off x="10242331" y="4760067"/>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extLst>
      <p:ext uri="{BB962C8B-B14F-4D97-AF65-F5344CB8AC3E}">
        <p14:creationId xmlns:p14="http://schemas.microsoft.com/office/powerpoint/2010/main" val="6964086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C95B82D5-A8BB-45BF-BED8-C7B206892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3759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p:nvSpPr>
          <p:cNvPr id="74"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pic>
        <p:nvPicPr>
          <p:cNvPr id="8" name="Picture 10" descr="RenewOnline_L">
            <a:hlinkClick r:id="rId3"/>
            <a:extLst>
              <a:ext uri="{FF2B5EF4-FFF2-40B4-BE49-F238E27FC236}">
                <a16:creationId xmlns:a16="http://schemas.microsoft.com/office/drawing/2014/main" id="{0C52871F-505A-4F39-99C1-46EAE997F53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40639" y="3313596"/>
            <a:ext cx="2470743" cy="247074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2006-12-Tribal-ID_Nooksack_f">
            <a:extLst>
              <a:ext uri="{FF2B5EF4-FFF2-40B4-BE49-F238E27FC236}">
                <a16:creationId xmlns:a16="http://schemas.microsoft.com/office/drawing/2014/main" id="{8BF13C38-3E7D-4525-A86D-8F42118F35BE}"/>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18003" y="794117"/>
            <a:ext cx="3200002" cy="2080000"/>
          </a:xfrm>
          <a:prstGeom prst="rect">
            <a:avLst/>
          </a:prstGeom>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Content Placeholder 2"/>
          <p:cNvSpPr>
            <a:spLocks noGrp="1"/>
          </p:cNvSpPr>
          <p:nvPr>
            <p:ph idx="1"/>
          </p:nvPr>
        </p:nvSpPr>
        <p:spPr>
          <a:xfrm>
            <a:off x="4911967" y="1711570"/>
            <a:ext cx="7104185" cy="4512250"/>
          </a:xfrm>
        </p:spPr>
        <p:txBody>
          <a:bodyPr vert="horz" lIns="91440" tIns="45720" rIns="91440" bIns="45720" rtlCol="0">
            <a:normAutofit fontScale="92500" lnSpcReduction="20000"/>
          </a:bodyPr>
          <a:lstStyle/>
          <a:p>
            <a:pPr marL="0" indent="0">
              <a:buNone/>
            </a:pPr>
            <a:r>
              <a:rPr lang="en-US" sz="2600" b="1" dirty="0">
                <a:solidFill>
                  <a:srgbClr val="000099"/>
                </a:solidFill>
                <a:ea typeface="Verdana" panose="020B0604030504040204" pitchFamily="34" charset="0"/>
                <a:cs typeface="Calibri Light" panose="020F0302020204030204" pitchFamily="34" charset="0"/>
              </a:rPr>
              <a:t>Register Judge</a:t>
            </a:r>
          </a:p>
          <a:p>
            <a:pPr lvl="1">
              <a:buFont typeface="Wingdings" panose="05000000000000000000" pitchFamily="2" charset="2"/>
              <a:buChar char="Ø"/>
            </a:pPr>
            <a:r>
              <a:rPr lang="en-US" dirty="0"/>
              <a:t>Ask elector to see Identification (ID).  ID can be </a:t>
            </a:r>
            <a:r>
              <a:rPr lang="en-US" u="sng" dirty="0"/>
              <a:t>any</a:t>
            </a:r>
            <a:r>
              <a:rPr lang="en-US" dirty="0"/>
              <a:t> photo ID or certain documents that show the voter’s name and current address.</a:t>
            </a:r>
          </a:p>
          <a:p>
            <a:pPr lvl="1">
              <a:buFont typeface="Wingdings" panose="05000000000000000000" pitchFamily="2" charset="2"/>
              <a:buChar char="Ø"/>
            </a:pPr>
            <a:r>
              <a:rPr lang="en-US" dirty="0"/>
              <a:t>The elector may state their name and current address to assist the Register Judge in finding their name in the register.</a:t>
            </a:r>
          </a:p>
          <a:p>
            <a:pPr lvl="1">
              <a:buFont typeface="Wingdings" panose="05000000000000000000" pitchFamily="2" charset="2"/>
              <a:buChar char="Ø"/>
            </a:pPr>
            <a:r>
              <a:rPr lang="en-US" dirty="0"/>
              <a:t>The Register Judge should announce the elector’s name loud enough to</a:t>
            </a:r>
            <a:r>
              <a:rPr lang="en-US" b="1" dirty="0"/>
              <a:t> </a:t>
            </a:r>
            <a:r>
              <a:rPr lang="en-US" dirty="0"/>
              <a:t>be heard by poll watchers.</a:t>
            </a:r>
          </a:p>
          <a:p>
            <a:pPr lvl="1">
              <a:buFont typeface="Wingdings" panose="05000000000000000000" pitchFamily="2" charset="2"/>
              <a:buChar char="Ø"/>
            </a:pPr>
            <a:r>
              <a:rPr lang="en-US" dirty="0"/>
              <a:t>Appropriate ID is:</a:t>
            </a:r>
          </a:p>
          <a:p>
            <a:pPr lvl="2">
              <a:buFont typeface="Wingdings" panose="05000000000000000000" pitchFamily="2" charset="2"/>
              <a:buChar char="Ø"/>
            </a:pPr>
            <a:r>
              <a:rPr lang="en-US" sz="2400" dirty="0"/>
              <a:t>Any photo ID with elector’s name may be used.</a:t>
            </a:r>
          </a:p>
          <a:p>
            <a:pPr lvl="2">
              <a:buFont typeface="Wingdings" panose="05000000000000000000" pitchFamily="2" charset="2"/>
              <a:buChar char="Ø"/>
            </a:pPr>
            <a:r>
              <a:rPr lang="en-US" sz="2400" dirty="0"/>
              <a:t>Photo ID does not have to be a Montana driver’s license.</a:t>
            </a:r>
          </a:p>
          <a:p>
            <a:pPr lvl="2">
              <a:buFont typeface="Wingdings" panose="05000000000000000000" pitchFamily="2" charset="2"/>
              <a:buChar char="Ø"/>
            </a:pPr>
            <a:r>
              <a:rPr lang="en-US" sz="2400" dirty="0"/>
              <a:t>Please refer to the </a:t>
            </a:r>
            <a:r>
              <a:rPr lang="en-US" sz="2400" dirty="0">
                <a:hlinkClick r:id="rId6"/>
              </a:rPr>
              <a:t>Election Judge Handbook </a:t>
            </a:r>
            <a:r>
              <a:rPr lang="en-US" sz="2400" dirty="0"/>
              <a:t>for additional ID options and information.</a:t>
            </a:r>
          </a:p>
          <a:p>
            <a:pPr lvl="1"/>
            <a:endParaRPr lang="en-US" sz="1700" dirty="0"/>
          </a:p>
        </p:txBody>
      </p:sp>
      <p:sp>
        <p:nvSpPr>
          <p:cNvPr id="10" name="Rectangle 9">
            <a:extLst>
              <a:ext uri="{FF2B5EF4-FFF2-40B4-BE49-F238E27FC236}">
                <a16:creationId xmlns:a16="http://schemas.microsoft.com/office/drawing/2014/main" id="{A0907B7B-60BE-45D7-B2D2-660A1AAA688B}"/>
              </a:ext>
            </a:extLst>
          </p:cNvPr>
          <p:cNvSpPr/>
          <p:nvPr/>
        </p:nvSpPr>
        <p:spPr>
          <a:xfrm>
            <a:off x="4911968" y="640061"/>
            <a:ext cx="7104186"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Content Placeholder 2"/>
          <p:cNvSpPr>
            <a:spLocks noGrp="1"/>
          </p:cNvSpPr>
          <p:nvPr>
            <p:ph idx="1"/>
          </p:nvPr>
        </p:nvSpPr>
        <p:spPr>
          <a:xfrm>
            <a:off x="416170" y="1453662"/>
            <a:ext cx="11359662" cy="5069686"/>
          </a:xfrm>
        </p:spPr>
        <p:txBody>
          <a:bodyPr>
            <a:normAutofit fontScale="92500" lnSpcReduction="20000"/>
          </a:bodyPr>
          <a:lstStyle/>
          <a:p>
            <a:pPr marL="0" indent="0">
              <a:spcAft>
                <a:spcPts val="600"/>
              </a:spcAft>
              <a:buNone/>
            </a:pPr>
            <a:r>
              <a:rPr lang="en-US" sz="2600" b="1" dirty="0">
                <a:solidFill>
                  <a:srgbClr val="000099"/>
                </a:solidFill>
                <a:ea typeface="Verdana" panose="020B0604030504040204" pitchFamily="34" charset="0"/>
                <a:cs typeface="Calibri Light" panose="020F0302020204030204" pitchFamily="34" charset="0"/>
              </a:rPr>
              <a:t>Register Judge </a:t>
            </a:r>
            <a:r>
              <a:rPr lang="en-US" sz="2600"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Appropriate ID – if the elector does not have a photo ID:</a:t>
            </a:r>
          </a:p>
          <a:p>
            <a:pPr marL="1428750" lvl="2" indent="-514350">
              <a:buFont typeface="+mj-lt"/>
              <a:buAutoNum type="alphaLcParenR"/>
            </a:pPr>
            <a:r>
              <a:rPr lang="en-US" sz="2600" dirty="0">
                <a:ea typeface="Verdana" panose="020B0604030504040204" pitchFamily="34" charset="0"/>
                <a:cs typeface="Calibri Light" panose="020F0302020204030204" pitchFamily="34" charset="0"/>
              </a:rPr>
              <a:t>They may present a current utility bill, bank statement, paycheck, notice of confirmation of voter registration, government check, or other government document that shows the elector's name and current address. </a:t>
            </a:r>
          </a:p>
          <a:p>
            <a:pPr marL="457200" lvl="1" indent="0">
              <a:lnSpc>
                <a:spcPct val="120000"/>
              </a:lnSpc>
              <a:spcBef>
                <a:spcPts val="1200"/>
              </a:spcBef>
              <a:buNone/>
            </a:pPr>
            <a:r>
              <a:rPr lang="en-US" sz="2600" b="1" u="sng" dirty="0">
                <a:solidFill>
                  <a:srgbClr val="000099"/>
                </a:solidFill>
                <a:ea typeface="Verdana" panose="020B0604030504040204" pitchFamily="34" charset="0"/>
                <a:cs typeface="Calibri Light" panose="020F0302020204030204" pitchFamily="34" charset="0"/>
              </a:rPr>
              <a:t>NOTE:</a:t>
            </a:r>
            <a:r>
              <a:rPr lang="en-US" sz="2600" dirty="0">
                <a:solidFill>
                  <a:srgbClr val="000099"/>
                </a:solidFill>
                <a:ea typeface="Verdana" panose="020B0604030504040204" pitchFamily="34" charset="0"/>
                <a:cs typeface="Calibri Light" panose="020F0302020204030204" pitchFamily="34" charset="0"/>
              </a:rPr>
              <a:t> If the address on the non-photo ID is different than the address in the Register, the elector should fill out a new Voter Registration application.  The voter </a:t>
            </a:r>
            <a:r>
              <a:rPr lang="en-US" sz="2600" b="1" dirty="0">
                <a:solidFill>
                  <a:srgbClr val="000099"/>
                </a:solidFill>
                <a:ea typeface="Verdana" panose="020B0604030504040204" pitchFamily="34" charset="0"/>
                <a:cs typeface="Calibri Light" panose="020F0302020204030204" pitchFamily="34" charset="0"/>
              </a:rPr>
              <a:t>may </a:t>
            </a:r>
            <a:r>
              <a:rPr lang="en-US" sz="2600" dirty="0">
                <a:solidFill>
                  <a:srgbClr val="000099"/>
                </a:solidFill>
                <a:ea typeface="Verdana" panose="020B0604030504040204" pitchFamily="34" charset="0"/>
                <a:cs typeface="Calibri Light" panose="020F0302020204030204" pitchFamily="34" charset="0"/>
              </a:rPr>
              <a:t>vote one time at the precinct of the old address.</a:t>
            </a:r>
          </a:p>
          <a:p>
            <a:pPr marL="457200" lvl="1" indent="0">
              <a:lnSpc>
                <a:spcPct val="120000"/>
              </a:lnSpc>
              <a:buNone/>
            </a:pPr>
            <a:endParaRPr lang="en-US" sz="1900" dirty="0">
              <a:solidFill>
                <a:srgbClr val="000099"/>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If the elector does not have a photo ID or one of the documents specified:</a:t>
            </a:r>
          </a:p>
          <a:p>
            <a:pPr marL="1428750" lvl="2" indent="-514350">
              <a:buFont typeface="+mj-lt"/>
              <a:buAutoNum type="alphaLcParenR"/>
            </a:pPr>
            <a:r>
              <a:rPr lang="en-US" sz="2600" dirty="0">
                <a:ea typeface="Verdana" panose="020B0604030504040204" pitchFamily="34" charset="0"/>
                <a:cs typeface="Calibri Light" panose="020F0302020204030204" pitchFamily="34" charset="0"/>
              </a:rPr>
              <a:t>Offer the</a:t>
            </a:r>
            <a:r>
              <a:rPr lang="en-US" sz="2600" dirty="0">
                <a:solidFill>
                  <a:srgbClr val="00B050"/>
                </a:solidFill>
                <a:ea typeface="Verdana" panose="020B0604030504040204" pitchFamily="34" charset="0"/>
                <a:cs typeface="Calibri Light" panose="020F0302020204030204" pitchFamily="34" charset="0"/>
              </a:rPr>
              <a:t> </a:t>
            </a:r>
            <a:r>
              <a:rPr lang="en-US" sz="2600" dirty="0">
                <a:solidFill>
                  <a:srgbClr val="000099"/>
                </a:solidFill>
                <a:ea typeface="Verdana" panose="020B0604030504040204" pitchFamily="34" charset="0"/>
                <a:cs typeface="Calibri Light" panose="020F0302020204030204" pitchFamily="34" charset="0"/>
                <a:hlinkClick r:id="rId3"/>
              </a:rPr>
              <a:t>Polling Place Elector ID</a:t>
            </a:r>
            <a:r>
              <a:rPr lang="en-US" sz="2600" dirty="0">
                <a:ea typeface="Verdana" panose="020B0604030504040204" pitchFamily="34" charset="0"/>
                <a:cs typeface="Calibri Light" panose="020F0302020204030204" pitchFamily="34" charset="0"/>
              </a:rPr>
              <a:t> form (may be handled by Provisional Judge):</a:t>
            </a:r>
          </a:p>
          <a:p>
            <a:pPr marL="1428750" lvl="2" indent="-514350">
              <a:buFont typeface="+mj-lt"/>
              <a:buAutoNum type="alphaLcParenR"/>
            </a:pPr>
            <a:r>
              <a:rPr lang="en-US" sz="2600" dirty="0">
                <a:ea typeface="Verdana" panose="020B0604030504040204" pitchFamily="34" charset="0"/>
                <a:cs typeface="Calibri Light" panose="020F0302020204030204" pitchFamily="34" charset="0"/>
              </a:rPr>
              <a:t>If they fill out </a:t>
            </a:r>
            <a:r>
              <a:rPr lang="en-US" sz="2600" i="1" dirty="0">
                <a:ea typeface="Verdana" panose="020B0604030504040204" pitchFamily="34" charset="0"/>
                <a:cs typeface="Calibri Light" panose="020F0302020204030204" pitchFamily="34" charset="0"/>
              </a:rPr>
              <a:t>Polling Place Elector ID </a:t>
            </a:r>
            <a:r>
              <a:rPr lang="en-US" sz="2600" dirty="0">
                <a:ea typeface="Verdana" panose="020B0604030504040204" pitchFamily="34" charset="0"/>
                <a:cs typeface="Calibri Light" panose="020F0302020204030204" pitchFamily="34" charset="0"/>
              </a:rPr>
              <a:t>form, call the election office to verify the Driver’s License # or partial Social Security #.</a:t>
            </a:r>
          </a:p>
          <a:p>
            <a:pPr marL="1428750" lvl="2" indent="-514350">
              <a:buFont typeface="+mj-lt"/>
              <a:buAutoNum type="alphaLcParenR"/>
            </a:pPr>
            <a:r>
              <a:rPr lang="en-US" sz="2600" dirty="0">
                <a:ea typeface="Verdana" panose="020B0604030504040204" pitchFamily="34" charset="0"/>
                <a:cs typeface="Calibri Light" panose="020F0302020204030204" pitchFamily="34" charset="0"/>
              </a:rPr>
              <a:t>If the number is verified, the voter may vote a </a:t>
            </a:r>
            <a:r>
              <a:rPr lang="en-US" sz="2600" b="1" dirty="0">
                <a:ea typeface="Verdana" panose="020B0604030504040204" pitchFamily="34" charset="0"/>
                <a:cs typeface="Calibri Light" panose="020F0302020204030204" pitchFamily="34" charset="0"/>
              </a:rPr>
              <a:t>regular</a:t>
            </a:r>
            <a:r>
              <a:rPr lang="en-US" sz="2600" dirty="0">
                <a:ea typeface="Verdana" panose="020B0604030504040204" pitchFamily="34" charset="0"/>
                <a:cs typeface="Calibri Light" panose="020F0302020204030204" pitchFamily="34" charset="0"/>
              </a:rPr>
              <a:t> ballot (voter retains form).</a:t>
            </a:r>
            <a:endParaRPr lang="en-US" sz="2600" dirty="0"/>
          </a:p>
          <a:p>
            <a:pPr marL="457200" lvl="1" indent="0">
              <a:buNone/>
            </a:pPr>
            <a:endParaRPr lang="en-US" dirty="0"/>
          </a:p>
        </p:txBody>
      </p:sp>
      <p:sp>
        <p:nvSpPr>
          <p:cNvPr id="6" name="Rectangle 5">
            <a:extLst>
              <a:ext uri="{FF2B5EF4-FFF2-40B4-BE49-F238E27FC236}">
                <a16:creationId xmlns:a16="http://schemas.microsoft.com/office/drawing/2014/main" id="{1DFFC8DD-6197-455F-874B-A9D5E4DA6557}"/>
              </a:ext>
            </a:extLst>
          </p:cNvPr>
          <p:cNvSpPr/>
          <p:nvPr/>
        </p:nvSpPr>
        <p:spPr>
          <a:xfrm>
            <a:off x="416169" y="516480"/>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2"/>
          <p:cNvSpPr>
            <a:spLocks noGrp="1"/>
          </p:cNvSpPr>
          <p:nvPr>
            <p:ph idx="1"/>
          </p:nvPr>
        </p:nvSpPr>
        <p:spPr>
          <a:xfrm>
            <a:off x="416169" y="1206631"/>
            <a:ext cx="11359662" cy="5448693"/>
          </a:xfrm>
        </p:spPr>
        <p:txBody>
          <a:bodyPr>
            <a:normAutofit lnSpcReduction="10000"/>
          </a:bodyPr>
          <a:lstStyle/>
          <a:p>
            <a:pPr marL="0" indent="0">
              <a:buNone/>
            </a:pPr>
            <a:r>
              <a:rPr lang="en-US" sz="2400" b="1" dirty="0">
                <a:solidFill>
                  <a:srgbClr val="000099"/>
                </a:solidFill>
                <a:ea typeface="Verdana" panose="020B0604030504040204" pitchFamily="34" charset="0"/>
                <a:cs typeface="Calibri Light" panose="020F0302020204030204" pitchFamily="34" charset="0"/>
              </a:rPr>
              <a:t>Register Judge </a:t>
            </a:r>
            <a:r>
              <a:rPr lang="en-US" sz="2400"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Locate elector in Register. </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Have elector sign the Register on the designated line. </a:t>
            </a:r>
          </a:p>
          <a:p>
            <a:pPr marL="0" indent="0">
              <a:spcAft>
                <a:spcPts val="600"/>
              </a:spcAft>
              <a:buNone/>
            </a:pPr>
            <a:r>
              <a:rPr lang="en-US" sz="2400" u="sng" dirty="0">
                <a:solidFill>
                  <a:srgbClr val="000099"/>
                </a:solidFill>
                <a:ea typeface="Verdana" panose="020B0604030504040204" pitchFamily="34" charset="0"/>
                <a:cs typeface="Calibri Light" panose="020F0302020204030204" pitchFamily="34" charset="0"/>
              </a:rPr>
              <a:t>NOTE</a:t>
            </a:r>
            <a:r>
              <a:rPr lang="en-US" sz="2400" dirty="0">
                <a:solidFill>
                  <a:srgbClr val="000099"/>
                </a:solidFill>
                <a:ea typeface="Verdana" panose="020B0604030504040204" pitchFamily="34" charset="0"/>
                <a:cs typeface="Calibri Light" panose="020F0302020204030204" pitchFamily="34" charset="0"/>
              </a:rPr>
              <a:t>: It is important to make sure the elector signs the register in the correct space. If the elector signs in the wrong space and this is not discovered, they </a:t>
            </a:r>
            <a:r>
              <a:rPr lang="en-US" sz="2400" u="sng" dirty="0">
                <a:solidFill>
                  <a:srgbClr val="000099"/>
                </a:solidFill>
                <a:ea typeface="Verdana" panose="020B0604030504040204" pitchFamily="34" charset="0"/>
                <a:cs typeface="Calibri Light" panose="020F0302020204030204" pitchFamily="34" charset="0"/>
              </a:rPr>
              <a:t>may </a:t>
            </a:r>
            <a:r>
              <a:rPr lang="en-US" sz="2400" dirty="0">
                <a:solidFill>
                  <a:srgbClr val="000099"/>
                </a:solidFill>
                <a:ea typeface="Verdana" panose="020B0604030504040204" pitchFamily="34" charset="0"/>
                <a:cs typeface="Calibri Light" panose="020F0302020204030204" pitchFamily="34" charset="0"/>
              </a:rPr>
              <a:t>not get appropriate voting credit.</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If the elector’s name does not appear in the Register (this may be handled by Provisional Judge, depending on county procedures):</a:t>
            </a:r>
          </a:p>
          <a:p>
            <a:pPr marL="1371600" lvl="2" indent="-457200">
              <a:buFont typeface="+mj-lt"/>
              <a:buAutoNum type="alphaLcParenR"/>
            </a:pPr>
            <a:r>
              <a:rPr lang="en-US" sz="2400" dirty="0">
                <a:ea typeface="Verdana" panose="020B0604030504040204" pitchFamily="34" charset="0"/>
                <a:cs typeface="Calibri Light" panose="020F0302020204030204" pitchFamily="34" charset="0"/>
              </a:rPr>
              <a:t>Check the countywide VR list to see if the elector is in the wrong precinct or call the election office to see if they can determine why the elector is not listed.</a:t>
            </a:r>
          </a:p>
          <a:p>
            <a:pPr marL="1371600" lvl="2" indent="-457200">
              <a:buFont typeface="+mj-lt"/>
              <a:buAutoNum type="alphaLcParenR"/>
            </a:pPr>
            <a:r>
              <a:rPr lang="en-US" sz="2400" dirty="0">
                <a:ea typeface="Verdana" panose="020B0604030504040204" pitchFamily="34" charset="0"/>
                <a:cs typeface="Calibri Light" panose="020F0302020204030204" pitchFamily="34" charset="0"/>
              </a:rPr>
              <a:t>If the elector says they registered with the Motor Vehicle Department (MVD), call the election office and they can contact MVD or the Secretary of State’s Office (SOS).</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If it is confirmed that the elector was erroneously omitted from the Register, have the elector sign the </a:t>
            </a:r>
            <a:r>
              <a:rPr lang="en-US" u="sng" dirty="0">
                <a:solidFill>
                  <a:srgbClr val="000099"/>
                </a:solidFill>
                <a:ea typeface="Verdana" panose="020B0604030504040204" pitchFamily="34" charset="0"/>
                <a:cs typeface="Calibri Light" panose="020F0302020204030204" pitchFamily="34" charset="0"/>
                <a:hlinkClick r:id="rId3"/>
              </a:rPr>
              <a:t>Certificate of Erroneous Omission</a:t>
            </a:r>
            <a:r>
              <a:rPr lang="en-US" dirty="0">
                <a:ea typeface="Verdana" panose="020B0604030504040204" pitchFamily="34" charset="0"/>
                <a:cs typeface="Calibri Light" panose="020F0302020204030204" pitchFamily="34" charset="0"/>
              </a:rPr>
              <a:t> form and have them sign the Register. Attach the form to the Register, then issue a regular ballot.</a:t>
            </a:r>
          </a:p>
          <a:p>
            <a:pPr marL="0" indent="0">
              <a:buNone/>
            </a:pPr>
            <a:endParaRPr lang="en-US" sz="3200" dirty="0">
              <a:solidFill>
                <a:srgbClr val="000099"/>
              </a:solidFill>
              <a:ea typeface="Verdana" panose="020B0604030504040204" pitchFamily="34" charset="0"/>
              <a:cs typeface="Calibri Light" panose="020F0302020204030204" pitchFamily="34" charset="0"/>
            </a:endParaRPr>
          </a:p>
          <a:p>
            <a:pPr lvl="1" eaLnBrk="1" hangingPunct="1"/>
            <a:endParaRPr lang="en-US" dirty="0"/>
          </a:p>
        </p:txBody>
      </p:sp>
      <p:sp>
        <p:nvSpPr>
          <p:cNvPr id="3686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F54C26-25C9-430A-83E0-71EF685BAD49}" type="slidenum">
              <a:rPr lang="en-US" smtClean="0">
                <a:latin typeface="Calibri Light" panose="020F0302020204030204" pitchFamily="34" charset="0"/>
              </a:rPr>
              <a:pPr eaLnBrk="1" hangingPunct="1"/>
              <a:t>22</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A6501492-3790-4D6B-A7B7-FE190E9185A4}"/>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169" y="1263191"/>
            <a:ext cx="11359662" cy="5335571"/>
          </a:xfrm>
        </p:spPr>
        <p:txBody>
          <a:bodyPr>
            <a:normAutofit fontScale="85000" lnSpcReduction="10000"/>
          </a:bodyPr>
          <a:lstStyle/>
          <a:p>
            <a:pPr marL="0" indent="0">
              <a:buNone/>
              <a:defRPr/>
            </a:pPr>
            <a:r>
              <a:rPr lang="en-US" sz="3100" b="1" dirty="0">
                <a:solidFill>
                  <a:srgbClr val="000099"/>
                </a:solidFill>
                <a:ea typeface="Verdana" panose="020B0604030504040204" pitchFamily="34" charset="0"/>
                <a:cs typeface="Calibri Light" panose="020F0302020204030204" pitchFamily="34" charset="0"/>
              </a:rPr>
              <a:t>Register Judge </a:t>
            </a:r>
            <a:r>
              <a:rPr lang="en-US" sz="3100"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defRPr/>
            </a:pPr>
            <a:r>
              <a:rPr lang="en-US" sz="3100" dirty="0">
                <a:ea typeface="Verdana" panose="020B0604030504040204" pitchFamily="34" charset="0"/>
                <a:cs typeface="Calibri Light" panose="020F0302020204030204" pitchFamily="34" charset="0"/>
              </a:rPr>
              <a:t>If the elector chooses not to fill out the </a:t>
            </a:r>
            <a:r>
              <a:rPr lang="en-US" sz="3100" dirty="0">
                <a:ea typeface="Verdana" panose="020B0604030504040204" pitchFamily="34" charset="0"/>
                <a:cs typeface="Calibri Light" panose="020F0302020204030204" pitchFamily="34" charset="0"/>
                <a:hlinkClick r:id="rId3"/>
              </a:rPr>
              <a:t>Polling Place Elector ID</a:t>
            </a:r>
            <a:r>
              <a:rPr lang="en-US" sz="3100" dirty="0">
                <a:ea typeface="Verdana" panose="020B0604030504040204" pitchFamily="34" charset="0"/>
                <a:cs typeface="Calibri Light" panose="020F0302020204030204" pitchFamily="34" charset="0"/>
              </a:rPr>
              <a:t>, or if the information on the form is not verified, send the elector to a Provisional Judge.</a:t>
            </a:r>
          </a:p>
          <a:p>
            <a:pPr marL="1428750" lvl="2" indent="-514350">
              <a:buFont typeface="+mj-lt"/>
              <a:buAutoNum type="alphaLcParenR"/>
              <a:defRPr/>
            </a:pPr>
            <a:r>
              <a:rPr lang="en-US" sz="3100" dirty="0">
                <a:ea typeface="Verdana" panose="020B0604030504040204" pitchFamily="34" charset="0"/>
                <a:cs typeface="Calibri Light" panose="020F0302020204030204" pitchFamily="34" charset="0"/>
              </a:rPr>
              <a:t>Elector votes a provisional ballot and has until 5:00 p.m. the day after the election to provide a verifiable ID to the election office (or postmarked no later than the day after election day).</a:t>
            </a:r>
          </a:p>
          <a:p>
            <a:pPr lvl="1">
              <a:buFont typeface="Wingdings" panose="05000000000000000000" pitchFamily="2" charset="2"/>
              <a:buChar char="Ø"/>
              <a:defRPr/>
            </a:pPr>
            <a:r>
              <a:rPr lang="en-US" sz="3100" dirty="0">
                <a:ea typeface="Verdana" panose="020B0604030504040204" pitchFamily="34" charset="0"/>
                <a:cs typeface="Calibri Light" panose="020F0302020204030204" pitchFamily="34" charset="0"/>
              </a:rPr>
              <a:t>If the register indicates the elector is provisionally registered, it means the ID number provided at the time of registration could not be verified. Send the elector to the Provisional Judge to fill out a </a:t>
            </a:r>
            <a:r>
              <a:rPr lang="en-US" sz="3100" dirty="0">
                <a:ea typeface="Verdana" panose="020B0604030504040204" pitchFamily="34" charset="0"/>
                <a:cs typeface="Calibri Light" panose="020F0302020204030204" pitchFamily="34" charset="0"/>
                <a:hlinkClick r:id="rId3"/>
              </a:rPr>
              <a:t>Polling Place Elector ID</a:t>
            </a:r>
            <a:r>
              <a:rPr lang="en-US" sz="3100" dirty="0">
                <a:ea typeface="Verdana" panose="020B0604030504040204" pitchFamily="34" charset="0"/>
                <a:cs typeface="Calibri Light" panose="020F0302020204030204" pitchFamily="34" charset="0"/>
              </a:rPr>
              <a:t> form.  </a:t>
            </a:r>
          </a:p>
          <a:p>
            <a:pPr marL="1428750" lvl="2" indent="-514350">
              <a:buFont typeface="+mj-lt"/>
              <a:buAutoNum type="alphaLcParenR"/>
              <a:defRPr/>
            </a:pPr>
            <a:r>
              <a:rPr lang="en-US" sz="3100" dirty="0">
                <a:ea typeface="Verdana" panose="020B0604030504040204" pitchFamily="34" charset="0"/>
                <a:cs typeface="Calibri Light" panose="020F0302020204030204" pitchFamily="34" charset="0"/>
              </a:rPr>
              <a:t>If the ID number </a:t>
            </a:r>
            <a:r>
              <a:rPr lang="en-US" sz="3100" b="1" dirty="0">
                <a:ea typeface="Verdana" panose="020B0604030504040204" pitchFamily="34" charset="0"/>
                <a:cs typeface="Calibri Light" panose="020F0302020204030204" pitchFamily="34" charset="0"/>
              </a:rPr>
              <a:t>can be verified </a:t>
            </a:r>
            <a:r>
              <a:rPr lang="en-US" sz="3100" dirty="0">
                <a:ea typeface="Verdana" panose="020B0604030504040204" pitchFamily="34" charset="0"/>
                <a:cs typeface="Calibri Light" panose="020F0302020204030204" pitchFamily="34" charset="0"/>
              </a:rPr>
              <a:t>by the election office, the elector goes back to the Register Judge, signs the register and votes a </a:t>
            </a:r>
            <a:r>
              <a:rPr lang="en-US" sz="3100" b="1" dirty="0">
                <a:ea typeface="Verdana" panose="020B0604030504040204" pitchFamily="34" charset="0"/>
                <a:cs typeface="Calibri Light" panose="020F0302020204030204" pitchFamily="34" charset="0"/>
              </a:rPr>
              <a:t>regular</a:t>
            </a:r>
            <a:r>
              <a:rPr lang="en-US" sz="3100" dirty="0">
                <a:ea typeface="Verdana" panose="020B0604030504040204" pitchFamily="34" charset="0"/>
                <a:cs typeface="Calibri Light" panose="020F0302020204030204" pitchFamily="34" charset="0"/>
              </a:rPr>
              <a:t> ballot.</a:t>
            </a:r>
          </a:p>
          <a:p>
            <a:pPr marL="1428750" lvl="2" indent="-514350">
              <a:buFont typeface="+mj-lt"/>
              <a:buAutoNum type="alphaLcParenR"/>
              <a:defRPr/>
            </a:pPr>
            <a:r>
              <a:rPr lang="en-US" sz="3100" dirty="0">
                <a:ea typeface="Verdana" panose="020B0604030504040204" pitchFamily="34" charset="0"/>
                <a:cs typeface="Calibri Light" panose="020F0302020204030204" pitchFamily="34" charset="0"/>
              </a:rPr>
              <a:t>If the ID number </a:t>
            </a:r>
            <a:r>
              <a:rPr lang="en-US" sz="3100" b="1" dirty="0">
                <a:ea typeface="Verdana" panose="020B0604030504040204" pitchFamily="34" charset="0"/>
                <a:cs typeface="Calibri Light" panose="020F0302020204030204" pitchFamily="34" charset="0"/>
              </a:rPr>
              <a:t>cannot be verified</a:t>
            </a:r>
            <a:r>
              <a:rPr lang="en-US" sz="3100" dirty="0">
                <a:ea typeface="Verdana" panose="020B0604030504040204" pitchFamily="34" charset="0"/>
                <a:cs typeface="Calibri Light" panose="020F0302020204030204" pitchFamily="34" charset="0"/>
              </a:rPr>
              <a:t>, the elector votes a provisional ballot and has until 5:00 p.m. the day after the election to provide a verifiable ID to the election office (or postmarked no later than the day after election day).</a:t>
            </a:r>
          </a:p>
          <a:p>
            <a:pPr marL="1428750" lvl="2" indent="-514350">
              <a:buFont typeface="+mj-lt"/>
              <a:buAutoNum type="alphaLcParenR"/>
              <a:defRPr/>
            </a:pPr>
            <a:endParaRPr lang="en-US" sz="3000" dirty="0">
              <a:ea typeface="Verdana" panose="020B0604030504040204" pitchFamily="34" charset="0"/>
              <a:cs typeface="Calibri Light" panose="020F0302020204030204" pitchFamily="34" charset="0"/>
            </a:endParaRPr>
          </a:p>
          <a:p>
            <a:pPr marL="0" indent="0">
              <a:buNone/>
              <a:defRPr/>
            </a:pPr>
            <a:endParaRPr lang="en-US" dirty="0"/>
          </a:p>
        </p:txBody>
      </p:sp>
      <p:sp>
        <p:nvSpPr>
          <p:cNvPr id="4198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DB7D1C-C0C9-4873-8675-7EE2806A3B53}" type="slidenum">
              <a:rPr lang="en-US" smtClean="0">
                <a:latin typeface="Calibri Light" panose="020F0302020204030204" pitchFamily="34" charset="0"/>
              </a:rPr>
              <a:pPr eaLnBrk="1" hangingPunct="1"/>
              <a:t>23</a:t>
            </a:fld>
            <a:endParaRPr lang="en-US" dirty="0">
              <a:latin typeface="Calibri Light" panose="020F0302020204030204" pitchFamily="34" charset="0"/>
            </a:endParaRPr>
          </a:p>
        </p:txBody>
      </p:sp>
      <p:sp>
        <p:nvSpPr>
          <p:cNvPr id="5" name="Rectangle 4">
            <a:extLst>
              <a:ext uri="{FF2B5EF4-FFF2-40B4-BE49-F238E27FC236}">
                <a16:creationId xmlns:a16="http://schemas.microsoft.com/office/drawing/2014/main" id="{69B70164-E5A9-4F5E-AFF8-F0EBBBF308C4}"/>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p:cNvSpPr>
          <p:nvPr>
            <p:ph idx="1"/>
          </p:nvPr>
        </p:nvSpPr>
        <p:spPr>
          <a:xfrm>
            <a:off x="416169" y="1197204"/>
            <a:ext cx="11359662" cy="5458120"/>
          </a:xfrm>
        </p:spPr>
        <p:txBody>
          <a:bodyPr>
            <a:normAutofit lnSpcReduction="10000"/>
          </a:bodyPr>
          <a:lstStyle/>
          <a:p>
            <a:pPr marL="0" indent="0">
              <a:buNone/>
            </a:pPr>
            <a:r>
              <a:rPr lang="en-US" sz="2400" b="1" dirty="0">
                <a:solidFill>
                  <a:srgbClr val="000099"/>
                </a:solidFill>
                <a:ea typeface="Verdana" panose="020B0604030504040204" pitchFamily="34" charset="0"/>
                <a:cs typeface="Calibri Light" panose="020F0302020204030204" pitchFamily="34" charset="0"/>
              </a:rPr>
              <a:t>Poll Book Judge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After the Register Judge has processed the elector, write the elector’s name in the Poll Book beside the appropriate ballot number provided by the Ballot Judge.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Ensure that the number on the next ballot stub is the same as the number in the Poll Book.</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If a ballot number is missing from the ballot, or if the ballot is voided, clearly note this fact in the Poll Book.</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At the end of the day, the Poll Book must be reconciled to the number of ballots issued using the </a:t>
            </a:r>
            <a:r>
              <a:rPr lang="en-US" dirty="0">
                <a:solidFill>
                  <a:srgbClr val="000099"/>
                </a:solidFill>
                <a:ea typeface="Verdana" panose="020B0604030504040204" pitchFamily="34" charset="0"/>
                <a:cs typeface="Calibri Light" panose="020F0302020204030204" pitchFamily="34" charset="0"/>
                <a:hlinkClick r:id="rId3"/>
              </a:rPr>
              <a:t>Ballot Reconciliation Report</a:t>
            </a:r>
            <a:r>
              <a:rPr lang="en-US" dirty="0">
                <a:ea typeface="Verdana" panose="020B0604030504040204" pitchFamily="34" charset="0"/>
                <a:cs typeface="Calibri Light" panose="020F0302020204030204" pitchFamily="34" charset="0"/>
              </a:rPr>
              <a:t>, so it is important to pay close attention to the ballot numbers.</a:t>
            </a:r>
            <a:r>
              <a:rPr lang="en-US" b="1" dirty="0">
                <a:ea typeface="Verdana" panose="020B0604030504040204" pitchFamily="34" charset="0"/>
                <a:cs typeface="Calibri Light" panose="020F0302020204030204" pitchFamily="34" charset="0"/>
              </a:rPr>
              <a:t>	</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If there is early pickup of ballots for counting, additional poll books will be needed.</a:t>
            </a:r>
          </a:p>
          <a:p>
            <a:pPr marL="1428750" lvl="2" indent="-514350">
              <a:buFont typeface="+mj-lt"/>
              <a:buAutoNum type="alphaLcParenR"/>
            </a:pPr>
            <a:r>
              <a:rPr lang="en-US" sz="2400" dirty="0">
                <a:ea typeface="Verdana" panose="020B0604030504040204" pitchFamily="34" charset="0"/>
                <a:cs typeface="Calibri Light" panose="020F0302020204030204" pitchFamily="34" charset="0"/>
              </a:rPr>
              <a:t>Make sure you start subsequent poll books (after early pickup) on the correctly numbered line.</a:t>
            </a:r>
          </a:p>
          <a:p>
            <a:pPr marL="1428750" lvl="2" indent="-514350">
              <a:buFont typeface="+mj-lt"/>
              <a:buAutoNum type="alphaLcParenR"/>
            </a:pPr>
            <a:r>
              <a:rPr lang="en-US" sz="2400" dirty="0">
                <a:ea typeface="Verdana" panose="020B0604030504040204" pitchFamily="34" charset="0"/>
                <a:cs typeface="Calibri Light" panose="020F0302020204030204" pitchFamily="34" charset="0"/>
              </a:rPr>
              <a:t>Make sure all judges sign the poll book(s) before each pickup.</a:t>
            </a:r>
          </a:p>
          <a:p>
            <a:pPr marL="1428750" lvl="2" indent="-514350">
              <a:buFont typeface="+mj-lt"/>
              <a:buAutoNum type="alphaLcParenR"/>
            </a:pPr>
            <a:r>
              <a:rPr lang="en-US" sz="2400" dirty="0">
                <a:ea typeface="Verdana" panose="020B0604030504040204" pitchFamily="34" charset="0"/>
                <a:cs typeface="Calibri Light" panose="020F0302020204030204" pitchFamily="34" charset="0"/>
              </a:rPr>
              <a:t>Complete appropriate portion of the </a:t>
            </a:r>
            <a:r>
              <a:rPr lang="en-US" sz="2400" dirty="0">
                <a:solidFill>
                  <a:srgbClr val="000099"/>
                </a:solidFill>
                <a:ea typeface="Verdana" panose="020B0604030504040204" pitchFamily="34" charset="0"/>
                <a:cs typeface="Calibri Light" panose="020F0302020204030204" pitchFamily="34" charset="0"/>
                <a:hlinkClick r:id="rId3"/>
              </a:rPr>
              <a:t>Ballot Reconciliation Report</a:t>
            </a:r>
            <a:r>
              <a:rPr lang="en-US" sz="2400" dirty="0">
                <a:ea typeface="Verdana" panose="020B0604030504040204" pitchFamily="34" charset="0"/>
                <a:cs typeface="Calibri Light" panose="020F0302020204030204" pitchFamily="34" charset="0"/>
              </a:rPr>
              <a:t> before turning poll book over to counting judges.</a:t>
            </a:r>
          </a:p>
          <a:p>
            <a:pPr lvl="1">
              <a:buFont typeface="Wingdings" panose="05000000000000000000" pitchFamily="2" charset="2"/>
              <a:buChar char="Ø"/>
            </a:pPr>
            <a:endParaRPr lang="en-US" b="1" dirty="0">
              <a:ea typeface="Verdana" panose="020B0604030504040204" pitchFamily="34" charset="0"/>
              <a:cs typeface="Calibri Light" panose="020F0302020204030204" pitchFamily="34" charset="0"/>
            </a:endParaRPr>
          </a:p>
          <a:p>
            <a:pPr lvl="2" eaLnBrk="1" hangingPunct="1">
              <a:buFontTx/>
              <a:buNone/>
            </a:pPr>
            <a:endParaRPr lang="en-US" sz="2400" dirty="0">
              <a:ea typeface="Verdana" panose="020B0604030504040204" pitchFamily="34" charset="0"/>
              <a:cs typeface="Calibri Light" panose="020F0302020204030204" pitchFamily="34" charset="0"/>
            </a:endParaRPr>
          </a:p>
          <a:p>
            <a:pPr lvl="1" eaLnBrk="1" hangingPunct="1"/>
            <a:endParaRPr lang="en-US" dirty="0"/>
          </a:p>
        </p:txBody>
      </p:sp>
      <p:sp>
        <p:nvSpPr>
          <p:cNvPr id="4301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758F416-27F7-4934-A94D-93224F8DABBE}" type="slidenum">
              <a:rPr lang="en-US" smtClean="0">
                <a:latin typeface="Calibri Light" panose="020F0302020204030204" pitchFamily="34" charset="0"/>
              </a:rPr>
              <a:pPr eaLnBrk="1" hangingPunct="1"/>
              <a:t>24</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3F96BA44-7C29-4159-AB20-C46C9BDE6D87}"/>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Content Placeholder 2"/>
          <p:cNvSpPr>
            <a:spLocks noGrp="1"/>
          </p:cNvSpPr>
          <p:nvPr>
            <p:ph idx="1"/>
          </p:nvPr>
        </p:nvSpPr>
        <p:spPr>
          <a:xfrm>
            <a:off x="416169" y="1385739"/>
            <a:ext cx="11359662" cy="5335735"/>
          </a:xfrm>
        </p:spPr>
        <p:txBody>
          <a:bodyPr>
            <a:normAutofit fontScale="62500" lnSpcReduction="20000"/>
          </a:bodyPr>
          <a:lstStyle/>
          <a:p>
            <a:pPr marL="0" indent="0">
              <a:buNone/>
            </a:pPr>
            <a:r>
              <a:rPr lang="en-US" sz="3600" b="1" dirty="0">
                <a:solidFill>
                  <a:srgbClr val="000099"/>
                </a:solidFill>
                <a:ea typeface="Verdana" panose="020B0604030504040204" pitchFamily="34" charset="0"/>
                <a:cs typeface="Calibri Light" panose="020F0302020204030204" pitchFamily="34" charset="0"/>
              </a:rPr>
              <a:t>Ballot Judge</a:t>
            </a:r>
          </a:p>
          <a:p>
            <a:pPr lvl="1">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Give next ballot # to Poll Book Judge.</a:t>
            </a:r>
          </a:p>
          <a:p>
            <a:pPr lvl="1">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Stamp the ballot with the </a:t>
            </a:r>
            <a:r>
              <a:rPr lang="en-US" sz="3600" b="1" dirty="0">
                <a:ea typeface="Verdana" panose="020B0604030504040204" pitchFamily="34" charset="0"/>
                <a:cs typeface="Calibri Light" panose="020F0302020204030204" pitchFamily="34" charset="0"/>
              </a:rPr>
              <a:t>official ballot stamp</a:t>
            </a:r>
            <a:r>
              <a:rPr lang="en-US" sz="3600" dirty="0">
                <a:ea typeface="Verdana" panose="020B0604030504040204" pitchFamily="34" charset="0"/>
                <a:cs typeface="Calibri Light" panose="020F0302020204030204" pitchFamily="34" charset="0"/>
              </a:rPr>
              <a:t>.</a:t>
            </a:r>
          </a:p>
          <a:p>
            <a:pPr marL="1428750" lvl="2" indent="-514350">
              <a:spcAft>
                <a:spcPts val="600"/>
              </a:spcAft>
              <a:buFont typeface="+mj-lt"/>
              <a:buAutoNum type="alphaLcParenR"/>
            </a:pPr>
            <a:r>
              <a:rPr lang="en-US" sz="3600" dirty="0">
                <a:ea typeface="Verdana" panose="020B0604030504040204" pitchFamily="34" charset="0"/>
                <a:cs typeface="Calibri Light" panose="020F0302020204030204" pitchFamily="34" charset="0"/>
              </a:rPr>
              <a:t>Make sure no part of the stamp appears on the stub.</a:t>
            </a:r>
          </a:p>
          <a:p>
            <a:pPr lvl="1">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Demonstrate to the elector the procedure to place voted ballot in secrecy sleeve.</a:t>
            </a:r>
          </a:p>
          <a:p>
            <a:pPr lvl="1">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Instruct elector to return voted ballot to the appropriate judge.</a:t>
            </a:r>
          </a:p>
          <a:p>
            <a:pPr lvl="1">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When elector returns with ballot, remove stub from ballot and place in stub box.</a:t>
            </a:r>
          </a:p>
          <a:p>
            <a:pPr lvl="1">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Place voted ballot into ballot box in a way that ensures that no part of the voted ballot is visible.</a:t>
            </a:r>
          </a:p>
          <a:p>
            <a:pPr lvl="1">
              <a:spcAft>
                <a:spcPts val="600"/>
              </a:spcAft>
              <a:buFont typeface="Wingdings" panose="05000000000000000000" pitchFamily="2" charset="2"/>
              <a:buChar char="Ø"/>
            </a:pPr>
            <a:r>
              <a:rPr lang="en-US" sz="3600" b="1" dirty="0">
                <a:ea typeface="Verdana" panose="020B0604030504040204" pitchFamily="34" charset="0"/>
                <a:cs typeface="Calibri Light" panose="020F0302020204030204" pitchFamily="34" charset="0"/>
              </a:rPr>
              <a:t>Primary Election</a:t>
            </a:r>
            <a:r>
              <a:rPr lang="en-US" sz="3600" dirty="0">
                <a:ea typeface="Verdana" panose="020B0604030504040204" pitchFamily="34" charset="0"/>
                <a:cs typeface="Calibri Light" panose="020F0302020204030204" pitchFamily="34" charset="0"/>
              </a:rPr>
              <a:t>:</a:t>
            </a:r>
          </a:p>
          <a:p>
            <a:pPr lvl="2">
              <a:buFont typeface="Wingdings" panose="05000000000000000000" pitchFamily="2" charset="2"/>
              <a:buChar char="Ø"/>
            </a:pPr>
            <a:r>
              <a:rPr lang="en-US" sz="3600" dirty="0">
                <a:ea typeface="Verdana" panose="020B0604030504040204" pitchFamily="34" charset="0"/>
                <a:cs typeface="Calibri Light" panose="020F0302020204030204" pitchFamily="34" charset="0"/>
              </a:rPr>
              <a:t>The elector is given one ballot for each Party. </a:t>
            </a:r>
          </a:p>
          <a:p>
            <a:pPr marL="2343150" lvl="4" indent="-514350">
              <a:buFont typeface="+mj-lt"/>
              <a:buAutoNum type="arabicPeriod"/>
            </a:pPr>
            <a:r>
              <a:rPr lang="en-US" sz="3600" dirty="0">
                <a:ea typeface="Verdana" panose="020B0604030504040204" pitchFamily="34" charset="0"/>
                <a:cs typeface="Calibri Light" panose="020F0302020204030204" pitchFamily="34" charset="0"/>
              </a:rPr>
              <a:t>Make sure the stub numbers on each Party ballot match.</a:t>
            </a:r>
          </a:p>
          <a:p>
            <a:pPr marL="2343150" lvl="4" indent="-514350">
              <a:buFont typeface="+mj-lt"/>
              <a:buAutoNum type="arabicPeriod"/>
            </a:pPr>
            <a:r>
              <a:rPr lang="en-US" sz="3600" dirty="0">
                <a:ea typeface="Verdana" panose="020B0604030504040204" pitchFamily="34" charset="0"/>
                <a:cs typeface="Verdana" panose="020B0604030504040204" pitchFamily="34" charset="0"/>
              </a:rPr>
              <a:t>Instruct the elector to vote only </a:t>
            </a:r>
            <a:r>
              <a:rPr lang="en-US" sz="3600" b="1" dirty="0">
                <a:ea typeface="Verdana" panose="020B0604030504040204" pitchFamily="34" charset="0"/>
                <a:cs typeface="Verdana" panose="020B0604030504040204" pitchFamily="34" charset="0"/>
              </a:rPr>
              <a:t>one</a:t>
            </a:r>
            <a:r>
              <a:rPr lang="en-US" sz="3600" dirty="0">
                <a:ea typeface="Verdana" panose="020B0604030504040204" pitchFamily="34" charset="0"/>
                <a:cs typeface="Verdana" panose="020B0604030504040204" pitchFamily="34" charset="0"/>
              </a:rPr>
              <a:t> Party’s ballot(s) and to return all party ballots to you, designating which party ballot is the voted ballot.</a:t>
            </a:r>
            <a:endParaRPr lang="en-US" sz="3600" b="1" dirty="0">
              <a:solidFill>
                <a:schemeClr val="accent1"/>
              </a:solidFill>
              <a:ea typeface="Verdana" panose="020B0604030504040204" pitchFamily="34" charset="0"/>
              <a:cs typeface="Calibri Light" panose="020F0302020204030204" pitchFamily="34" charset="0"/>
            </a:endParaRPr>
          </a:p>
          <a:p>
            <a:pPr marL="457200" lvl="1" indent="0">
              <a:buNone/>
            </a:pPr>
            <a:r>
              <a:rPr lang="en-US" sz="3600" b="1" dirty="0">
                <a:solidFill>
                  <a:schemeClr val="accent1"/>
                </a:solidFill>
                <a:ea typeface="Verdana" panose="020B0604030504040204" pitchFamily="34" charset="0"/>
                <a:cs typeface="Calibri Light" panose="020F0302020204030204" pitchFamily="34" charset="0"/>
              </a:rPr>
              <a:t>NOTE:  The unvoted ballot goes in the stub box or in the unvoted ballot box, depending on your set-up.</a:t>
            </a:r>
          </a:p>
          <a:p>
            <a:pPr lvl="1">
              <a:buFont typeface="Wingdings" panose="05000000000000000000" pitchFamily="2" charset="2"/>
              <a:buChar char="Ø"/>
            </a:pPr>
            <a:endParaRPr lang="en-US" dirty="0">
              <a:ea typeface="Verdana" panose="020B0604030504040204" pitchFamily="34" charset="0"/>
              <a:cs typeface="Calibri Light" panose="020F0302020204030204" pitchFamily="34" charset="0"/>
            </a:endParaRPr>
          </a:p>
          <a:p>
            <a:pPr lvl="2" eaLnBrk="1" hangingPunct="1"/>
            <a:endParaRPr lang="en-US" sz="2400" dirty="0"/>
          </a:p>
        </p:txBody>
      </p:sp>
      <p:sp>
        <p:nvSpPr>
          <p:cNvPr id="4506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6DABE7-2643-4BE5-94AF-DABC1F3AA5B0}" type="slidenum">
              <a:rPr lang="en-US" smtClean="0">
                <a:latin typeface="Calibri Light" panose="020F0302020204030204" pitchFamily="34" charset="0"/>
              </a:rPr>
              <a:pPr eaLnBrk="1" hangingPunct="1"/>
              <a:t>25</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9F2F4638-AC16-4A97-B773-F8184A32C169}"/>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2"/>
          <p:cNvSpPr>
            <a:spLocks noGrp="1"/>
          </p:cNvSpPr>
          <p:nvPr>
            <p:ph idx="1"/>
          </p:nvPr>
        </p:nvSpPr>
        <p:spPr>
          <a:xfrm>
            <a:off x="416169" y="1291472"/>
            <a:ext cx="11359662" cy="5430003"/>
          </a:xfrm>
        </p:spPr>
        <p:txBody>
          <a:bodyPr>
            <a:normAutofit/>
          </a:bodyPr>
          <a:lstStyle/>
          <a:p>
            <a:pPr marL="0" indent="0">
              <a:spcAft>
                <a:spcPts val="600"/>
              </a:spcAft>
              <a:buNone/>
            </a:pPr>
            <a:r>
              <a:rPr lang="en-US" sz="2400" b="1" dirty="0">
                <a:solidFill>
                  <a:srgbClr val="000099"/>
                </a:solidFill>
                <a:ea typeface="Verdana" panose="020B0604030504040204" pitchFamily="34" charset="0"/>
                <a:cs typeface="Calibri Light" panose="020F0302020204030204" pitchFamily="34" charset="0"/>
              </a:rPr>
              <a:t>Ballot Judge </a:t>
            </a:r>
            <a:r>
              <a:rPr lang="en-US" sz="2400"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pPr>
            <a:r>
              <a:rPr lang="en-US" b="1" dirty="0">
                <a:ea typeface="Verdana" panose="020B0604030504040204" pitchFamily="34" charset="0"/>
                <a:cs typeface="Calibri Light" panose="020F0302020204030204" pitchFamily="34" charset="0"/>
              </a:rPr>
              <a:t>Spoiled Ballot</a:t>
            </a:r>
            <a:r>
              <a:rPr lang="en-US" dirty="0">
                <a:ea typeface="Verdana" panose="020B0604030504040204" pitchFamily="34" charset="0"/>
                <a:cs typeface="Calibri Light" panose="020F0302020204030204" pitchFamily="34" charset="0"/>
              </a:rPr>
              <a:t> - If an elector spoils or damages the elector’s ballot, a new ballot must be provided to the elector upon request.</a:t>
            </a:r>
          </a:p>
          <a:p>
            <a:pPr marL="0" indent="0">
              <a:spcAft>
                <a:spcPts val="600"/>
              </a:spcAft>
              <a:buNone/>
            </a:pPr>
            <a:r>
              <a:rPr lang="en-US" sz="2400" b="1" u="sng" dirty="0">
                <a:solidFill>
                  <a:schemeClr val="accent1"/>
                </a:solidFill>
                <a:ea typeface="Verdana" panose="020B0604030504040204" pitchFamily="34" charset="0"/>
                <a:cs typeface="Calibri Light" panose="020F0302020204030204" pitchFamily="34" charset="0"/>
              </a:rPr>
              <a:t>Note:</a:t>
            </a:r>
            <a:r>
              <a:rPr lang="en-US" sz="2400" dirty="0">
                <a:solidFill>
                  <a:schemeClr val="accent1"/>
                </a:solidFill>
                <a:ea typeface="Verdana" panose="020B0604030504040204" pitchFamily="34" charset="0"/>
                <a:cs typeface="Calibri Light" panose="020F0302020204030204" pitchFamily="34" charset="0"/>
              </a:rPr>
              <a:t>  no stickers or labels may be placed by an election judge on the ballot; a new ballot must be issued.</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The Poll Book Judge must be notified to designate the ballot as “Spoiled” in the Poll Book and enter the voter’s name with the new ballot number.</a:t>
            </a:r>
          </a:p>
          <a:p>
            <a:pPr lvl="2"/>
            <a:r>
              <a:rPr lang="en-US" sz="2400" dirty="0">
                <a:ea typeface="Verdana" panose="020B0604030504040204" pitchFamily="34" charset="0"/>
                <a:cs typeface="Calibri Light" panose="020F0302020204030204" pitchFamily="34" charset="0"/>
              </a:rPr>
              <a:t>The elector should write “</a:t>
            </a:r>
            <a:r>
              <a:rPr lang="en-US" sz="2400" b="1" dirty="0">
                <a:ea typeface="Verdana" panose="020B0604030504040204" pitchFamily="34" charset="0"/>
                <a:cs typeface="Calibri Light" panose="020F0302020204030204" pitchFamily="34" charset="0"/>
              </a:rPr>
              <a:t>spoiled</a:t>
            </a:r>
            <a:r>
              <a:rPr lang="en-US" sz="2400" dirty="0">
                <a:ea typeface="Verdana" panose="020B0604030504040204" pitchFamily="34" charset="0"/>
                <a:cs typeface="Calibri Light" panose="020F0302020204030204" pitchFamily="34" charset="0"/>
              </a:rPr>
              <a:t>” on the spoiled ballot, and the Ballot Judge may write “</a:t>
            </a:r>
            <a:r>
              <a:rPr lang="en-US" sz="2400" b="1" dirty="0">
                <a:ea typeface="Verdana" panose="020B0604030504040204" pitchFamily="34" charset="0"/>
                <a:cs typeface="Calibri Light" panose="020F0302020204030204" pitchFamily="34" charset="0"/>
              </a:rPr>
              <a:t>spoiled</a:t>
            </a:r>
            <a:r>
              <a:rPr lang="en-US" sz="2400" dirty="0">
                <a:ea typeface="Verdana" panose="020B0604030504040204" pitchFamily="34" charset="0"/>
                <a:cs typeface="Calibri Light" panose="020F0302020204030204" pitchFamily="34" charset="0"/>
              </a:rPr>
              <a:t>” on the stub.</a:t>
            </a:r>
          </a:p>
          <a:p>
            <a:pPr lvl="2"/>
            <a:r>
              <a:rPr lang="en-US" sz="2400" dirty="0">
                <a:ea typeface="Verdana" panose="020B0604030504040204" pitchFamily="34" charset="0"/>
                <a:cs typeface="Calibri Light" panose="020F0302020204030204" pitchFamily="34" charset="0"/>
              </a:rPr>
              <a:t>The spoiled ballot should be placed in an envelope marked “spoiled ballot” and deposited in the designated container, and the spoiled stub should be placed in the stub box or other designated container. (If using precinct counters, the spoiled ballot should go in the stub box)</a:t>
            </a:r>
          </a:p>
          <a:p>
            <a:pPr lvl="1">
              <a:buFont typeface="Wingdings" panose="05000000000000000000" pitchFamily="2" charset="2"/>
              <a:buChar char="Ø"/>
            </a:pPr>
            <a:endParaRPr lang="en-US" dirty="0">
              <a:ea typeface="Verdana" panose="020B0604030504040204" pitchFamily="34" charset="0"/>
              <a:cs typeface="Calibri Light" panose="020F0302020204030204" pitchFamily="34" charset="0"/>
            </a:endParaRPr>
          </a:p>
          <a:p>
            <a:pPr lvl="1">
              <a:buFont typeface="Wingdings" panose="05000000000000000000" pitchFamily="2" charset="2"/>
              <a:buChar char="Ø"/>
            </a:pPr>
            <a:endParaRPr lang="en-US" sz="3400" dirty="0">
              <a:ea typeface="Verdana" panose="020B0604030504040204" pitchFamily="34" charset="0"/>
              <a:cs typeface="Calibri Light" panose="020F0302020204030204" pitchFamily="34" charset="0"/>
            </a:endParaRPr>
          </a:p>
          <a:p>
            <a:pPr lvl="4" eaLnBrk="1" hangingPunct="1"/>
            <a:endParaRPr lang="en-US" dirty="0"/>
          </a:p>
          <a:p>
            <a:pPr lvl="4" eaLnBrk="1" hangingPunct="1"/>
            <a:endParaRPr lang="en-US" dirty="0"/>
          </a:p>
        </p:txBody>
      </p:sp>
      <p:sp>
        <p:nvSpPr>
          <p:cNvPr id="4608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597F9E-BA0E-4559-A7A3-443B1F791D9A}" type="slidenum">
              <a:rPr lang="en-US" smtClean="0">
                <a:latin typeface="Calibri Light" panose="020F0302020204030204" pitchFamily="34" charset="0"/>
              </a:rPr>
              <a:pPr eaLnBrk="1" hangingPunct="1"/>
              <a:t>26</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5001FD04-CEC6-42A4-A190-4F7BEF7B8095}"/>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a:xfrm>
            <a:off x="416168" y="1563114"/>
            <a:ext cx="11359663" cy="4507748"/>
          </a:xfrm>
        </p:spPr>
        <p:txBody>
          <a:bodyPr>
            <a:normAutofit/>
          </a:bodyPr>
          <a:lstStyle/>
          <a:p>
            <a:pPr marL="0" indent="0">
              <a:buNone/>
            </a:pPr>
            <a:r>
              <a:rPr lang="en-US" b="1" dirty="0">
                <a:solidFill>
                  <a:srgbClr val="000099"/>
                </a:solidFill>
                <a:ea typeface="Verdana" panose="020B0604030504040204" pitchFamily="34" charset="0"/>
                <a:cs typeface="Calibri Light" panose="020F0302020204030204" pitchFamily="34" charset="0"/>
              </a:rPr>
              <a:t>Ballot Judge (or Precinct Counter Judge)</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Receive ballot from the elector then remove stubs.</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Place the stubs into a stub container or designated container.</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If using a precinct counter, instruct the elector to insert the ballot into the precinct counter.</a:t>
            </a:r>
          </a:p>
          <a:p>
            <a:pPr marL="1371600" lvl="2" indent="-457200">
              <a:buFont typeface="+mj-lt"/>
              <a:buAutoNum type="arabicParenR"/>
            </a:pPr>
            <a:r>
              <a:rPr lang="en-US" sz="2400" dirty="0">
                <a:ea typeface="Verdana" panose="020B0604030504040204" pitchFamily="34" charset="0"/>
                <a:cs typeface="Calibri Light" panose="020F0302020204030204" pitchFamily="34" charset="0"/>
              </a:rPr>
              <a:t>Instruct elector to watch the number on the scanner change to ensure that ballot was accepted.</a:t>
            </a:r>
          </a:p>
          <a:p>
            <a:pPr marL="1371600" lvl="2" indent="-457200">
              <a:buFont typeface="+mj-lt"/>
              <a:buAutoNum type="arabicParenR"/>
            </a:pPr>
            <a:r>
              <a:rPr lang="en-US" sz="2400" dirty="0">
                <a:ea typeface="Verdana" panose="020B0604030504040204" pitchFamily="34" charset="0"/>
                <a:cs typeface="Calibri Light" panose="020F0302020204030204" pitchFamily="34" charset="0"/>
              </a:rPr>
              <a:t>Assist elector if the scanner reports an error.</a:t>
            </a:r>
          </a:p>
          <a:p>
            <a:pPr marL="1828800" lvl="3" indent="-457200">
              <a:buFont typeface="+mj-lt"/>
              <a:buAutoNum type="alphaLcParenR"/>
            </a:pPr>
            <a:r>
              <a:rPr lang="en-US" sz="2400" dirty="0">
                <a:ea typeface="Verdana" panose="020B0604030504040204" pitchFamily="34" charset="0"/>
                <a:cs typeface="Calibri Light" panose="020F0302020204030204" pitchFamily="34" charset="0"/>
              </a:rPr>
              <a:t>See M100 or DS200 Troubleshooting section in </a:t>
            </a:r>
            <a:r>
              <a:rPr lang="en-US" sz="2400" dirty="0">
                <a:ea typeface="Verdana" panose="020B0604030504040204" pitchFamily="34" charset="0"/>
                <a:cs typeface="Calibri Light" panose="020F0302020204030204" pitchFamily="34" charset="0"/>
                <a:hlinkClick r:id="rId3"/>
              </a:rPr>
              <a:t>Election Judge Handbook</a:t>
            </a:r>
            <a:r>
              <a:rPr lang="en-US" sz="2400" dirty="0">
                <a:ea typeface="Verdana" panose="020B0604030504040204" pitchFamily="34" charset="0"/>
                <a:cs typeface="Calibri Light" panose="020F0302020204030204" pitchFamily="34" charset="0"/>
              </a:rPr>
              <a:t>.</a:t>
            </a:r>
            <a:endParaRPr lang="en-US" sz="2400" b="1" dirty="0">
              <a:solidFill>
                <a:srgbClr val="000099"/>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Do not look at the elector’s ballot while assisting.</a:t>
            </a:r>
          </a:p>
        </p:txBody>
      </p:sp>
      <p:sp>
        <p:nvSpPr>
          <p:cNvPr id="4915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13F09F-E354-4841-8787-F0ABF4EE8DEB}" type="slidenum">
              <a:rPr lang="en-US" smtClean="0">
                <a:latin typeface="Calibri Light" panose="020F0302020204030204" pitchFamily="34" charset="0"/>
              </a:rPr>
              <a:pPr eaLnBrk="1" hangingPunct="1"/>
              <a:t>27</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E2B23DD1-53F1-4E65-A979-867F24EC7FBE}"/>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
        <p:nvSpPr>
          <p:cNvPr id="5" name="Rectangle 4">
            <a:extLst>
              <a:ext uri="{FF2B5EF4-FFF2-40B4-BE49-F238E27FC236}">
                <a16:creationId xmlns:a16="http://schemas.microsoft.com/office/drawing/2014/main" id="{C826DE2C-0D09-4666-A9FC-2A66B565046D}"/>
              </a:ext>
            </a:extLst>
          </p:cNvPr>
          <p:cNvSpPr/>
          <p:nvPr/>
        </p:nvSpPr>
        <p:spPr>
          <a:xfrm>
            <a:off x="641131" y="6085827"/>
            <a:ext cx="11134700" cy="541046"/>
          </a:xfrm>
          <a:prstGeom prst="rect">
            <a:avLst/>
          </a:prstGeom>
          <a:solidFill>
            <a:schemeClr val="bg2">
              <a:lumMod val="90000"/>
            </a:schemeClr>
          </a:solidFill>
          <a:ln>
            <a:solidFill>
              <a:schemeClr val="accent1">
                <a:lumMod val="75000"/>
              </a:schemeClr>
            </a:solidFill>
          </a:ln>
        </p:spPr>
        <p:txBody>
          <a:bodyPr wrap="square">
            <a:spAutoFit/>
          </a:bodyPr>
          <a:lstStyle/>
          <a:p>
            <a:pPr>
              <a:lnSpc>
                <a:spcPct val="80000"/>
              </a:lnSpc>
            </a:pPr>
            <a:r>
              <a:rPr lang="en-US" dirty="0">
                <a:highlight>
                  <a:srgbClr val="C0C0C0"/>
                </a:highlight>
                <a:latin typeface="Calibri Light" panose="020F0302020204030204" pitchFamily="34" charset="0"/>
              </a:rPr>
              <a:t>If the elector is dropping off a ballot for another person, see the section on the Montana Ballot Interference Act (BIPA) in the </a:t>
            </a:r>
            <a:r>
              <a:rPr lang="en-US" dirty="0">
                <a:highlight>
                  <a:srgbClr val="C0C0C0"/>
                </a:highlight>
                <a:latin typeface="Calibri Light" panose="020F0302020204030204" pitchFamily="34" charset="0"/>
                <a:hlinkClick r:id="rId4"/>
              </a:rPr>
              <a:t>Election Judge Handbook</a:t>
            </a:r>
            <a:r>
              <a:rPr lang="en-US" dirty="0">
                <a:highlight>
                  <a:srgbClr val="C0C0C0"/>
                </a:highlight>
                <a:latin typeface="Calibri Light" panose="020F0302020204030204" pitchFamily="34" charset="0"/>
              </a:rPr>
              <a:t>, page 56.  </a:t>
            </a:r>
          </a:p>
        </p:txBody>
      </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a:xfrm>
            <a:off x="416169" y="1273403"/>
            <a:ext cx="11359662" cy="5448071"/>
          </a:xfrm>
        </p:spPr>
        <p:txBody>
          <a:bodyPr>
            <a:normAutofit fontScale="92500"/>
          </a:bodyPr>
          <a:lstStyle/>
          <a:p>
            <a:pPr marL="0" indent="0">
              <a:buNone/>
            </a:pPr>
            <a:r>
              <a:rPr lang="en-US" sz="2600" b="1" dirty="0">
                <a:solidFill>
                  <a:srgbClr val="000099"/>
                </a:solidFill>
                <a:ea typeface="Verdana" panose="020B0604030504040204" pitchFamily="34" charset="0"/>
                <a:cs typeface="Calibri Light" panose="020F0302020204030204" pitchFamily="34" charset="0"/>
              </a:rPr>
              <a:t>Provisional Judge</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The Provisional Judge is responsible for assisting voters who are required to vote a provisional ballot in filling out the </a:t>
            </a:r>
            <a:r>
              <a:rPr lang="en-US" sz="2600" dirty="0">
                <a:ea typeface="Verdana" panose="020B0604030504040204" pitchFamily="34" charset="0"/>
                <a:cs typeface="Calibri Light" panose="020F0302020204030204" pitchFamily="34" charset="0"/>
                <a:hlinkClick r:id="rId3"/>
              </a:rPr>
              <a:t>Provisional Ballot Envelope</a:t>
            </a:r>
            <a:r>
              <a:rPr lang="en-US" sz="2600" dirty="0">
                <a:ea typeface="Verdana" panose="020B0604030504040204" pitchFamily="34" charset="0"/>
                <a:cs typeface="Calibri Light" panose="020F0302020204030204" pitchFamily="34" charset="0"/>
              </a:rPr>
              <a:t>:</a:t>
            </a:r>
          </a:p>
          <a:p>
            <a:pPr lvl="1">
              <a:buFont typeface="Wingdings" panose="05000000000000000000" pitchFamily="2" charset="2"/>
              <a:buChar char="Ø"/>
            </a:pPr>
            <a:r>
              <a:rPr lang="en-US" sz="2600" b="1" dirty="0">
                <a:ea typeface="Verdana" panose="020B0604030504040204" pitchFamily="34" charset="0"/>
                <a:cs typeface="Calibri Light" panose="020F0302020204030204" pitchFamily="34" charset="0"/>
              </a:rPr>
              <a:t>The voter did not have appropriate ID </a:t>
            </a:r>
            <a:r>
              <a:rPr lang="en-US" sz="2600" dirty="0">
                <a:ea typeface="Verdana" panose="020B0604030504040204" pitchFamily="34" charset="0"/>
                <a:cs typeface="Calibri Light" panose="020F0302020204030204" pitchFamily="34" charset="0"/>
              </a:rPr>
              <a:t>when appearing to vote, and either chose not to use the Polling Place Elector ID form, or if they used the </a:t>
            </a:r>
            <a:r>
              <a:rPr lang="en-US" sz="2600" dirty="0">
                <a:solidFill>
                  <a:srgbClr val="000099"/>
                </a:solidFill>
                <a:ea typeface="Verdana" panose="020B0604030504040204" pitchFamily="34" charset="0"/>
                <a:cs typeface="Calibri Light" panose="020F0302020204030204" pitchFamily="34" charset="0"/>
                <a:hlinkClick r:id="rId4"/>
              </a:rPr>
              <a:t>Polling Place Elector ID</a:t>
            </a:r>
            <a:r>
              <a:rPr lang="en-US" sz="2600" dirty="0">
                <a:ea typeface="Verdana" panose="020B0604030504040204" pitchFamily="34" charset="0"/>
                <a:cs typeface="Calibri Light" panose="020F0302020204030204" pitchFamily="34" charset="0"/>
                <a:hlinkClick r:id="rId4"/>
              </a:rPr>
              <a:t> </a:t>
            </a:r>
            <a:r>
              <a:rPr lang="en-US" sz="2600" dirty="0">
                <a:ea typeface="Verdana" panose="020B0604030504040204" pitchFamily="34" charset="0"/>
                <a:cs typeface="Calibri Light" panose="020F0302020204030204" pitchFamily="34" charset="0"/>
              </a:rPr>
              <a:t>form the ID number provided could not be verified by the election office; or </a:t>
            </a:r>
          </a:p>
          <a:p>
            <a:pPr lvl="1">
              <a:buFont typeface="Wingdings" panose="05000000000000000000" pitchFamily="2" charset="2"/>
              <a:buChar char="Ø"/>
            </a:pPr>
            <a:r>
              <a:rPr lang="en-US" sz="2600" b="1" dirty="0">
                <a:ea typeface="Verdana" panose="020B0604030504040204" pitchFamily="34" charset="0"/>
                <a:cs typeface="Calibri Light" panose="020F0302020204030204" pitchFamily="34" charset="0"/>
              </a:rPr>
              <a:t>The voter appears in the register as having been issued an absentee ballot</a:t>
            </a:r>
            <a:r>
              <a:rPr lang="en-US" sz="2600" dirty="0">
                <a:ea typeface="Verdana" panose="020B0604030504040204" pitchFamily="34" charset="0"/>
                <a:cs typeface="Calibri Light" panose="020F0302020204030204" pitchFamily="34" charset="0"/>
              </a:rPr>
              <a:t>; or</a:t>
            </a:r>
          </a:p>
          <a:p>
            <a:pPr lvl="1">
              <a:buFont typeface="Wingdings" panose="05000000000000000000" pitchFamily="2" charset="2"/>
              <a:buChar char="Ø"/>
            </a:pPr>
            <a:r>
              <a:rPr lang="en-US" sz="2600" b="1" dirty="0">
                <a:ea typeface="Verdana" panose="020B0604030504040204" pitchFamily="34" charset="0"/>
                <a:cs typeface="Calibri Light" panose="020F0302020204030204" pitchFamily="34" charset="0"/>
              </a:rPr>
              <a:t>The voter does not appear in the register but claims to have registered</a:t>
            </a:r>
            <a:r>
              <a:rPr lang="en-US" sz="2600" dirty="0">
                <a:ea typeface="Verdana" panose="020B0604030504040204" pitchFamily="34" charset="0"/>
                <a:cs typeface="Calibri Light" panose="020F0302020204030204" pitchFamily="34" charset="0"/>
              </a:rPr>
              <a:t>, but registration cannot be verified by the election office (in this case the voter may alternatively late register at the election office); or</a:t>
            </a:r>
          </a:p>
          <a:p>
            <a:pPr lvl="1">
              <a:buFont typeface="Wingdings" panose="05000000000000000000" pitchFamily="2" charset="2"/>
              <a:buChar char="Ø"/>
            </a:pPr>
            <a:r>
              <a:rPr lang="en-US" sz="2600" b="1" dirty="0">
                <a:ea typeface="Verdana" panose="020B0604030504040204" pitchFamily="34" charset="0"/>
                <a:cs typeface="Calibri Light" panose="020F0302020204030204" pitchFamily="34" charset="0"/>
              </a:rPr>
              <a:t>The voter's registration has been challenged</a:t>
            </a:r>
            <a:r>
              <a:rPr lang="en-US" sz="2600" dirty="0">
                <a:ea typeface="Verdana" panose="020B0604030504040204" pitchFamily="34" charset="0"/>
                <a:cs typeface="Calibri Light" panose="020F0302020204030204" pitchFamily="34" charset="0"/>
              </a:rPr>
              <a:t>.</a:t>
            </a:r>
          </a:p>
          <a:p>
            <a:pPr lvl="1">
              <a:buFont typeface="Wingdings" panose="05000000000000000000" pitchFamily="2" charset="2"/>
              <a:buChar char="Ø"/>
            </a:pPr>
            <a:r>
              <a:rPr lang="en-US" sz="2600" b="1" dirty="0">
                <a:ea typeface="Verdana" panose="020B0604030504040204" pitchFamily="34" charset="0"/>
                <a:cs typeface="Calibri Light" panose="020F0302020204030204" pitchFamily="34" charset="0"/>
              </a:rPr>
              <a:t>If elector does not have ID</a:t>
            </a:r>
            <a:r>
              <a:rPr lang="en-US" sz="2600" dirty="0">
                <a:ea typeface="Verdana" panose="020B0604030504040204" pitchFamily="34" charset="0"/>
                <a:cs typeface="Calibri Light" panose="020F0302020204030204" pitchFamily="34" charset="0"/>
              </a:rPr>
              <a:t>, explain the option to use the </a:t>
            </a:r>
            <a:r>
              <a:rPr lang="en-US" sz="2600" dirty="0">
                <a:ea typeface="Verdana" panose="020B0604030504040204" pitchFamily="34" charset="0"/>
                <a:cs typeface="Calibri Light" panose="020F0302020204030204" pitchFamily="34" charset="0"/>
                <a:hlinkClick r:id="rId4"/>
              </a:rPr>
              <a:t>Polling Place Elector ID </a:t>
            </a:r>
            <a:r>
              <a:rPr lang="en-US" sz="2600" dirty="0">
                <a:ea typeface="Verdana" panose="020B0604030504040204" pitchFamily="34" charset="0"/>
                <a:cs typeface="Calibri Light" panose="020F0302020204030204" pitchFamily="34" charset="0"/>
              </a:rPr>
              <a:t>form. </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If ID number is verified by election office, mark “Verified” on the ID form and send form and elector back to Ballot Judge to vote a regular ballot.</a:t>
            </a:r>
          </a:p>
        </p:txBody>
      </p:sp>
      <p:sp>
        <p:nvSpPr>
          <p:cNvPr id="4915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13F09F-E354-4841-8787-F0ABF4EE8DEB}" type="slidenum">
              <a:rPr lang="en-US" smtClean="0">
                <a:latin typeface="Calibri Light" panose="020F0302020204030204" pitchFamily="34" charset="0"/>
              </a:rPr>
              <a:pPr eaLnBrk="1" hangingPunct="1"/>
              <a:t>28</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A002A6D3-966E-4C1C-91F5-7C89118E430B}"/>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extLst>
      <p:ext uri="{BB962C8B-B14F-4D97-AF65-F5344CB8AC3E}">
        <p14:creationId xmlns:p14="http://schemas.microsoft.com/office/powerpoint/2010/main" val="1846065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1"/>
          </p:nvPr>
        </p:nvSpPr>
        <p:spPr>
          <a:xfrm>
            <a:off x="416169" y="1282045"/>
            <a:ext cx="11291922" cy="5363852"/>
          </a:xfrm>
        </p:spPr>
        <p:txBody>
          <a:bodyPr>
            <a:normAutofit/>
          </a:bodyPr>
          <a:lstStyle/>
          <a:p>
            <a:pPr marL="0" indent="0">
              <a:buNone/>
            </a:pPr>
            <a:r>
              <a:rPr lang="en-US" sz="2600" b="1" dirty="0">
                <a:solidFill>
                  <a:srgbClr val="000099"/>
                </a:solidFill>
                <a:ea typeface="Verdana" panose="020B0604030504040204" pitchFamily="34" charset="0"/>
                <a:cs typeface="Calibri Light" panose="020F0302020204030204" pitchFamily="34" charset="0"/>
              </a:rPr>
              <a:t>Provisional Judge</a:t>
            </a:r>
            <a:r>
              <a:rPr lang="en-US" sz="2600" dirty="0">
                <a:ea typeface="Verdana" panose="020B0604030504040204" pitchFamily="34" charset="0"/>
                <a:cs typeface="Calibri Light" panose="020F0302020204030204" pitchFamily="34" charset="0"/>
              </a:rPr>
              <a:t> </a:t>
            </a:r>
            <a:r>
              <a:rPr lang="en-US" sz="2600"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If elector cannot provide ID number, or if the number cannot be verified:</a:t>
            </a:r>
          </a:p>
          <a:p>
            <a:pPr marL="1371600" lvl="2" indent="-457200">
              <a:buFont typeface="+mj-lt"/>
              <a:buAutoNum type="arabicParenR"/>
            </a:pPr>
            <a:r>
              <a:rPr lang="en-US" sz="2400" dirty="0">
                <a:ea typeface="Verdana" panose="020B0604030504040204" pitchFamily="34" charset="0"/>
                <a:cs typeface="Calibri Light" panose="020F0302020204030204" pitchFamily="34" charset="0"/>
              </a:rPr>
              <a:t>Provide elector with </a:t>
            </a:r>
            <a:r>
              <a:rPr lang="en-US" sz="2400" dirty="0">
                <a:solidFill>
                  <a:srgbClr val="000099"/>
                </a:solidFill>
                <a:ea typeface="Verdana" panose="020B0604030504040204" pitchFamily="34" charset="0"/>
                <a:cs typeface="Calibri Light" panose="020F0302020204030204" pitchFamily="34" charset="0"/>
                <a:hlinkClick r:id="rId3"/>
              </a:rPr>
              <a:t>Provisional Instructions</a:t>
            </a:r>
            <a:r>
              <a:rPr lang="en-US" sz="2400" dirty="0">
                <a:solidFill>
                  <a:srgbClr val="000099"/>
                </a:solidFill>
                <a:ea typeface="Verdana" panose="020B0604030504040204" pitchFamily="34" charset="0"/>
                <a:cs typeface="Calibri Light" panose="020F0302020204030204" pitchFamily="34" charset="0"/>
              </a:rPr>
              <a:t> </a:t>
            </a:r>
            <a:r>
              <a:rPr lang="en-US" sz="2400" b="1" dirty="0">
                <a:ea typeface="Verdana" panose="020B0604030504040204" pitchFamily="34" charset="0"/>
                <a:cs typeface="Calibri Light" panose="020F0302020204030204" pitchFamily="34" charset="0"/>
              </a:rPr>
              <a:t>and review instructions with them.</a:t>
            </a:r>
            <a:endParaRPr lang="en-US" sz="2400" b="1" dirty="0">
              <a:solidFill>
                <a:srgbClr val="FF66FF"/>
              </a:solidFill>
              <a:ea typeface="Verdana" panose="020B0604030504040204" pitchFamily="34" charset="0"/>
              <a:cs typeface="Calibri Light" panose="020F0302020204030204" pitchFamily="34" charset="0"/>
            </a:endParaRPr>
          </a:p>
          <a:p>
            <a:pPr marL="1428750" lvl="2" indent="-514350">
              <a:buFont typeface="+mj-lt"/>
              <a:buAutoNum type="arabicParenR"/>
            </a:pPr>
            <a:r>
              <a:rPr lang="en-US" sz="2400" dirty="0">
                <a:ea typeface="Verdana" panose="020B0604030504040204" pitchFamily="34" charset="0"/>
                <a:cs typeface="Calibri Light" panose="020F0302020204030204" pitchFamily="34" charset="0"/>
              </a:rPr>
              <a:t>Assist elector with filling out the </a:t>
            </a:r>
            <a:r>
              <a:rPr lang="en-US" sz="2400" b="1" dirty="0">
                <a:solidFill>
                  <a:srgbClr val="000099"/>
                </a:solidFill>
                <a:ea typeface="Verdana" panose="020B0604030504040204" pitchFamily="34" charset="0"/>
                <a:cs typeface="Calibri Light" panose="020F0302020204030204" pitchFamily="34" charset="0"/>
              </a:rPr>
              <a:t>Provisional Checklist </a:t>
            </a:r>
            <a:r>
              <a:rPr lang="en-US" sz="2400" dirty="0">
                <a:ea typeface="Verdana" panose="020B0604030504040204" pitchFamily="34" charset="0"/>
                <a:cs typeface="Calibri Light" panose="020F0302020204030204" pitchFamily="34" charset="0"/>
              </a:rPr>
              <a:t>on the </a:t>
            </a:r>
            <a:r>
              <a:rPr lang="en-US" sz="2400" dirty="0">
                <a:ea typeface="Verdana" panose="020B0604030504040204" pitchFamily="34" charset="0"/>
                <a:cs typeface="Calibri Light" panose="020F0302020204030204" pitchFamily="34" charset="0"/>
                <a:hlinkClick r:id="rId3"/>
              </a:rPr>
              <a:t>Provisional Ballot Envelope</a:t>
            </a:r>
            <a:r>
              <a:rPr lang="en-US" sz="2400" b="1" dirty="0">
                <a:solidFill>
                  <a:srgbClr val="000099"/>
                </a:solidFill>
                <a:ea typeface="Verdana" panose="020B0604030504040204" pitchFamily="34" charset="0"/>
                <a:cs typeface="Calibri Light" panose="020F0302020204030204" pitchFamily="34" charset="0"/>
              </a:rPr>
              <a:t> </a:t>
            </a:r>
            <a:r>
              <a:rPr lang="en-US" sz="2400" dirty="0">
                <a:ea typeface="Verdana" panose="020B0604030504040204" pitchFamily="34" charset="0"/>
                <a:cs typeface="Calibri Light" panose="020F0302020204030204" pitchFamily="34" charset="0"/>
              </a:rPr>
              <a:t>and fill out the election judge portion.</a:t>
            </a:r>
          </a:p>
          <a:p>
            <a:pPr marL="1428750" lvl="2" indent="-514350" eaLnBrk="1" hangingPunct="1">
              <a:buFont typeface="+mj-lt"/>
              <a:buAutoNum type="arabicParenR"/>
            </a:pPr>
            <a:r>
              <a:rPr lang="en-US" sz="2400" dirty="0">
                <a:ea typeface="Verdana" panose="020B0604030504040204" pitchFamily="34" charset="0"/>
                <a:cs typeface="Calibri Light" panose="020F0302020204030204" pitchFamily="34" charset="0"/>
              </a:rPr>
              <a:t>Send elector back to the Register Judge with the Provisional Ballot Envelope in order to complete the process and be issued a ballot.</a:t>
            </a:r>
          </a:p>
          <a:p>
            <a:pPr lvl="1">
              <a:buFont typeface="Wingdings" panose="05000000000000000000" pitchFamily="2" charset="2"/>
              <a:buChar char="Ø"/>
            </a:pPr>
            <a:r>
              <a:rPr lang="en-US" sz="2600" b="1" dirty="0">
                <a:ea typeface="Verdana" panose="020B0604030504040204" pitchFamily="34" charset="0"/>
                <a:cs typeface="Calibri Light" panose="020F0302020204030204" pitchFamily="34" charset="0"/>
              </a:rPr>
              <a:t>If elector has been issued an absentee ballot</a:t>
            </a:r>
            <a:r>
              <a:rPr lang="en-US" sz="2600" dirty="0">
                <a:ea typeface="Verdana" panose="020B0604030504040204" pitchFamily="34" charset="0"/>
                <a:cs typeface="Calibri Light" panose="020F0302020204030204" pitchFamily="34" charset="0"/>
              </a:rPr>
              <a:t> and claims that it was not received, was lost, or destroyed:</a:t>
            </a:r>
          </a:p>
          <a:p>
            <a:pPr marL="1371600" lvl="2" indent="-457200">
              <a:buFont typeface="+mj-lt"/>
              <a:buAutoNum type="arabicParenR"/>
            </a:pPr>
            <a:r>
              <a:rPr lang="en-US" sz="2400" dirty="0">
                <a:ea typeface="Verdana" panose="020B0604030504040204" pitchFamily="34" charset="0"/>
                <a:cs typeface="Calibri Light" panose="020F0302020204030204" pitchFamily="34" charset="0"/>
              </a:rPr>
              <a:t>Provide elector with </a:t>
            </a:r>
            <a:r>
              <a:rPr lang="en-US" sz="2400" dirty="0">
                <a:solidFill>
                  <a:srgbClr val="000099"/>
                </a:solidFill>
                <a:ea typeface="Verdana" panose="020B0604030504040204" pitchFamily="34" charset="0"/>
                <a:cs typeface="Calibri Light" panose="020F0302020204030204" pitchFamily="34" charset="0"/>
                <a:hlinkClick r:id="rId3"/>
              </a:rPr>
              <a:t>Provisional Instructions </a:t>
            </a:r>
            <a:r>
              <a:rPr lang="en-US" sz="2400" dirty="0">
                <a:ea typeface="Verdana" panose="020B0604030504040204" pitchFamily="34" charset="0"/>
                <a:cs typeface="Calibri Light" panose="020F0302020204030204" pitchFamily="34" charset="0"/>
              </a:rPr>
              <a:t>and review the instructions.</a:t>
            </a:r>
          </a:p>
          <a:p>
            <a:pPr marL="1371600" lvl="2" indent="-457200">
              <a:buFont typeface="+mj-lt"/>
              <a:buAutoNum type="arabicParenR"/>
            </a:pPr>
            <a:r>
              <a:rPr lang="en-US" sz="2400" dirty="0">
                <a:ea typeface="Verdana" panose="020B0604030504040204" pitchFamily="34" charset="0"/>
                <a:cs typeface="Calibri Light" panose="020F0302020204030204" pitchFamily="34" charset="0"/>
              </a:rPr>
              <a:t>Assist elector with filling out the </a:t>
            </a:r>
            <a:r>
              <a:rPr lang="en-US" sz="2400" dirty="0">
                <a:ea typeface="Verdana" panose="020B0604030504040204" pitchFamily="34" charset="0"/>
                <a:cs typeface="Calibri Light" panose="020F0302020204030204" pitchFamily="34" charset="0"/>
                <a:hlinkClick r:id="rId3"/>
              </a:rPr>
              <a:t>Provisional Ballot Envelope</a:t>
            </a:r>
            <a:r>
              <a:rPr lang="en-US" sz="2400" dirty="0">
                <a:ea typeface="Verdana" panose="020B0604030504040204" pitchFamily="34" charset="0"/>
                <a:cs typeface="Calibri Light" panose="020F0302020204030204" pitchFamily="34" charset="0"/>
              </a:rPr>
              <a:t>; you will fill out the Election Official section(s).</a:t>
            </a:r>
          </a:p>
          <a:p>
            <a:pPr marL="1371600" lvl="2" indent="-457200">
              <a:buFont typeface="+mj-lt"/>
              <a:buAutoNum type="arabicParenR"/>
            </a:pPr>
            <a:r>
              <a:rPr lang="en-US" sz="2400" dirty="0">
                <a:ea typeface="Verdana" panose="020B0604030504040204" pitchFamily="34" charset="0"/>
                <a:cs typeface="Calibri Light" panose="020F0302020204030204" pitchFamily="34" charset="0"/>
              </a:rPr>
              <a:t>Send elector back to the Register Judge with provisional envelope to complete the process and be issued a ballot.</a:t>
            </a:r>
          </a:p>
          <a:p>
            <a:pPr lvl="3" eaLnBrk="1" hangingPunct="1"/>
            <a:endParaRPr lang="en-US" sz="2400" dirty="0"/>
          </a:p>
          <a:p>
            <a:pPr lvl="2" eaLnBrk="1" hangingPunct="1"/>
            <a:endParaRPr lang="en-US" b="1" dirty="0">
              <a:solidFill>
                <a:srgbClr val="FF66FF"/>
              </a:solidFill>
            </a:endParaRPr>
          </a:p>
          <a:p>
            <a:pPr lvl="3" eaLnBrk="1" hangingPunct="1">
              <a:buFont typeface="Wingdings" pitchFamily="2" charset="2"/>
              <a:buNone/>
            </a:pPr>
            <a:endParaRPr lang="en-US" dirty="0"/>
          </a:p>
        </p:txBody>
      </p:sp>
      <p:sp>
        <p:nvSpPr>
          <p:cNvPr id="5018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5FDE92A-3991-4D5C-A6C3-AB5E2FE52AF1}" type="slidenum">
              <a:rPr lang="en-US" smtClean="0">
                <a:latin typeface="Calibri Light" panose="020F0302020204030204" pitchFamily="34" charset="0"/>
              </a:rPr>
              <a:pPr eaLnBrk="1" hangingPunct="1"/>
              <a:t>29</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93A76329-A304-480B-A3FA-C16E1814D62F}"/>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a:extLst>
              <a:ext uri="{FF2B5EF4-FFF2-40B4-BE49-F238E27FC236}">
                <a16:creationId xmlns:a16="http://schemas.microsoft.com/office/drawing/2014/main" id="{A3166601-B063-4F2C-A6F3-84858F2A6C00}"/>
              </a:ext>
            </a:extLst>
          </p:cNvPr>
          <p:cNvSpPr>
            <a:spLocks noGrp="1"/>
          </p:cNvSpPr>
          <p:nvPr>
            <p:ph type="ftr" sz="quarter" idx="11"/>
          </p:nvPr>
        </p:nvSpPr>
        <p:spPr/>
        <p:txBody>
          <a:bodyPr/>
          <a:lstStyle/>
          <a:p>
            <a:r>
              <a:rPr lang="en-US" dirty="0"/>
              <a:t>Updated 2/18/2020</a:t>
            </a:r>
          </a:p>
        </p:txBody>
      </p:sp>
      <p:sp>
        <p:nvSpPr>
          <p:cNvPr id="7" name="Rectangle 6">
            <a:extLst>
              <a:ext uri="{FF2B5EF4-FFF2-40B4-BE49-F238E27FC236}">
                <a16:creationId xmlns:a16="http://schemas.microsoft.com/office/drawing/2014/main" id="{CAE9250E-DED8-48EF-A16A-3DD7503128E6}"/>
              </a:ext>
            </a:extLst>
          </p:cNvPr>
          <p:cNvSpPr/>
          <p:nvPr/>
        </p:nvSpPr>
        <p:spPr>
          <a:xfrm>
            <a:off x="820040" y="1668544"/>
            <a:ext cx="10486941" cy="3322727"/>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Each election judge must attend training provided by the county election office on even years before the primary election.</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Each election judge must be provided with a copy of the Secretary of State’s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2"/>
              </a:rPr>
              <a:t>Election Judge Handbook</a:t>
            </a:r>
            <a:r>
              <a:rPr lang="en-US" sz="2400" dirty="0">
                <a:latin typeface="Calibri Light" panose="020F0302020204030204" pitchFamily="34" charset="0"/>
                <a:ea typeface="Verdana" panose="020B0604030504040204" pitchFamily="34" charset="0"/>
                <a:cs typeface="Calibri Light" panose="020F0302020204030204" pitchFamily="34" charset="0"/>
              </a:rPr>
              <a:t>.</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Each applicable election judge should be provided with a copy of the Secretary of State’s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3"/>
              </a:rPr>
              <a:t>Uniform Ballot &amp; Voting Systems Procedures Guide</a:t>
            </a:r>
            <a:r>
              <a:rPr lang="en-US" sz="2400" dirty="0">
                <a:latin typeface="Calibri Light" panose="020F0302020204030204" pitchFamily="34" charset="0"/>
                <a:ea typeface="Verdana" panose="020B0604030504040204" pitchFamily="34" charset="0"/>
                <a:cs typeface="Calibri Light" panose="020F0302020204030204" pitchFamily="34" charset="0"/>
              </a:rPr>
              <a:t>, or an equivalent publication from the county election office.</a:t>
            </a:r>
          </a:p>
          <a:p>
            <a:pPr marL="800100" lvl="1" indent="-342900">
              <a:buFont typeface="Wingdings" panose="05000000000000000000" pitchFamily="2" charset="2"/>
              <a:buChar char="Ø"/>
            </a:pPr>
            <a:endParaRPr lang="en-US" sz="2400" dirty="0">
              <a:latin typeface="Calibri Light" panose="020F0302020204030204" pitchFamily="34" charset="0"/>
              <a:ea typeface="Verdana" panose="020B0604030504040204" pitchFamily="34" charset="0"/>
              <a:cs typeface="Calibri Light" panose="020F0302020204030204" pitchFamily="34" charset="0"/>
            </a:endParaRPr>
          </a:p>
          <a:p>
            <a:pPr algn="ctr"/>
            <a:endParaRPr lang="en-US" dirty="0">
              <a:latin typeface="Calibri Light" panose="020F0302020204030204" pitchFamily="34" charset="0"/>
              <a:ea typeface="Verdana" panose="020B0604030504040204" pitchFamily="34" charset="0"/>
              <a:cs typeface="Calibri Light" panose="020F0302020204030204" pitchFamily="34" charset="0"/>
            </a:endParaRPr>
          </a:p>
        </p:txBody>
      </p:sp>
      <p:sp>
        <p:nvSpPr>
          <p:cNvPr id="8" name="Rectangle 7">
            <a:extLst>
              <a:ext uri="{FF2B5EF4-FFF2-40B4-BE49-F238E27FC236}">
                <a16:creationId xmlns:a16="http://schemas.microsoft.com/office/drawing/2014/main" id="{2CE2E80C-79BF-49CB-8D57-82BEA6CE394E}"/>
              </a:ext>
            </a:extLst>
          </p:cNvPr>
          <p:cNvSpPr/>
          <p:nvPr/>
        </p:nvSpPr>
        <p:spPr>
          <a:xfrm>
            <a:off x="820040" y="621423"/>
            <a:ext cx="1076770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Judge Training</a:t>
            </a:r>
          </a:p>
        </p:txBody>
      </p:sp>
      <p:sp>
        <p:nvSpPr>
          <p:cNvPr id="11" name="Rectangle 10">
            <a:extLst>
              <a:ext uri="{FF2B5EF4-FFF2-40B4-BE49-F238E27FC236}">
                <a16:creationId xmlns:a16="http://schemas.microsoft.com/office/drawing/2014/main" id="{97875E46-F1A0-41FE-AD02-739FF3B4E9C0}"/>
              </a:ext>
            </a:extLst>
          </p:cNvPr>
          <p:cNvSpPr/>
          <p:nvPr/>
        </p:nvSpPr>
        <p:spPr>
          <a:xfrm>
            <a:off x="885018" y="4575241"/>
            <a:ext cx="10841925" cy="1477328"/>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ctr"/>
            <a:endParaRPr lang="en-US" sz="2400" dirty="0">
              <a:latin typeface="Calibri Light" panose="020F0302020204030204" pitchFamily="34" charset="0"/>
              <a:ea typeface="Verdana" panose="020B0604030504040204" pitchFamily="34" charset="0"/>
              <a:cs typeface="Calibri Light" panose="020F0302020204030204" pitchFamily="34" charset="0"/>
            </a:endParaRPr>
          </a:p>
          <a:p>
            <a:pPr algn="ctr"/>
            <a:r>
              <a:rPr lang="en-US" sz="2400"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Please direct questions to your county Election Administrator or the Secretary of State, Elections and Voter Services Division at:  </a:t>
            </a:r>
            <a:r>
              <a:rPr lang="en-US" sz="2400" dirty="0">
                <a:highlight>
                  <a:srgbClr val="C0C0C0"/>
                </a:highlight>
                <a:latin typeface="Calibri Light" panose="020F0302020204030204" pitchFamily="34" charset="0"/>
                <a:ea typeface="Verdana" panose="020B0604030504040204" pitchFamily="34" charset="0"/>
                <a:cs typeface="Calibri Light" panose="020F0302020204030204" pitchFamily="34" charset="0"/>
                <a:hlinkClick r:id="rId4"/>
              </a:rPr>
              <a:t>soselections@mt.gov</a:t>
            </a:r>
            <a:r>
              <a:rPr lang="en-US" sz="2400" dirty="0">
                <a:highlight>
                  <a:srgbClr val="C0C0C0"/>
                </a:highlight>
                <a:latin typeface="Calibri Light" panose="020F0302020204030204" pitchFamily="34" charset="0"/>
                <a:ea typeface="Verdana" panose="020B0604030504040204" pitchFamily="34" charset="0"/>
                <a:cs typeface="Calibri Light" panose="020F0302020204030204" pitchFamily="34" charset="0"/>
              </a:rPr>
              <a:t> </a:t>
            </a:r>
          </a:p>
          <a:p>
            <a:pPr algn="ctr"/>
            <a:endParaRPr lang="en-US" dirty="0">
              <a:latin typeface="Calibri Light" panose="020F0302020204030204" pitchFamily="34" charset="0"/>
              <a:ea typeface="Verdana" panose="020B0604030504040204" pitchFamily="34" charset="0"/>
              <a:cs typeface="Calibri Light" panose="020F0302020204030204" pitchFamily="34" charset="0"/>
            </a:endParaRPr>
          </a:p>
        </p:txBody>
      </p:sp>
    </p:spTree>
    <p:extLst>
      <p:ext uri="{BB962C8B-B14F-4D97-AF65-F5344CB8AC3E}">
        <p14:creationId xmlns:p14="http://schemas.microsoft.com/office/powerpoint/2010/main" val="1571404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169" y="1253766"/>
            <a:ext cx="11359662" cy="4949072"/>
          </a:xfrm>
        </p:spPr>
        <p:txBody>
          <a:bodyPr>
            <a:normAutofit fontScale="92500"/>
          </a:bodyPr>
          <a:lstStyle/>
          <a:p>
            <a:pPr marL="0" indent="0">
              <a:buNone/>
              <a:defRPr/>
            </a:pPr>
            <a:r>
              <a:rPr lang="en-US" sz="2600" b="1" dirty="0">
                <a:solidFill>
                  <a:srgbClr val="000099"/>
                </a:solidFill>
                <a:ea typeface="Verdana" panose="020B0604030504040204" pitchFamily="34" charset="0"/>
                <a:cs typeface="Calibri Light" panose="020F0302020204030204" pitchFamily="34" charset="0"/>
              </a:rPr>
              <a:t>Provisional Judge </a:t>
            </a:r>
            <a:r>
              <a:rPr lang="en-US" sz="2600" i="1" dirty="0">
                <a:ea typeface="Verdana" panose="020B0604030504040204" pitchFamily="34" charset="0"/>
                <a:cs typeface="Calibri Light" panose="020F0302020204030204" pitchFamily="34" charset="0"/>
              </a:rPr>
              <a:t>(continued)</a:t>
            </a:r>
            <a:endParaRPr lang="en-US" sz="2600" i="1" dirty="0">
              <a:solidFill>
                <a:schemeClr val="accent1">
                  <a:lumMod val="60000"/>
                  <a:lumOff val="40000"/>
                </a:schemeClr>
              </a:solidFill>
              <a:ea typeface="Verdana" panose="020B0604030504040204" pitchFamily="34" charset="0"/>
              <a:cs typeface="Calibri Light" panose="020F0302020204030204" pitchFamily="34" charset="0"/>
            </a:endParaRPr>
          </a:p>
          <a:p>
            <a:pPr lvl="1">
              <a:buFont typeface="Wingdings" panose="05000000000000000000" pitchFamily="2" charset="2"/>
              <a:buChar char="Ø"/>
              <a:defRPr/>
            </a:pPr>
            <a:r>
              <a:rPr lang="en-US" sz="2600" b="1" dirty="0">
                <a:ea typeface="Verdana" panose="020B0604030504040204" pitchFamily="34" charset="0"/>
                <a:cs typeface="Calibri Light" panose="020F0302020204030204" pitchFamily="34" charset="0"/>
              </a:rPr>
              <a:t>If elector is being challenged by another elector:</a:t>
            </a:r>
          </a:p>
          <a:p>
            <a:pPr lvl="3">
              <a:buFont typeface="Wingdings" panose="05000000000000000000" pitchFamily="2" charset="2"/>
              <a:buChar char="§"/>
              <a:defRPr/>
            </a:pPr>
            <a:r>
              <a:rPr lang="en-US" sz="2600" dirty="0">
                <a:ea typeface="Verdana" panose="020B0604030504040204" pitchFamily="34" charset="0"/>
                <a:cs typeface="Calibri Light" panose="020F0302020204030204" pitchFamily="34" charset="0"/>
              </a:rPr>
              <a:t>If challenge cannot be resolved immediately </a:t>
            </a:r>
            <a:r>
              <a:rPr lang="en-US" sz="2600" i="1" dirty="0">
                <a:ea typeface="Verdana" panose="020B0604030504040204" pitchFamily="34" charset="0"/>
                <a:cs typeface="Calibri Light" panose="020F0302020204030204" pitchFamily="34" charset="0"/>
              </a:rPr>
              <a:t>(see Challenge section of </a:t>
            </a:r>
            <a:r>
              <a:rPr lang="en-US" sz="2600" dirty="0">
                <a:ea typeface="Verdana" panose="020B0604030504040204" pitchFamily="34" charset="0"/>
                <a:cs typeface="Calibri Light" panose="020F0302020204030204" pitchFamily="34" charset="0"/>
                <a:hlinkClick r:id="rId3"/>
              </a:rPr>
              <a:t>Election Judge Handbook</a:t>
            </a:r>
            <a:r>
              <a:rPr lang="en-US" sz="2600" dirty="0">
                <a:ea typeface="Verdana" panose="020B0604030504040204" pitchFamily="34" charset="0"/>
                <a:cs typeface="Calibri Light" panose="020F0302020204030204" pitchFamily="34" charset="0"/>
              </a:rPr>
              <a:t>):</a:t>
            </a:r>
          </a:p>
          <a:p>
            <a:pPr marL="2343150" lvl="4" indent="-514350">
              <a:buFont typeface="+mj-lt"/>
              <a:buAutoNum type="arabicParenR"/>
              <a:defRPr/>
            </a:pPr>
            <a:r>
              <a:rPr lang="en-US" sz="2600" dirty="0">
                <a:ea typeface="Verdana" panose="020B0604030504040204" pitchFamily="34" charset="0"/>
                <a:cs typeface="Calibri Light" panose="020F0302020204030204" pitchFamily="34" charset="0"/>
              </a:rPr>
              <a:t>Provide elector with </a:t>
            </a:r>
            <a:r>
              <a:rPr lang="en-US" sz="2600" dirty="0">
                <a:solidFill>
                  <a:srgbClr val="000099"/>
                </a:solidFill>
                <a:ea typeface="Verdana" panose="020B0604030504040204" pitchFamily="34" charset="0"/>
                <a:cs typeface="Calibri Light" panose="020F0302020204030204" pitchFamily="34" charset="0"/>
                <a:hlinkClick r:id="rId4"/>
              </a:rPr>
              <a:t>Provisional Instructions</a:t>
            </a:r>
            <a:r>
              <a:rPr lang="en-US" sz="2600" dirty="0">
                <a:solidFill>
                  <a:srgbClr val="000099"/>
                </a:solidFill>
                <a:ea typeface="Verdana" panose="020B0604030504040204" pitchFamily="34" charset="0"/>
                <a:cs typeface="Calibri Light" panose="020F0302020204030204" pitchFamily="34" charset="0"/>
              </a:rPr>
              <a:t> </a:t>
            </a:r>
            <a:r>
              <a:rPr lang="en-US" sz="2600" dirty="0">
                <a:ea typeface="Verdana" panose="020B0604030504040204" pitchFamily="34" charset="0"/>
                <a:cs typeface="Calibri Light" panose="020F0302020204030204" pitchFamily="34" charset="0"/>
              </a:rPr>
              <a:t>and review the instructions.</a:t>
            </a:r>
          </a:p>
          <a:p>
            <a:pPr marL="2343150" lvl="4" indent="-514350">
              <a:buFont typeface="+mj-lt"/>
              <a:buAutoNum type="arabicParenR"/>
              <a:defRPr/>
            </a:pPr>
            <a:r>
              <a:rPr lang="en-US" sz="2600" dirty="0">
                <a:ea typeface="Verdana" panose="020B0604030504040204" pitchFamily="34" charset="0"/>
                <a:cs typeface="Calibri Light" panose="020F0302020204030204" pitchFamily="34" charset="0"/>
              </a:rPr>
              <a:t>Assist elector with filling out the elector portion of the </a:t>
            </a:r>
            <a:r>
              <a:rPr lang="en-US" sz="2600" dirty="0">
                <a:ea typeface="Verdana" panose="020B0604030504040204" pitchFamily="34" charset="0"/>
                <a:cs typeface="Calibri Light" panose="020F0302020204030204" pitchFamily="34" charset="0"/>
                <a:hlinkClick r:id="rId4"/>
              </a:rPr>
              <a:t>Provisional Ballot Envelope</a:t>
            </a:r>
            <a:r>
              <a:rPr lang="en-US" sz="2600" dirty="0">
                <a:ea typeface="Verdana" panose="020B0604030504040204" pitchFamily="34" charset="0"/>
                <a:cs typeface="Calibri Light" panose="020F0302020204030204" pitchFamily="34" charset="0"/>
              </a:rPr>
              <a:t>;</a:t>
            </a:r>
            <a:r>
              <a:rPr lang="en-US" sz="2600" b="1" dirty="0">
                <a:solidFill>
                  <a:srgbClr val="000099"/>
                </a:solidFill>
                <a:ea typeface="Verdana" panose="020B0604030504040204" pitchFamily="34" charset="0"/>
                <a:cs typeface="Calibri Light" panose="020F0302020204030204" pitchFamily="34" charset="0"/>
              </a:rPr>
              <a:t> </a:t>
            </a:r>
            <a:r>
              <a:rPr lang="en-US" sz="2600" dirty="0">
                <a:ea typeface="Verdana" panose="020B0604030504040204" pitchFamily="34" charset="0"/>
                <a:cs typeface="Calibri Light" panose="020F0302020204030204" pitchFamily="34" charset="0"/>
              </a:rPr>
              <a:t>you will fill out the Election Official section(s).</a:t>
            </a:r>
          </a:p>
          <a:p>
            <a:pPr marL="2343150" lvl="4" indent="-514350" eaLnBrk="1" hangingPunct="1">
              <a:buFont typeface="+mj-lt"/>
              <a:buAutoNum type="arabicParenR"/>
              <a:defRPr/>
            </a:pPr>
            <a:r>
              <a:rPr lang="en-US" sz="2600" dirty="0">
                <a:ea typeface="Verdana" panose="020B0604030504040204" pitchFamily="34" charset="0"/>
                <a:cs typeface="Calibri Light" panose="020F0302020204030204" pitchFamily="34" charset="0"/>
              </a:rPr>
              <a:t>Send elector back to the Register Judge with provisional envelope to complete the process and be issued a ballot.</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Make sure elector has completed all provisional materials and has signed the </a:t>
            </a:r>
            <a:r>
              <a:rPr lang="en-US" sz="2600" dirty="0">
                <a:ea typeface="Verdana" panose="020B0604030504040204" pitchFamily="34" charset="0"/>
                <a:cs typeface="Calibri Light" panose="020F0302020204030204" pitchFamily="34" charset="0"/>
                <a:hlinkClick r:id="rId4"/>
              </a:rPr>
              <a:t>Provisional Ballot Envelope</a:t>
            </a:r>
            <a:r>
              <a:rPr lang="en-US" sz="2600" b="1" dirty="0">
                <a:solidFill>
                  <a:srgbClr val="000099"/>
                </a:solidFill>
                <a:ea typeface="Verdana" panose="020B0604030504040204" pitchFamily="34" charset="0"/>
                <a:cs typeface="Calibri Light" panose="020F0302020204030204" pitchFamily="34" charset="0"/>
              </a:rPr>
              <a:t>.</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Make sure Ballot Judge returns voted provisional ballots to you to place in container marked </a:t>
            </a:r>
            <a:r>
              <a:rPr lang="en-US" sz="2600" dirty="0">
                <a:solidFill>
                  <a:srgbClr val="000099"/>
                </a:solidFill>
                <a:ea typeface="Verdana" panose="020B0604030504040204" pitchFamily="34" charset="0"/>
                <a:cs typeface="Calibri Light" panose="020F0302020204030204" pitchFamily="34" charset="0"/>
              </a:rPr>
              <a:t>“Unverified Provisional Ballot Container.”</a:t>
            </a:r>
          </a:p>
          <a:p>
            <a:pPr marL="2343150" lvl="4" indent="-514350" eaLnBrk="1" hangingPunct="1">
              <a:buFont typeface="+mj-lt"/>
              <a:buAutoNum type="arabicParenR"/>
              <a:defRPr/>
            </a:pPr>
            <a:endParaRPr lang="en-US" sz="2400" dirty="0">
              <a:ea typeface="Verdana" panose="020B0604030504040204" pitchFamily="34" charset="0"/>
              <a:cs typeface="Calibri Light" panose="020F0302020204030204" pitchFamily="34" charset="0"/>
            </a:endParaRPr>
          </a:p>
        </p:txBody>
      </p:sp>
      <p:sp>
        <p:nvSpPr>
          <p:cNvPr id="5222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D6F755D-ACD3-442F-A4E9-5A3328344E89}" type="slidenum">
              <a:rPr lang="en-US" smtClean="0">
                <a:latin typeface="Calibri Light" panose="020F0302020204030204" pitchFamily="34" charset="0"/>
              </a:rPr>
              <a:pPr eaLnBrk="1" hangingPunct="1"/>
              <a:t>30</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56DD6B54-324E-42DA-A07B-703A1B9648DB}"/>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FA5E1021-5BC2-40E9-8083-E2E0888C5296}" type="slidenum">
              <a:rPr lang="en-US" smtClean="0">
                <a:cs typeface="Calibri Light" panose="020F0302020204030204" pitchFamily="34" charset="0"/>
              </a:rPr>
              <a:pPr>
                <a:defRPr/>
              </a:pPr>
              <a:t>31</a:t>
            </a:fld>
            <a:endParaRPr lang="en-US" dirty="0">
              <a:cs typeface="Calibri Light" panose="020F0302020204030204" pitchFamily="34" charset="0"/>
            </a:endParaRPr>
          </a:p>
        </p:txBody>
      </p:sp>
      <p:pic>
        <p:nvPicPr>
          <p:cNvPr id="1028" name="Picture 4"/>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004442" y="1941341"/>
            <a:ext cx="640080" cy="326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442" y="3272266"/>
            <a:ext cx="640080" cy="353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718389" y="1930104"/>
            <a:ext cx="3671551" cy="1214312"/>
          </a:xfrm>
          <a:prstGeom prst="rect">
            <a:avLst/>
          </a:prstGeom>
        </p:spPr>
        <p:txBody>
          <a:bodyPr wrap="square">
            <a:spAutoFit/>
          </a:bodyPr>
          <a:lstStyle/>
          <a:p>
            <a:r>
              <a:rPr lang="en-US" dirty="0">
                <a:latin typeface="Calibri Light" panose="020F0302020204030204" pitchFamily="34" charset="0"/>
                <a:ea typeface="Verdana" panose="020B0604030504040204" pitchFamily="34" charset="0"/>
                <a:cs typeface="Calibri Light" panose="020F0302020204030204" pitchFamily="34" charset="0"/>
              </a:rPr>
              <a:t>Provisional Judge assists elector in filling out this portion of the envelope; make sure elector signs this section.</a:t>
            </a:r>
          </a:p>
        </p:txBody>
      </p:sp>
      <p:sp>
        <p:nvSpPr>
          <p:cNvPr id="8" name="Rectangle 7"/>
          <p:cNvSpPr/>
          <p:nvPr/>
        </p:nvSpPr>
        <p:spPr>
          <a:xfrm>
            <a:off x="1769707" y="3261934"/>
            <a:ext cx="3705809" cy="923330"/>
          </a:xfrm>
          <a:prstGeom prst="rect">
            <a:avLst/>
          </a:prstGeom>
        </p:spPr>
        <p:txBody>
          <a:bodyPr wrap="square">
            <a:spAutoFit/>
          </a:bodyPr>
          <a:lstStyle/>
          <a:p>
            <a:r>
              <a:rPr lang="en-US" dirty="0">
                <a:latin typeface="Calibri Light" panose="020F0302020204030204" pitchFamily="34" charset="0"/>
                <a:ea typeface="Verdana" panose="020B0604030504040204" pitchFamily="34" charset="0"/>
                <a:cs typeface="Calibri Light" panose="020F0302020204030204" pitchFamily="34" charset="0"/>
              </a:rPr>
              <a:t>Provisional Judge fills out </a:t>
            </a:r>
          </a:p>
          <a:p>
            <a:r>
              <a:rPr lang="en-US" dirty="0">
                <a:latin typeface="Calibri Light" panose="020F0302020204030204" pitchFamily="34" charset="0"/>
                <a:ea typeface="Verdana" panose="020B0604030504040204" pitchFamily="34" charset="0"/>
                <a:cs typeface="Calibri Light" panose="020F0302020204030204" pitchFamily="34" charset="0"/>
              </a:rPr>
              <a:t>this section, signs and gives to elector to take back to the Register judge.</a:t>
            </a:r>
          </a:p>
        </p:txBody>
      </p:sp>
      <p:sp>
        <p:nvSpPr>
          <p:cNvPr id="10" name="Rectangle 9"/>
          <p:cNvSpPr/>
          <p:nvPr/>
        </p:nvSpPr>
        <p:spPr>
          <a:xfrm>
            <a:off x="1752601" y="4583668"/>
            <a:ext cx="3251841" cy="923330"/>
          </a:xfrm>
          <a:prstGeom prst="rect">
            <a:avLst/>
          </a:prstGeom>
        </p:spPr>
        <p:txBody>
          <a:bodyPr wrap="square">
            <a:spAutoFit/>
          </a:bodyPr>
          <a:lstStyle/>
          <a:p>
            <a:r>
              <a:rPr lang="en-US" dirty="0">
                <a:latin typeface="Calibri Light" panose="020F0302020204030204" pitchFamily="34" charset="0"/>
                <a:ea typeface="Verdana" panose="020B0604030504040204" pitchFamily="34" charset="0"/>
                <a:cs typeface="Calibri Light" panose="020F0302020204030204" pitchFamily="34" charset="0"/>
              </a:rPr>
              <a:t>This section is completed </a:t>
            </a:r>
          </a:p>
          <a:p>
            <a:r>
              <a:rPr lang="en-US" dirty="0">
                <a:latin typeface="Calibri Light" panose="020F0302020204030204" pitchFamily="34" charset="0"/>
                <a:ea typeface="Verdana" panose="020B0604030504040204" pitchFamily="34" charset="0"/>
                <a:cs typeface="Calibri Light" panose="020F0302020204030204" pitchFamily="34" charset="0"/>
              </a:rPr>
              <a:t>by an election official when resolved.</a:t>
            </a:r>
          </a:p>
        </p:txBody>
      </p:sp>
      <p:sp>
        <p:nvSpPr>
          <p:cNvPr id="2" name="TextBox 1"/>
          <p:cNvSpPr txBox="1"/>
          <p:nvPr/>
        </p:nvSpPr>
        <p:spPr>
          <a:xfrm>
            <a:off x="1752600" y="1219201"/>
            <a:ext cx="3886200" cy="646331"/>
          </a:xfrm>
          <a:prstGeom prst="rect">
            <a:avLst/>
          </a:prstGeom>
          <a:noFill/>
        </p:spPr>
        <p:txBody>
          <a:bodyPr wrap="square" rtlCol="0">
            <a:spAutoFit/>
          </a:bodyPr>
          <a:lstStyle/>
          <a:p>
            <a:r>
              <a:rPr lang="en-US" b="1" dirty="0">
                <a:latin typeface="Calibri Light" panose="020F0302020204030204" pitchFamily="34" charset="0"/>
                <a:ea typeface="Verdana" panose="020B0604030504040204" pitchFamily="34" charset="0"/>
                <a:cs typeface="Calibri Light" panose="020F0302020204030204" pitchFamily="34" charset="0"/>
                <a:hlinkClick r:id="rId4"/>
              </a:rPr>
              <a:t>Provisional Ballot Cover Sheet/Outer Envelope</a:t>
            </a:r>
            <a:endParaRPr lang="en-US" b="1" dirty="0">
              <a:latin typeface="Calibri Light" panose="020F0302020204030204" pitchFamily="34" charset="0"/>
              <a:ea typeface="Verdana" panose="020B0604030504040204" pitchFamily="34" charset="0"/>
              <a:cs typeface="Calibri Light" panose="020F0302020204030204" pitchFamily="34" charset="0"/>
            </a:endParaRPr>
          </a:p>
        </p:txBody>
      </p:sp>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442" y="4629423"/>
            <a:ext cx="640080" cy="371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1" y="1143001"/>
            <a:ext cx="3671551" cy="4762111"/>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3437670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Content Placeholder 2"/>
          <p:cNvSpPr>
            <a:spLocks noGrp="1"/>
          </p:cNvSpPr>
          <p:nvPr>
            <p:ph idx="1"/>
          </p:nvPr>
        </p:nvSpPr>
        <p:spPr>
          <a:xfrm>
            <a:off x="416169" y="1446755"/>
            <a:ext cx="11359662" cy="4831496"/>
          </a:xfrm>
        </p:spPr>
        <p:txBody>
          <a:bodyPr>
            <a:normAutofit lnSpcReduction="10000"/>
          </a:bodyPr>
          <a:lstStyle/>
          <a:p>
            <a:pPr marL="0" indent="0">
              <a:buNone/>
            </a:pPr>
            <a:r>
              <a:rPr lang="en-US" b="1" dirty="0">
                <a:solidFill>
                  <a:srgbClr val="000099"/>
                </a:solidFill>
                <a:ea typeface="Verdana" panose="020B0604030504040204" pitchFamily="34" charset="0"/>
                <a:cs typeface="Calibri Light" panose="020F0302020204030204" pitchFamily="34" charset="0"/>
              </a:rPr>
              <a:t>Provisional Judge </a:t>
            </a:r>
            <a:r>
              <a:rPr lang="en-US"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If the elector resolves the provisional ballot in time for counting on election night:</a:t>
            </a:r>
          </a:p>
          <a:p>
            <a:pPr marL="1828800" lvl="3" indent="-457200">
              <a:buFont typeface="+mj-lt"/>
              <a:buAutoNum type="arabicParenR"/>
            </a:pPr>
            <a:r>
              <a:rPr lang="en-US" sz="2400" dirty="0">
                <a:ea typeface="Verdana" panose="020B0604030504040204" pitchFamily="34" charset="0"/>
                <a:cs typeface="Calibri Light" panose="020F0302020204030204" pitchFamily="34" charset="0"/>
              </a:rPr>
              <a:t>Retrieve the provisional envelope from the unverified container and mark the envelope to indicate that the ballot was resolved.</a:t>
            </a:r>
          </a:p>
          <a:p>
            <a:pPr marL="1828800" lvl="3" indent="-457200">
              <a:buFont typeface="+mj-lt"/>
              <a:buAutoNum type="arabicParenR"/>
            </a:pPr>
            <a:r>
              <a:rPr lang="en-US" sz="2400" dirty="0">
                <a:ea typeface="Verdana" panose="020B0604030504040204" pitchFamily="34" charset="0"/>
                <a:cs typeface="Calibri Light" panose="020F0302020204030204" pitchFamily="34" charset="0"/>
              </a:rPr>
              <a:t>Give the envelope to the elector and send the elector back to the Ballot Judge.</a:t>
            </a:r>
          </a:p>
          <a:p>
            <a:pPr marL="1828800" lvl="3" indent="-457200">
              <a:buFont typeface="+mj-lt"/>
              <a:buAutoNum type="arabicParenR"/>
            </a:pPr>
            <a:r>
              <a:rPr lang="en-US" sz="2400" dirty="0">
                <a:ea typeface="Verdana" panose="020B0604030504040204" pitchFamily="34" charset="0"/>
                <a:cs typeface="Calibri Light" panose="020F0302020204030204" pitchFamily="34" charset="0"/>
              </a:rPr>
              <a:t>Ballot Judge instructs the elector to enter booth and remove ballot from provisional envelope.</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Ballot Judge will place in the ballot box or the elector will place ballot in a precinct counter.</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Provisional envelope will be placed in container marked </a:t>
            </a:r>
            <a:r>
              <a:rPr lang="en-US" sz="2600" dirty="0">
                <a:solidFill>
                  <a:srgbClr val="000099"/>
                </a:solidFill>
                <a:ea typeface="Verdana" panose="020B0604030504040204" pitchFamily="34" charset="0"/>
                <a:cs typeface="Calibri Light" panose="020F0302020204030204" pitchFamily="34" charset="0"/>
              </a:rPr>
              <a:t>“Verified Provisional Ballot Container.”</a:t>
            </a:r>
          </a:p>
          <a:p>
            <a:pPr lvl="4"/>
            <a:endParaRPr lang="en-US" dirty="0"/>
          </a:p>
        </p:txBody>
      </p:sp>
      <p:sp>
        <p:nvSpPr>
          <p:cNvPr id="5427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83DCC9-1368-4294-8AB4-4CC12F1D633E}" type="slidenum">
              <a:rPr lang="en-US" smtClean="0">
                <a:latin typeface="Calibri Light" panose="020F0302020204030204" pitchFamily="34" charset="0"/>
              </a:rPr>
              <a:pPr eaLnBrk="1" hangingPunct="1"/>
              <a:t>32</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C0374A38-EA28-45FD-9641-84BE9DD12455}"/>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Content Placeholder 2"/>
          <p:cNvSpPr>
            <a:spLocks noGrp="1"/>
          </p:cNvSpPr>
          <p:nvPr>
            <p:ph idx="1"/>
          </p:nvPr>
        </p:nvSpPr>
        <p:spPr>
          <a:xfrm>
            <a:off x="416169" y="1252982"/>
            <a:ext cx="11359662" cy="5345782"/>
          </a:xfrm>
        </p:spPr>
        <p:txBody>
          <a:bodyPr>
            <a:normAutofit lnSpcReduction="10000"/>
          </a:bodyPr>
          <a:lstStyle/>
          <a:p>
            <a:pPr marL="0" indent="0">
              <a:buNone/>
            </a:pPr>
            <a:r>
              <a:rPr lang="en-US" sz="2400" b="1" dirty="0">
                <a:solidFill>
                  <a:srgbClr val="000099"/>
                </a:solidFill>
                <a:ea typeface="Verdana" panose="020B0604030504040204" pitchFamily="34" charset="0"/>
                <a:cs typeface="Calibri Light" panose="020F0302020204030204" pitchFamily="34" charset="0"/>
              </a:rPr>
              <a:t>Absentee Voters at the Polling Place</a:t>
            </a:r>
            <a:endParaRPr lang="en-US" sz="2400" dirty="0">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 voter with an absentee ballot should be allowed to drop the ballot off on election day </a:t>
            </a:r>
            <a:r>
              <a:rPr lang="en-US" b="1" dirty="0">
                <a:ea typeface="Verdana" panose="020B0604030504040204" pitchFamily="34" charset="0"/>
                <a:cs typeface="Calibri Light" panose="020F0302020204030204" pitchFamily="34" charset="0"/>
              </a:rPr>
              <a:t>at</a:t>
            </a:r>
            <a:r>
              <a:rPr lang="en-US" dirty="0">
                <a:ea typeface="Verdana" panose="020B0604030504040204" pitchFamily="34" charset="0"/>
                <a:cs typeface="Calibri Light" panose="020F0302020204030204" pitchFamily="34" charset="0"/>
              </a:rPr>
              <a:t> </a:t>
            </a:r>
            <a:r>
              <a:rPr lang="en-US" b="1" dirty="0">
                <a:ea typeface="Verdana" panose="020B0604030504040204" pitchFamily="34" charset="0"/>
                <a:cs typeface="Calibri Light" panose="020F0302020204030204" pitchFamily="34" charset="0"/>
              </a:rPr>
              <a:t>any polling place in the county</a:t>
            </a:r>
            <a:r>
              <a:rPr lang="en-US" dirty="0">
                <a:ea typeface="Verdana" panose="020B0604030504040204" pitchFamily="34" charset="0"/>
                <a:cs typeface="Calibri Light" panose="020F0302020204030204" pitchFamily="34" charset="0"/>
              </a:rPr>
              <a:t>.</a:t>
            </a:r>
          </a:p>
          <a:p>
            <a:pPr lvl="2">
              <a:buFont typeface="Wingdings" panose="05000000000000000000" pitchFamily="2" charset="2"/>
              <a:buChar char="§"/>
            </a:pPr>
            <a:r>
              <a:rPr lang="en-US" sz="2400" b="1" dirty="0">
                <a:ea typeface="Verdana" panose="020B0604030504040204" pitchFamily="34" charset="0"/>
                <a:cs typeface="Calibri Light" panose="020F0302020204030204" pitchFamily="34" charset="0"/>
              </a:rPr>
              <a:t>Late registrants </a:t>
            </a:r>
            <a:r>
              <a:rPr lang="en-US" sz="2400" dirty="0">
                <a:ea typeface="Verdana" panose="020B0604030504040204" pitchFamily="34" charset="0"/>
                <a:cs typeface="Calibri Light" panose="020F0302020204030204" pitchFamily="34" charset="0"/>
              </a:rPr>
              <a:t>must drop their absentee ballots off at the election office.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An absentee ballot dropped off at a polling place other than the one in which the elector appears on the register must be:</a:t>
            </a:r>
          </a:p>
          <a:p>
            <a:pPr lvl="3">
              <a:buFont typeface="Wingdings" panose="05000000000000000000" pitchFamily="2" charset="2"/>
              <a:buChar char="§"/>
            </a:pPr>
            <a:r>
              <a:rPr lang="en-US" sz="2400" dirty="0">
                <a:ea typeface="Verdana" panose="020B0604030504040204" pitchFamily="34" charset="0"/>
                <a:cs typeface="Calibri Light" panose="020F0302020204030204" pitchFamily="34" charset="0"/>
              </a:rPr>
              <a:t>Delivered to the election office for signature verification and tabulation if tabulation of absentee ballots is done at a central location.</a:t>
            </a:r>
          </a:p>
          <a:p>
            <a:pPr lvl="3">
              <a:buFont typeface="Wingdings" panose="05000000000000000000" pitchFamily="2" charset="2"/>
              <a:buChar char="§"/>
            </a:pPr>
            <a:r>
              <a:rPr lang="en-US" sz="2400" dirty="0">
                <a:ea typeface="Verdana" panose="020B0604030504040204" pitchFamily="34" charset="0"/>
                <a:cs typeface="Calibri Light" panose="020F0302020204030204" pitchFamily="34" charset="0"/>
              </a:rPr>
              <a:t>Delivered to the election office for signature verification and then to the correct precinct if all counting is done at the precinct location.</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An absentee ballot being dropped off at the polls that is not in the absentee signature envelope must be placed in an absentee signature envelope and must be signed by the voter.</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If multiple ballots are dropped off, any ballots with no envelope, or unsigned envelopes must be treated as provisional until the elector resolves the issue. </a:t>
            </a:r>
          </a:p>
          <a:p>
            <a:pPr lvl="1">
              <a:buFont typeface="Wingdings" panose="05000000000000000000" pitchFamily="2" charset="2"/>
              <a:buChar char="§"/>
            </a:pPr>
            <a:endParaRPr lang="en-US" sz="2500" dirty="0">
              <a:ea typeface="Verdana" panose="020B0604030504040204" pitchFamily="34" charset="0"/>
              <a:cs typeface="Calibri Light" panose="020F0302020204030204" pitchFamily="34" charset="0"/>
            </a:endParaRPr>
          </a:p>
        </p:txBody>
      </p:sp>
      <p:sp>
        <p:nvSpPr>
          <p:cNvPr id="5427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83DCC9-1368-4294-8AB4-4CC12F1D633E}" type="slidenum">
              <a:rPr lang="en-US" smtClean="0">
                <a:latin typeface="Calibri Light" panose="020F0302020204030204" pitchFamily="34" charset="0"/>
              </a:rPr>
              <a:pPr eaLnBrk="1" hangingPunct="1"/>
              <a:t>33</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01B81286-2443-495B-BE12-D8BF3ADDB561}"/>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extLst>
      <p:ext uri="{BB962C8B-B14F-4D97-AF65-F5344CB8AC3E}">
        <p14:creationId xmlns:p14="http://schemas.microsoft.com/office/powerpoint/2010/main" val="8908466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a:xfrm>
            <a:off x="416169" y="1096106"/>
            <a:ext cx="11359662" cy="5625369"/>
          </a:xfrm>
        </p:spPr>
        <p:txBody>
          <a:bodyPr>
            <a:normAutofit/>
          </a:bodyPr>
          <a:lstStyle/>
          <a:p>
            <a:pPr marL="0" indent="0">
              <a:buNone/>
            </a:pPr>
            <a:r>
              <a:rPr lang="en-US" sz="2400" b="1" dirty="0">
                <a:solidFill>
                  <a:srgbClr val="000099"/>
                </a:solidFill>
                <a:ea typeface="Verdana" panose="020B0604030504040204" pitchFamily="34" charset="0"/>
                <a:cs typeface="Calibri Light" panose="020F0302020204030204" pitchFamily="34" charset="0"/>
              </a:rPr>
              <a:t>Other Polling Place Activities </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See the </a:t>
            </a:r>
            <a:r>
              <a:rPr lang="en-US" dirty="0">
                <a:ea typeface="Verdana" panose="020B0604030504040204" pitchFamily="34" charset="0"/>
                <a:cs typeface="Calibri Light" panose="020F0302020204030204" pitchFamily="34" charset="0"/>
                <a:hlinkClick r:id="rId3"/>
              </a:rPr>
              <a:t>Election Judge Handbook</a:t>
            </a:r>
            <a:r>
              <a:rPr lang="en-US" dirty="0">
                <a:ea typeface="Verdana" panose="020B0604030504040204" pitchFamily="34" charset="0"/>
                <a:cs typeface="Calibri Light" panose="020F0302020204030204" pitchFamily="34" charset="0"/>
              </a:rPr>
              <a:t>, and the </a:t>
            </a:r>
            <a:r>
              <a:rPr lang="en-US" dirty="0">
                <a:solidFill>
                  <a:srgbClr val="000099"/>
                </a:solidFill>
                <a:ea typeface="Verdana" panose="020B0604030504040204" pitchFamily="34" charset="0"/>
                <a:cs typeface="Calibri Light" panose="020F0302020204030204" pitchFamily="34" charset="0"/>
              </a:rPr>
              <a:t>“Poll Watchers and Election Observers Guide” </a:t>
            </a:r>
            <a:r>
              <a:rPr lang="en-US" dirty="0">
                <a:ea typeface="Verdana" panose="020B0604030504040204" pitchFamily="34" charset="0"/>
                <a:cs typeface="Calibri Light" panose="020F0302020204030204" pitchFamily="34" charset="0"/>
              </a:rPr>
              <a:t>in the appendix of the </a:t>
            </a:r>
            <a:r>
              <a:rPr lang="en-US" dirty="0">
                <a:ea typeface="Verdana" panose="020B0604030504040204" pitchFamily="34" charset="0"/>
                <a:cs typeface="Calibri Light" panose="020F0302020204030204" pitchFamily="34" charset="0"/>
                <a:hlinkClick r:id="rId3"/>
              </a:rPr>
              <a:t>Election Judge Handbook </a:t>
            </a:r>
            <a:r>
              <a:rPr lang="en-US" dirty="0">
                <a:ea typeface="Verdana" panose="020B0604030504040204" pitchFamily="34" charset="0"/>
                <a:cs typeface="Calibri Light" panose="020F0302020204030204" pitchFamily="34" charset="0"/>
              </a:rPr>
              <a:t>for detailed information about the following polling place activities:</a:t>
            </a:r>
          </a:p>
          <a:p>
            <a:pPr marL="640080" lvl="2" indent="0">
              <a:buNone/>
            </a:pPr>
            <a:r>
              <a:rPr lang="en-US" sz="2400" b="1" dirty="0">
                <a:solidFill>
                  <a:srgbClr val="FF00FF"/>
                </a:solidFill>
                <a:ea typeface="Verdana" panose="020B0604030504040204" pitchFamily="34" charset="0"/>
                <a:cs typeface="Calibri Light" panose="020F0302020204030204" pitchFamily="34" charset="0"/>
              </a:rPr>
              <a:t>	</a:t>
            </a:r>
            <a:r>
              <a:rPr lang="en-US" sz="2400" b="1" dirty="0">
                <a:solidFill>
                  <a:srgbClr val="000099"/>
                </a:solidFill>
                <a:ea typeface="Verdana" panose="020B0604030504040204" pitchFamily="34" charset="0"/>
                <a:cs typeface="Calibri Light" panose="020F0302020204030204" pitchFamily="34" charset="0"/>
              </a:rPr>
              <a:t>Poll Watching</a:t>
            </a:r>
            <a:r>
              <a:rPr lang="en-US" sz="2400" b="1" dirty="0">
                <a:solidFill>
                  <a:srgbClr val="FF00FF"/>
                </a:solidFill>
                <a:ea typeface="Verdana" panose="020B0604030504040204" pitchFamily="34" charset="0"/>
                <a:cs typeface="Calibri Light" panose="020F0302020204030204" pitchFamily="34" charset="0"/>
              </a:rPr>
              <a:t>			</a:t>
            </a:r>
            <a:r>
              <a:rPr lang="en-US" sz="2400" b="1" dirty="0">
                <a:solidFill>
                  <a:srgbClr val="000099"/>
                </a:solidFill>
                <a:ea typeface="Verdana" panose="020B0604030504040204" pitchFamily="34" charset="0"/>
                <a:cs typeface="Calibri Light" panose="020F0302020204030204" pitchFamily="34" charset="0"/>
              </a:rPr>
              <a:t>Petition Signature Gathering</a:t>
            </a:r>
          </a:p>
          <a:p>
            <a:pPr marL="640080" lvl="2" indent="0">
              <a:buNone/>
            </a:pPr>
            <a:r>
              <a:rPr lang="en-US" sz="2400" b="1" dirty="0">
                <a:solidFill>
                  <a:srgbClr val="FF00FF"/>
                </a:solidFill>
                <a:ea typeface="Verdana" panose="020B0604030504040204" pitchFamily="34" charset="0"/>
                <a:cs typeface="Calibri Light" panose="020F0302020204030204" pitchFamily="34" charset="0"/>
              </a:rPr>
              <a:t>	</a:t>
            </a:r>
            <a:r>
              <a:rPr lang="en-US" sz="2400" b="1" dirty="0">
                <a:solidFill>
                  <a:srgbClr val="000099"/>
                </a:solidFill>
                <a:ea typeface="Verdana" panose="020B0604030504040204" pitchFamily="34" charset="0"/>
                <a:cs typeface="Calibri Light" panose="020F0302020204030204" pitchFamily="34" charset="0"/>
              </a:rPr>
              <a:t>Election Observing		Electioneering</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All the listed activities </a:t>
            </a:r>
            <a:r>
              <a:rPr lang="en-US" b="1" dirty="0">
                <a:ea typeface="Verdana" panose="020B0604030504040204" pitchFamily="34" charset="0"/>
                <a:cs typeface="Calibri Light" panose="020F0302020204030204" pitchFamily="34" charset="0"/>
              </a:rPr>
              <a:t>except</a:t>
            </a:r>
            <a:r>
              <a:rPr lang="en-US" dirty="0">
                <a:ea typeface="Verdana" panose="020B0604030504040204" pitchFamily="34" charset="0"/>
                <a:cs typeface="Calibri Light" panose="020F0302020204030204" pitchFamily="34" charset="0"/>
              </a:rPr>
              <a:t> electioneering are allowed at the polling place, however they cannot impede the voting process.</a:t>
            </a:r>
          </a:p>
          <a:p>
            <a:pPr lvl="2"/>
            <a:r>
              <a:rPr lang="en-US" dirty="0">
                <a:ea typeface="Verdana" panose="020B0604030504040204" pitchFamily="34" charset="0"/>
                <a:cs typeface="Calibri Light" panose="020F0302020204030204" pitchFamily="34" charset="0"/>
              </a:rPr>
              <a:t>Electioneering can only occur </a:t>
            </a:r>
            <a:r>
              <a:rPr lang="en-US" b="1" dirty="0">
                <a:solidFill>
                  <a:srgbClr val="000099"/>
                </a:solidFill>
                <a:ea typeface="Verdana" panose="020B0604030504040204" pitchFamily="34" charset="0"/>
                <a:cs typeface="Calibri Light" panose="020F0302020204030204" pitchFamily="34" charset="0"/>
              </a:rPr>
              <a:t>more than 100 feet from any entrance</a:t>
            </a:r>
            <a:r>
              <a:rPr lang="en-US" dirty="0">
                <a:ea typeface="Verdana" panose="020B0604030504040204" pitchFamily="34" charset="0"/>
                <a:cs typeface="Calibri Light" panose="020F0302020204030204" pitchFamily="34" charset="0"/>
              </a:rPr>
              <a:t> to a polling place.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 candidate cannot serve as a poll watcher at a polling place where the candidate’s name is on the ballot.</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 candidate, family member of a candidate, or a worker or volunteer for a candidate’s campaign may not distribute alcohol, tobacco, food, drink or anything of value to a voter within 100 feet of an entrance to a polling place or building in which an election is being held.</a:t>
            </a:r>
          </a:p>
          <a:p>
            <a:pPr lvl="2">
              <a:buFont typeface="Wingdings" panose="05000000000000000000" pitchFamily="2" charset="2"/>
              <a:buChar char="Ø"/>
            </a:pPr>
            <a:endParaRPr lang="en-US" dirty="0">
              <a:ea typeface="Verdana" panose="020B0604030504040204" pitchFamily="34" charset="0"/>
              <a:cs typeface="Calibri Light" panose="020F0302020204030204" pitchFamily="34" charset="0"/>
            </a:endParaRPr>
          </a:p>
          <a:p>
            <a:pPr eaLnBrk="1" hangingPunct="1"/>
            <a:endParaRPr lang="en-US" dirty="0"/>
          </a:p>
        </p:txBody>
      </p:sp>
      <p:sp>
        <p:nvSpPr>
          <p:cNvPr id="5530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98CEFB5-67D7-40E6-BEDE-94779335F471}" type="slidenum">
              <a:rPr lang="en-US" smtClean="0">
                <a:latin typeface="Calibri Light" panose="020F0302020204030204" pitchFamily="34" charset="0"/>
              </a:rPr>
              <a:pPr eaLnBrk="1" hangingPunct="1"/>
              <a:t>34</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3F363AF3-EE78-420A-8E1B-C55FB5834C56}"/>
              </a:ext>
            </a:extLst>
          </p:cNvPr>
          <p:cNvSpPr/>
          <p:nvPr/>
        </p:nvSpPr>
        <p:spPr>
          <a:xfrm>
            <a:off x="416169" y="327944"/>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ontent Placeholder 2"/>
          <p:cNvSpPr>
            <a:spLocks noGrp="1"/>
          </p:cNvSpPr>
          <p:nvPr>
            <p:ph idx="1"/>
          </p:nvPr>
        </p:nvSpPr>
        <p:spPr>
          <a:xfrm>
            <a:off x="439736" y="2640159"/>
            <a:ext cx="11336095" cy="3716191"/>
          </a:xfrm>
        </p:spPr>
        <p:txBody>
          <a:bodyPr>
            <a:normAutofit fontScale="92500" lnSpcReduction="20000"/>
          </a:bodyPr>
          <a:lstStyle/>
          <a:p>
            <a:pPr marL="0" indent="0">
              <a:buNone/>
            </a:pPr>
            <a:r>
              <a:rPr lang="en-US" sz="3200" b="1" dirty="0">
                <a:solidFill>
                  <a:srgbClr val="000099"/>
                </a:solidFill>
                <a:ea typeface="Verdana" panose="020B0604030504040204" pitchFamily="34" charset="0"/>
                <a:cs typeface="Calibri Light" panose="020F0302020204030204" pitchFamily="34" charset="0"/>
              </a:rPr>
              <a:t>Miscellaneous</a:t>
            </a:r>
          </a:p>
          <a:p>
            <a:pPr lvl="1">
              <a:buFont typeface="Wingdings" panose="05000000000000000000" pitchFamily="2" charset="2"/>
              <a:buChar char="Ø"/>
            </a:pPr>
            <a:r>
              <a:rPr lang="en-US" sz="3200" b="1" dirty="0">
                <a:ea typeface="Verdana" panose="020B0604030504040204" pitchFamily="34" charset="0"/>
                <a:cs typeface="Calibri Light" panose="020F0302020204030204" pitchFamily="34" charset="0"/>
              </a:rPr>
              <a:t>Check voting booths periodically </a:t>
            </a:r>
            <a:r>
              <a:rPr lang="en-US" sz="3200" dirty="0">
                <a:ea typeface="Verdana" panose="020B0604030504040204" pitchFamily="34" charset="0"/>
                <a:cs typeface="Calibri Light" panose="020F0302020204030204" pitchFamily="34" charset="0"/>
              </a:rPr>
              <a:t>to make sure instructions and sample ballots are up, that the ballot marking tool is in booth, and that no one has left anything, or marked anything, in the booth.</a:t>
            </a:r>
          </a:p>
          <a:p>
            <a:pPr lvl="1">
              <a:buFont typeface="Wingdings" panose="05000000000000000000" pitchFamily="2" charset="2"/>
              <a:buChar char="Ø"/>
            </a:pPr>
            <a:r>
              <a:rPr lang="en-US" sz="3200" b="1" dirty="0">
                <a:ea typeface="Verdana" panose="020B0604030504040204" pitchFamily="34" charset="0"/>
                <a:cs typeface="Calibri Light" panose="020F0302020204030204" pitchFamily="34" charset="0"/>
              </a:rPr>
              <a:t>Wipe</a:t>
            </a:r>
            <a:r>
              <a:rPr lang="en-US" sz="3200" dirty="0">
                <a:ea typeface="Verdana" panose="020B0604030504040204" pitchFamily="34" charset="0"/>
                <a:cs typeface="Calibri Light" panose="020F0302020204030204" pitchFamily="34" charset="0"/>
              </a:rPr>
              <a:t> any equipment or voting supplies with alcohol-based wipes periodically, and more often if there is a health-related reason.</a:t>
            </a:r>
          </a:p>
          <a:p>
            <a:pPr lvl="1">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Late registrants can return their ballot to any polling place in the County.</a:t>
            </a:r>
          </a:p>
          <a:p>
            <a:pPr lvl="1">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Please see the </a:t>
            </a:r>
            <a:r>
              <a:rPr lang="en-US" sz="3200" dirty="0">
                <a:ea typeface="Verdana" panose="020B0604030504040204" pitchFamily="34" charset="0"/>
                <a:cs typeface="Calibri Light" panose="020F0302020204030204" pitchFamily="34" charset="0"/>
                <a:hlinkClick r:id="rId3"/>
              </a:rPr>
              <a:t>Election Judge Handbook</a:t>
            </a:r>
            <a:r>
              <a:rPr lang="en-US" sz="3200" dirty="0">
                <a:ea typeface="Verdana" panose="020B0604030504040204" pitchFamily="34" charset="0"/>
                <a:cs typeface="Calibri Light" panose="020F0302020204030204" pitchFamily="34" charset="0"/>
              </a:rPr>
              <a:t>, page 56 if someone is dropping off a ballot(s) for family members.  </a:t>
            </a:r>
          </a:p>
        </p:txBody>
      </p:sp>
      <p:sp>
        <p:nvSpPr>
          <p:cNvPr id="5734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830577-1690-4395-90A0-6630F7F6BAEF}" type="slidenum">
              <a:rPr lang="en-US" smtClean="0">
                <a:latin typeface="Calibri Light" panose="020F0302020204030204" pitchFamily="34" charset="0"/>
              </a:rPr>
              <a:pPr eaLnBrk="1" hangingPunct="1"/>
              <a:t>35</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277824EA-05BF-430C-9484-D70666D46B0E}"/>
              </a:ext>
            </a:extLst>
          </p:cNvPr>
          <p:cNvSpPr/>
          <p:nvPr/>
        </p:nvSpPr>
        <p:spPr>
          <a:xfrm>
            <a:off x="337147" y="1743016"/>
            <a:ext cx="11359662"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Election Day at the Polling Place</a:t>
            </a:r>
          </a:p>
        </p:txBody>
      </p:sp>
      <p:pic>
        <p:nvPicPr>
          <p:cNvPr id="7" name="Picture 6">
            <a:extLst>
              <a:ext uri="{FF2B5EF4-FFF2-40B4-BE49-F238E27FC236}">
                <a16:creationId xmlns:a16="http://schemas.microsoft.com/office/drawing/2014/main" id="{08AE2E2A-1C84-43E3-81CA-2ABD2CA69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147" y="294053"/>
            <a:ext cx="4019375" cy="1323557"/>
          </a:xfrm>
          <a:prstGeom prst="rect">
            <a:avLst/>
          </a:prstGeom>
        </p:spPr>
      </p:pic>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8" name="Rectangle 137">
            <a:extLst>
              <a:ext uri="{FF2B5EF4-FFF2-40B4-BE49-F238E27FC236}">
                <a16:creationId xmlns:a16="http://schemas.microsoft.com/office/drawing/2014/main" id="{020C988C-FAAD-4B22-8BA7-6B5DEFD8D1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8B38D57E-8C25-4A41-9983-1D1228CE18C9}"/>
              </a:ext>
            </a:extLst>
          </p:cNvPr>
          <p:cNvSpPr/>
          <p:nvPr/>
        </p:nvSpPr>
        <p:spPr>
          <a:xfrm>
            <a:off x="838201" y="373946"/>
            <a:ext cx="5114150" cy="1325563"/>
          </a:xfrm>
          <a:prstGeom prst="rect">
            <a:avLst/>
          </a:prstGeom>
          <a:solidFill>
            <a:schemeClr val="bg2">
              <a:lumMod val="90000"/>
            </a:schemeClr>
          </a:solidFill>
        </p:spPr>
        <p:txBody>
          <a:bodyPr vert="horz" lIns="91440" tIns="45720" rIns="91440" bIns="45720" rtlCol="0" anchor="ctr">
            <a:normAutofit/>
          </a:bodyPr>
          <a:lstStyle/>
          <a:p>
            <a:pPr>
              <a:lnSpc>
                <a:spcPct val="90000"/>
              </a:lnSpc>
              <a:spcBef>
                <a:spcPct val="0"/>
              </a:spcBef>
              <a:spcAft>
                <a:spcPts val="600"/>
              </a:spcAft>
            </a:pPr>
            <a:r>
              <a:rPr lang="en-US" sz="4400" dirty="0">
                <a:latin typeface="Calibri Light" panose="020F0302020204030204" pitchFamily="34" charset="0"/>
                <a:ea typeface="+mj-ea"/>
                <a:cs typeface="+mj-cs"/>
              </a:rPr>
              <a:t>Assisting Voters with Disabilities</a:t>
            </a:r>
          </a:p>
        </p:txBody>
      </p:sp>
      <p:sp>
        <p:nvSpPr>
          <p:cNvPr id="59395" name="Content Placeholder 2"/>
          <p:cNvSpPr>
            <a:spLocks noGrp="1"/>
          </p:cNvSpPr>
          <p:nvPr>
            <p:ph idx="1"/>
          </p:nvPr>
        </p:nvSpPr>
        <p:spPr>
          <a:xfrm>
            <a:off x="838201" y="1825625"/>
            <a:ext cx="5114150" cy="4351338"/>
          </a:xfrm>
        </p:spPr>
        <p:txBody>
          <a:bodyPr vert="horz" lIns="91440" tIns="45720" rIns="91440" bIns="45720" rtlCol="0">
            <a:normAutofit/>
          </a:bodyPr>
          <a:lstStyle/>
          <a:p>
            <a:pPr>
              <a:buFont typeface="Wingdings" panose="05000000000000000000" pitchFamily="2" charset="2"/>
              <a:buChar char="Ø"/>
            </a:pPr>
            <a:r>
              <a:rPr lang="en-US" dirty="0"/>
              <a:t>There are several situations that may require election judge assistance for voters with disabilities:</a:t>
            </a:r>
          </a:p>
          <a:p>
            <a:pPr lvl="1"/>
            <a:r>
              <a:rPr lang="en-US" dirty="0"/>
              <a:t>Elector Unable to Sign Register</a:t>
            </a:r>
          </a:p>
          <a:p>
            <a:pPr lvl="1"/>
            <a:r>
              <a:rPr lang="en-US" dirty="0"/>
              <a:t>Elector Unable to Enter Polling Place (Curbside Voting)</a:t>
            </a:r>
          </a:p>
          <a:p>
            <a:pPr lvl="1"/>
            <a:r>
              <a:rPr lang="en-US" dirty="0"/>
              <a:t>Elector Requesting Assistance with Marking their Ballot</a:t>
            </a:r>
          </a:p>
          <a:p>
            <a:pPr lvl="1"/>
            <a:r>
              <a:rPr lang="en-US" dirty="0"/>
              <a:t>Elector requests to use </a:t>
            </a:r>
            <a:r>
              <a:rPr lang="en-US" b="1" dirty="0" err="1">
                <a:ea typeface="Verdana" panose="020B0604030504040204" pitchFamily="34" charset="0"/>
                <a:cs typeface="Calibri Light" panose="020F0302020204030204" pitchFamily="34" charset="0"/>
              </a:rPr>
              <a:t>AutoMARK</a:t>
            </a:r>
            <a:r>
              <a:rPr lang="en-US" b="1" dirty="0">
                <a:ea typeface="Verdana" panose="020B0604030504040204" pitchFamily="34" charset="0"/>
                <a:cs typeface="Calibri Light" panose="020F0302020204030204" pitchFamily="34" charset="0"/>
              </a:rPr>
              <a:t>™</a:t>
            </a:r>
            <a:r>
              <a:rPr lang="en-US" dirty="0"/>
              <a:t> Voter Assist Terminal</a:t>
            </a:r>
          </a:p>
          <a:p>
            <a:pPr lvl="3"/>
            <a:endParaRPr lang="en-US" dirty="0"/>
          </a:p>
        </p:txBody>
      </p:sp>
      <p:sp>
        <p:nvSpPr>
          <p:cNvPr id="140" name="Oval 139">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2635" y="2507215"/>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mn-cs"/>
            </a:endParaRPr>
          </a:p>
        </p:txBody>
      </p:sp>
      <p:sp>
        <p:nvSpPr>
          <p:cNvPr id="59397" name="Slide Number Placeholder 4"/>
          <p:cNvSpPr>
            <a:spLocks noGrp="1"/>
          </p:cNvSpPr>
          <p:nvPr>
            <p:ph type="sldNum" sz="quarter" idx="12"/>
          </p:nvPr>
        </p:nvSpPr>
        <p:spPr>
          <a:xfrm>
            <a:off x="8610600" y="6356349"/>
            <a:ext cx="274320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fld id="{5023390D-F932-47B3-B74F-740DE55AE2AA}" type="slidenum">
              <a:rPr lang="en-US" smtClean="0">
                <a:solidFill>
                  <a:schemeClr val="tx1">
                    <a:tint val="75000"/>
                  </a:schemeClr>
                </a:solidFill>
                <a:latin typeface="Calibri Light" panose="020F0302020204030204" pitchFamily="34" charset="0"/>
              </a:rPr>
              <a:pPr eaLnBrk="1" hangingPunct="1">
                <a:spcAft>
                  <a:spcPts val="600"/>
                </a:spcAft>
                <a:defRPr/>
              </a:pPr>
              <a:t>36</a:t>
            </a:fld>
            <a:endParaRPr lang="en-US" dirty="0">
              <a:solidFill>
                <a:schemeClr val="tx1">
                  <a:tint val="75000"/>
                </a:schemeClr>
              </a:solidFill>
              <a:latin typeface="Calibri Light" panose="020F0302020204030204" pitchFamily="34" charset="0"/>
            </a:endParaRPr>
          </a:p>
        </p:txBody>
      </p:sp>
      <p:sp>
        <p:nvSpPr>
          <p:cNvPr id="142" name="Arc 141">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432189" flipV="1">
            <a:off x="7537061" y="1878543"/>
            <a:ext cx="4592562" cy="4592562"/>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Light" panose="020F0302020204030204" pitchFamily="34" charset="0"/>
            </a:endParaRPr>
          </a:p>
        </p:txBody>
      </p:sp>
      <p:pic>
        <p:nvPicPr>
          <p:cNvPr id="8" name="Picture 7">
            <a:extLst>
              <a:ext uri="{FF2B5EF4-FFF2-40B4-BE49-F238E27FC236}">
                <a16:creationId xmlns:a16="http://schemas.microsoft.com/office/drawing/2014/main" id="{A4F66BF3-CE4E-437E-8676-E0C677337E03}"/>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7096733" y="801204"/>
            <a:ext cx="1689049" cy="1706011"/>
          </a:xfrm>
          <a:custGeom>
            <a:avLst/>
            <a:gdLst/>
            <a:ahLst/>
            <a:cxnLst/>
            <a:rect l="l" t="t" r="r" b="b"/>
            <a:pathLst>
              <a:path w="2185353" h="2064564">
                <a:moveTo>
                  <a:pt x="65529" y="0"/>
                </a:moveTo>
                <a:lnTo>
                  <a:pt x="2119824" y="0"/>
                </a:lnTo>
                <a:cubicBezTo>
                  <a:pt x="2156015" y="0"/>
                  <a:pt x="2185353" y="29338"/>
                  <a:pt x="2185353" y="65529"/>
                </a:cubicBezTo>
                <a:lnTo>
                  <a:pt x="2185353" y="1999035"/>
                </a:lnTo>
                <a:cubicBezTo>
                  <a:pt x="2185353" y="2035226"/>
                  <a:pt x="2156015" y="2064564"/>
                  <a:pt x="2119824" y="2064564"/>
                </a:cubicBezTo>
                <a:lnTo>
                  <a:pt x="65529" y="2064564"/>
                </a:lnTo>
                <a:cubicBezTo>
                  <a:pt x="29338" y="2064564"/>
                  <a:pt x="0" y="2035226"/>
                  <a:pt x="0" y="1999035"/>
                </a:cubicBezTo>
                <a:lnTo>
                  <a:pt x="0" y="65529"/>
                </a:lnTo>
                <a:cubicBezTo>
                  <a:pt x="0" y="29338"/>
                  <a:pt x="29338" y="0"/>
                  <a:pt x="65529" y="0"/>
                </a:cubicBezTo>
                <a:close/>
              </a:path>
            </a:pathLst>
          </a:custGeom>
          <a:noFill/>
        </p:spPr>
      </p:pic>
      <p:pic>
        <p:nvPicPr>
          <p:cNvPr id="7" name="Picture 6" descr="A close up of a pencil&#10;&#10;Description automatically generated">
            <a:extLst>
              <a:ext uri="{FF2B5EF4-FFF2-40B4-BE49-F238E27FC236}">
                <a16:creationId xmlns:a16="http://schemas.microsoft.com/office/drawing/2014/main" id="{97EDFA1B-0FDA-44C2-8CAD-DE0AD48351BC}"/>
              </a:ext>
            </a:extLst>
          </p:cNvPr>
          <p:cNvPicPr>
            <a:picLocks noChangeAspect="1"/>
          </p:cNvPicPr>
          <p:nvPr/>
        </p:nvPicPr>
        <p:blipFill rotWithShape="1">
          <a:blip r:embed="rId4">
            <a:extLst>
              <a:ext uri="{28A0092B-C50C-407E-A947-70E740481C1C}">
                <a14:useLocalDpi xmlns:a14="http://schemas.microsoft.com/office/drawing/2010/main" val="0"/>
              </a:ext>
            </a:extLst>
          </a:blip>
          <a:srcRect l="45079" r="2" b="2"/>
          <a:stretch/>
        </p:blipFill>
        <p:spPr>
          <a:xfrm>
            <a:off x="8720807" y="2960237"/>
            <a:ext cx="1989350" cy="2943089"/>
          </a:xfrm>
          <a:custGeom>
            <a:avLst/>
            <a:gdLst/>
            <a:ahLst/>
            <a:cxnLst/>
            <a:rect l="l" t="t" r="r" b="b"/>
            <a:pathLst>
              <a:path w="2185353" h="2064564">
                <a:moveTo>
                  <a:pt x="65529" y="0"/>
                </a:moveTo>
                <a:lnTo>
                  <a:pt x="2119824" y="0"/>
                </a:lnTo>
                <a:cubicBezTo>
                  <a:pt x="2156015" y="0"/>
                  <a:pt x="2185353" y="29338"/>
                  <a:pt x="2185353" y="65529"/>
                </a:cubicBezTo>
                <a:lnTo>
                  <a:pt x="2185353" y="1999035"/>
                </a:lnTo>
                <a:cubicBezTo>
                  <a:pt x="2185353" y="2035226"/>
                  <a:pt x="2156015" y="2064564"/>
                  <a:pt x="2119824" y="2064564"/>
                </a:cubicBezTo>
                <a:lnTo>
                  <a:pt x="65529" y="2064564"/>
                </a:lnTo>
                <a:cubicBezTo>
                  <a:pt x="29338" y="2064564"/>
                  <a:pt x="0" y="2035226"/>
                  <a:pt x="0" y="1999035"/>
                </a:cubicBezTo>
                <a:lnTo>
                  <a:pt x="0" y="65529"/>
                </a:lnTo>
                <a:cubicBezTo>
                  <a:pt x="0" y="29338"/>
                  <a:pt x="29338" y="0"/>
                  <a:pt x="65529" y="0"/>
                </a:cubicBezTo>
                <a:close/>
              </a:path>
            </a:pathLst>
          </a:custGeom>
        </p:spPr>
      </p:pic>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965431" y="2438400"/>
            <a:ext cx="6586489" cy="3785419"/>
          </a:xfrm>
        </p:spPr>
        <p:txBody>
          <a:bodyPr>
            <a:normAutofit fontScale="92500" lnSpcReduction="10000"/>
          </a:bodyPr>
          <a:lstStyle/>
          <a:p>
            <a:pPr lvl="1">
              <a:buFont typeface="Wingdings" panose="05000000000000000000" pitchFamily="2" charset="2"/>
              <a:buChar char="Ø"/>
              <a:defRPr/>
            </a:pPr>
            <a:r>
              <a:rPr lang="en-US" sz="2200" dirty="0">
                <a:ea typeface="Verdana" panose="020B0604030504040204" pitchFamily="34" charset="0"/>
                <a:cs typeface="Calibri Light" panose="020F0302020204030204" pitchFamily="34" charset="0"/>
              </a:rPr>
              <a:t>An elector who is unable to sign their name </a:t>
            </a:r>
            <a:r>
              <a:rPr lang="en-US" sz="2200" b="1" dirty="0">
                <a:ea typeface="Verdana" panose="020B0604030504040204" pitchFamily="34" charset="0"/>
                <a:cs typeface="Calibri Light" panose="020F0302020204030204" pitchFamily="34" charset="0"/>
              </a:rPr>
              <a:t>cannot </a:t>
            </a:r>
            <a:r>
              <a:rPr lang="en-US" sz="2200" dirty="0">
                <a:ea typeface="Verdana" panose="020B0604030504040204" pitchFamily="34" charset="0"/>
                <a:cs typeface="Calibri Light" panose="020F0302020204030204" pitchFamily="34" charset="0"/>
              </a:rPr>
              <a:t>be denied the right to vote because of the inability to sign the precinct register.</a:t>
            </a:r>
          </a:p>
          <a:p>
            <a:pPr lvl="1">
              <a:buFont typeface="Wingdings" panose="05000000000000000000" pitchFamily="2" charset="2"/>
              <a:buChar char="Ø"/>
              <a:defRPr/>
            </a:pPr>
            <a:r>
              <a:rPr lang="en-US" sz="2200" dirty="0">
                <a:ea typeface="Verdana" panose="020B0604030504040204" pitchFamily="34" charset="0"/>
                <a:cs typeface="Calibri Light" panose="020F0302020204030204" pitchFamily="34" charset="0"/>
              </a:rPr>
              <a:t>One option is having an </a:t>
            </a:r>
            <a:r>
              <a:rPr lang="en-US" sz="2200" b="1" dirty="0">
                <a:ea typeface="Verdana" panose="020B0604030504040204" pitchFamily="34" charset="0"/>
                <a:cs typeface="Calibri Light" panose="020F0302020204030204" pitchFamily="34" charset="0"/>
              </a:rPr>
              <a:t>agent</a:t>
            </a:r>
            <a:r>
              <a:rPr lang="en-US" sz="2200" dirty="0">
                <a:ea typeface="Verdana" panose="020B0604030504040204" pitchFamily="34" charset="0"/>
                <a:cs typeface="Calibri Light" panose="020F0302020204030204" pitchFamily="34" charset="0"/>
              </a:rPr>
              <a:t> who is designated on a prescribed form by the elector sign for the elector. An agent may sign for any voting process that an elector would sign for.</a:t>
            </a:r>
          </a:p>
          <a:p>
            <a:pPr lvl="1">
              <a:buFont typeface="Wingdings" panose="05000000000000000000" pitchFamily="2" charset="2"/>
              <a:buChar char="Ø"/>
              <a:defRPr/>
            </a:pPr>
            <a:r>
              <a:rPr lang="en-US" sz="2200" dirty="0">
                <a:ea typeface="Verdana" panose="020B0604030504040204" pitchFamily="34" charset="0"/>
                <a:cs typeface="Calibri Light" panose="020F0302020204030204" pitchFamily="34" charset="0"/>
              </a:rPr>
              <a:t>If an elector is </a:t>
            </a:r>
            <a:r>
              <a:rPr lang="en-US" sz="2200" b="1" dirty="0">
                <a:ea typeface="Verdana" panose="020B0604030504040204" pitchFamily="34" charset="0"/>
                <a:cs typeface="Calibri Light" panose="020F0302020204030204" pitchFamily="34" charset="0"/>
              </a:rPr>
              <a:t>unable</a:t>
            </a:r>
            <a:r>
              <a:rPr lang="en-US" sz="2200" dirty="0">
                <a:ea typeface="Verdana" panose="020B0604030504040204" pitchFamily="34" charset="0"/>
                <a:cs typeface="Calibri Light" panose="020F0302020204030204" pitchFamily="34" charset="0"/>
              </a:rPr>
              <a:t> to provide a fingerprint or an identifying mark and has not established an agent, any election official may sign for the elector after reviewing and verifying the elector's identification. </a:t>
            </a:r>
          </a:p>
          <a:p>
            <a:pPr lvl="1">
              <a:buFont typeface="Wingdings" panose="05000000000000000000" pitchFamily="2" charset="2"/>
              <a:buChar char="Ø"/>
              <a:defRPr/>
            </a:pPr>
            <a:r>
              <a:rPr lang="en-US" sz="2200" dirty="0">
                <a:ea typeface="Verdana" panose="020B0604030504040204" pitchFamily="34" charset="0"/>
                <a:cs typeface="Calibri Light" panose="020F0302020204030204" pitchFamily="34" charset="0"/>
              </a:rPr>
              <a:t>Notation must be made in the precinct register on the signature line if an elector is unable to sign.</a:t>
            </a:r>
          </a:p>
          <a:p>
            <a:pPr marL="0" indent="0">
              <a:buNone/>
              <a:defRPr/>
            </a:pPr>
            <a:endParaRPr lang="en-US" sz="2600" dirty="0"/>
          </a:p>
          <a:p>
            <a:pPr lvl="3">
              <a:defRPr/>
            </a:pPr>
            <a:endParaRPr lang="en-US" sz="1600" dirty="0"/>
          </a:p>
        </p:txBody>
      </p:sp>
      <p:pic>
        <p:nvPicPr>
          <p:cNvPr id="8" name="Picture 7" descr="A close up of a pencil&#10;&#10;Description automatically generated">
            <a:extLst>
              <a:ext uri="{FF2B5EF4-FFF2-40B4-BE49-F238E27FC236}">
                <a16:creationId xmlns:a16="http://schemas.microsoft.com/office/drawing/2014/main" id="{3AA01B7F-2E80-45A5-8A3E-BBDBAC8676E5}"/>
              </a:ext>
            </a:extLst>
          </p:cNvPr>
          <p:cNvPicPr>
            <a:picLocks noChangeAspect="1"/>
          </p:cNvPicPr>
          <p:nvPr/>
        </p:nvPicPr>
        <p:blipFill rotWithShape="1">
          <a:blip r:embed="rId3">
            <a:extLst>
              <a:ext uri="{28A0092B-C50C-407E-A947-70E740481C1C}">
                <a14:useLocalDpi xmlns:a14="http://schemas.microsoft.com/office/drawing/2010/main" val="0"/>
              </a:ext>
            </a:extLst>
          </a:blip>
          <a:srcRect l="45079" r="2" b="2"/>
          <a:stretch/>
        </p:blipFill>
        <p:spPr>
          <a:xfrm>
            <a:off x="20" y="10"/>
            <a:ext cx="4635571" cy="6857990"/>
          </a:xfrm>
          <a:prstGeom prst="rect">
            <a:avLst/>
          </a:prstGeom>
          <a:effectLst/>
        </p:spPr>
      </p:pic>
      <p:cxnSp>
        <p:nvCxnSpPr>
          <p:cNvPr id="60423" name="Straight Connector 73">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45E1F9"/>
            </a:solidFill>
          </a:ln>
        </p:spPr>
        <p:style>
          <a:lnRef idx="1">
            <a:schemeClr val="accent1"/>
          </a:lnRef>
          <a:fillRef idx="0">
            <a:schemeClr val="accent1"/>
          </a:fillRef>
          <a:effectRef idx="0">
            <a:schemeClr val="accent1"/>
          </a:effectRef>
          <a:fontRef idx="minor">
            <a:schemeClr val="tx1"/>
          </a:fontRef>
        </p:style>
      </p:cxnSp>
      <p:sp>
        <p:nvSpPr>
          <p:cNvPr id="60421" name="Slide Number Placeholder 4"/>
          <p:cNvSpPr>
            <a:spLocks noGrp="1"/>
          </p:cNvSpPr>
          <p:nvPr>
            <p:ph type="sldNum" sz="quarter" idx="12"/>
          </p:nvPr>
        </p:nvSpPr>
        <p:spPr>
          <a:xfrm>
            <a:off x="10167042" y="6356350"/>
            <a:ext cx="1186758"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fld id="{D6F53D41-287E-4B7D-A0E7-6A8D32088181}" type="slidenum">
              <a:rPr lang="en-US" smtClean="0">
                <a:latin typeface="Calibri Light" panose="020F0302020204030204" pitchFamily="34" charset="0"/>
              </a:rPr>
              <a:pPr eaLnBrk="1" hangingPunct="1">
                <a:spcAft>
                  <a:spcPts val="600"/>
                </a:spcAft>
              </a:pPr>
              <a:t>37</a:t>
            </a:fld>
            <a:endParaRPr lang="en-US" dirty="0">
              <a:latin typeface="Calibri Light" panose="020F0302020204030204" pitchFamily="34" charset="0"/>
            </a:endParaRPr>
          </a:p>
        </p:txBody>
      </p:sp>
      <p:sp>
        <p:nvSpPr>
          <p:cNvPr id="4" name="Rectangle 3">
            <a:extLst>
              <a:ext uri="{FF2B5EF4-FFF2-40B4-BE49-F238E27FC236}">
                <a16:creationId xmlns:a16="http://schemas.microsoft.com/office/drawing/2014/main" id="{1D4F8DE2-4992-4A88-A1A1-2C94D1599883}"/>
              </a:ext>
            </a:extLst>
          </p:cNvPr>
          <p:cNvSpPr/>
          <p:nvPr/>
        </p:nvSpPr>
        <p:spPr>
          <a:xfrm>
            <a:off x="5590096" y="1330170"/>
            <a:ext cx="5382704"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Voter Unable to Sign Register</a:t>
            </a:r>
          </a:p>
        </p:txBody>
      </p:sp>
    </p:spTree>
    <p:custDataLst>
      <p:tags r:id="rId1"/>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2"/>
          <p:cNvSpPr>
            <a:spLocks noGrp="1"/>
          </p:cNvSpPr>
          <p:nvPr>
            <p:ph idx="1"/>
          </p:nvPr>
        </p:nvSpPr>
        <p:spPr>
          <a:xfrm>
            <a:off x="835269" y="1142998"/>
            <a:ext cx="9753600" cy="2438400"/>
          </a:xfrm>
        </p:spPr>
        <p:txBody>
          <a:bodyPr>
            <a:normAutofit/>
          </a:bodyPr>
          <a:lstStyle/>
          <a:p>
            <a:pPr marL="0" indent="0">
              <a:buNone/>
            </a:pPr>
            <a:r>
              <a:rPr lang="en-US" sz="3200" b="1" dirty="0">
                <a:solidFill>
                  <a:srgbClr val="000099"/>
                </a:solidFill>
                <a:ea typeface="Verdana" panose="020B0604030504040204" pitchFamily="34" charset="0"/>
                <a:cs typeface="Calibri Light" panose="020F0302020204030204" pitchFamily="34" charset="0"/>
              </a:rPr>
              <a:t>Voter Unable to Sign Register </a:t>
            </a:r>
            <a:r>
              <a:rPr lang="en-US" sz="2400" dirty="0">
                <a:ea typeface="Verdana" panose="020B0604030504040204" pitchFamily="34" charset="0"/>
                <a:cs typeface="Calibri Light" panose="020F0302020204030204" pitchFamily="34" charset="0"/>
              </a:rPr>
              <a:t> (continued)</a:t>
            </a:r>
          </a:p>
          <a:p>
            <a:pPr marL="617220" lvl="3" indent="-342900">
              <a:buFont typeface="Wingdings" panose="05000000000000000000" pitchFamily="2" charset="2"/>
              <a:buChar char="Ø"/>
            </a:pPr>
            <a:r>
              <a:rPr lang="en-US" sz="2400" dirty="0">
                <a:ea typeface="Verdana" panose="020B0604030504040204" pitchFamily="34" charset="0"/>
                <a:cs typeface="Calibri Light" panose="020F0302020204030204" pitchFamily="34" charset="0"/>
              </a:rPr>
              <a:t>The elector is permitted to make a mark of some sort on the signature line by the elector’s name. The mark can be a fingerprint or an identifying mark, or another type of mark. </a:t>
            </a:r>
          </a:p>
          <a:p>
            <a:pPr marL="617220" lvl="3" indent="-342900">
              <a:buFont typeface="Wingdings" panose="05000000000000000000" pitchFamily="2" charset="2"/>
              <a:buChar char="Ø"/>
            </a:pPr>
            <a:r>
              <a:rPr lang="en-US" sz="2400" dirty="0">
                <a:ea typeface="Verdana" panose="020B0604030504040204" pitchFamily="34" charset="0"/>
                <a:cs typeface="Calibri Light" panose="020F0302020204030204" pitchFamily="34" charset="0"/>
              </a:rPr>
              <a:t>The judges should enter a notation next to the fingerprint that the elector was unable to sign the register, put the time and initials.</a:t>
            </a:r>
          </a:p>
          <a:p>
            <a:pPr marL="617220" lvl="3" indent="-342900">
              <a:buFont typeface="Wingdings" panose="05000000000000000000" pitchFamily="2" charset="2"/>
              <a:buChar char="Ø"/>
            </a:pPr>
            <a:endParaRPr lang="en-US" sz="2400" dirty="0">
              <a:ea typeface="Verdana" panose="020B0604030504040204" pitchFamily="34" charset="0"/>
              <a:cs typeface="Calibri Light" panose="020F0302020204030204" pitchFamily="34" charset="0"/>
            </a:endParaRPr>
          </a:p>
          <a:p>
            <a:pPr lvl="2"/>
            <a:endParaRPr lang="en-US" sz="1800" dirty="0"/>
          </a:p>
        </p:txBody>
      </p:sp>
      <p:sp>
        <p:nvSpPr>
          <p:cNvPr id="6144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D8D258-5DA4-4F84-A6D7-AC77492B83F8}" type="slidenum">
              <a:rPr lang="en-US" smtClean="0">
                <a:solidFill>
                  <a:srgbClr val="000000"/>
                </a:solidFill>
                <a:latin typeface="Calibri Light" panose="020F0302020204030204" pitchFamily="34" charset="0"/>
              </a:rPr>
              <a:pPr eaLnBrk="1" hangingPunct="1"/>
              <a:t>38</a:t>
            </a:fld>
            <a:endParaRPr lang="en-US" dirty="0">
              <a:solidFill>
                <a:srgbClr val="000000"/>
              </a:solidFill>
              <a:latin typeface="Calibri Light" panose="020F0302020204030204" pitchFamily="34" charset="0"/>
            </a:endParaRPr>
          </a:p>
        </p:txBody>
      </p:sp>
      <p:grpSp>
        <p:nvGrpSpPr>
          <p:cNvPr id="2" name="Group 1"/>
          <p:cNvGrpSpPr/>
          <p:nvPr/>
        </p:nvGrpSpPr>
        <p:grpSpPr>
          <a:xfrm>
            <a:off x="3184689" y="3730755"/>
            <a:ext cx="5822623" cy="2552106"/>
            <a:chOff x="3613514" y="4555263"/>
            <a:chExt cx="4666887" cy="2272443"/>
          </a:xfrm>
        </p:grpSpPr>
        <p:pic>
          <p:nvPicPr>
            <p:cNvPr id="61446" name="Picture 5" descr="~AUT0015"/>
            <p:cNvPicPr>
              <a:picLocks noChangeAspect="1" noChangeArrowheads="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t="5428"/>
            <a:stretch/>
          </p:blipFill>
          <p:spPr bwMode="auto">
            <a:xfrm>
              <a:off x="3613514" y="4555263"/>
              <a:ext cx="4666887" cy="2272443"/>
            </a:xfrm>
            <a:prstGeom prst="rect">
              <a:avLst/>
            </a:prstGeom>
            <a:ln w="9525">
              <a:solidFill>
                <a:srgbClr val="00000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1447" name="TextBox 6"/>
            <p:cNvSpPr txBox="1">
              <a:spLocks noChangeArrowheads="1"/>
            </p:cNvSpPr>
            <p:nvPr/>
          </p:nvSpPr>
          <p:spPr bwMode="auto">
            <a:xfrm>
              <a:off x="4038600" y="6357197"/>
              <a:ext cx="3494235" cy="3014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dirty="0">
                  <a:solidFill>
                    <a:srgbClr val="FF0000"/>
                  </a:solidFill>
                  <a:latin typeface="Calibri Light" panose="020F0302020204030204" pitchFamily="34" charset="0"/>
                </a:rPr>
                <a:t>Unable to sign -10:15 a.m.  </a:t>
              </a:r>
              <a:r>
                <a:rPr lang="en-US" sz="1600" dirty="0" err="1">
                  <a:solidFill>
                    <a:srgbClr val="FF0000"/>
                  </a:solidFill>
                  <a:latin typeface="Calibri Light" panose="020F0302020204030204" pitchFamily="34" charset="0"/>
                </a:rPr>
                <a:t>dmc</a:t>
              </a:r>
              <a:endParaRPr lang="en-US" sz="1600" dirty="0">
                <a:solidFill>
                  <a:srgbClr val="FF0000"/>
                </a:solidFill>
                <a:latin typeface="Calibri Light" panose="020F0302020204030204" pitchFamily="34" charset="0"/>
              </a:endParaRPr>
            </a:p>
          </p:txBody>
        </p:sp>
        <p:pic>
          <p:nvPicPr>
            <p:cNvPr id="61448" name="Picture 8" descr="FPRNT00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9418" y="5630426"/>
              <a:ext cx="387788" cy="478328"/>
            </a:xfrm>
            <a:prstGeom prst="rect">
              <a:avLst/>
            </a:prstGeom>
            <a:ln w="9525">
              <a:no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
        <p:nvSpPr>
          <p:cNvPr id="10" name="Rectangle 9">
            <a:extLst>
              <a:ext uri="{FF2B5EF4-FFF2-40B4-BE49-F238E27FC236}">
                <a16:creationId xmlns:a16="http://schemas.microsoft.com/office/drawing/2014/main" id="{ADBCC2C1-7E39-404C-A443-1166425E9B24}"/>
              </a:ext>
            </a:extLst>
          </p:cNvPr>
          <p:cNvSpPr/>
          <p:nvPr/>
        </p:nvSpPr>
        <p:spPr>
          <a:xfrm>
            <a:off x="838200" y="373947"/>
            <a:ext cx="10115745" cy="437106"/>
          </a:xfrm>
          <a:prstGeom prst="rect">
            <a:avLst/>
          </a:prstGeom>
          <a:solidFill>
            <a:schemeClr val="bg2">
              <a:lumMod val="90000"/>
            </a:schemeClr>
          </a:solidFill>
        </p:spPr>
        <p:txBody>
          <a:bodyPr vert="horz" lIns="91440" tIns="45720" rIns="91440" bIns="45720" rtlCol="0" anchor="ctr">
            <a:normAutofit fontScale="62500" lnSpcReduction="20000"/>
          </a:bodyPr>
          <a:lstStyle/>
          <a:p>
            <a:pPr algn="ctr">
              <a:lnSpc>
                <a:spcPct val="90000"/>
              </a:lnSpc>
              <a:spcBef>
                <a:spcPct val="0"/>
              </a:spcBef>
              <a:spcAft>
                <a:spcPts val="600"/>
              </a:spcAft>
            </a:pPr>
            <a:r>
              <a:rPr lang="en-US" sz="4400" dirty="0">
                <a:latin typeface="Calibri Light" panose="020F0302020204030204" pitchFamily="34" charset="0"/>
                <a:ea typeface="+mj-ea"/>
                <a:cs typeface="+mj-cs"/>
              </a:rPr>
              <a:t>Assisting Voters with Disabilities</a:t>
            </a:r>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B3C6E24-30C2-4F65-933C-9F50673DEE0C}"/>
              </a:ext>
            </a:extLst>
          </p:cNvPr>
          <p:cNvSpPr/>
          <p:nvPr/>
        </p:nvSpPr>
        <p:spPr>
          <a:xfrm>
            <a:off x="433633" y="373947"/>
            <a:ext cx="10920167" cy="512174"/>
          </a:xfrm>
          <a:prstGeom prst="rect">
            <a:avLst/>
          </a:prstGeom>
          <a:solidFill>
            <a:schemeClr val="bg2">
              <a:lumMod val="90000"/>
            </a:schemeClr>
          </a:solidFill>
        </p:spPr>
        <p:txBody>
          <a:bodyPr vert="horz" lIns="91440" tIns="45720" rIns="91440" bIns="45720" rtlCol="0" anchor="ctr">
            <a:normAutofit fontScale="85000" lnSpcReduction="20000"/>
          </a:bodyPr>
          <a:lstStyle/>
          <a:p>
            <a:pPr algn="ctr">
              <a:lnSpc>
                <a:spcPct val="90000"/>
              </a:lnSpc>
              <a:spcBef>
                <a:spcPct val="0"/>
              </a:spcBef>
              <a:spcAft>
                <a:spcPts val="600"/>
              </a:spcAft>
            </a:pPr>
            <a:r>
              <a:rPr lang="en-US" sz="4400" dirty="0">
                <a:latin typeface="Calibri Light" panose="020F0302020204030204" pitchFamily="34" charset="0"/>
                <a:ea typeface="+mj-ea"/>
                <a:cs typeface="+mj-cs"/>
              </a:rPr>
              <a:t>Assisting Voters with Disabilities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2944" y="886121"/>
            <a:ext cx="1223914" cy="1223914"/>
          </a:xfrm>
          <a:prstGeom prst="rect">
            <a:avLst/>
          </a:prstGeom>
        </p:spPr>
      </p:pic>
      <p:sp>
        <p:nvSpPr>
          <p:cNvPr id="63491" name="Content Placeholder 2"/>
          <p:cNvSpPr>
            <a:spLocks noGrp="1"/>
          </p:cNvSpPr>
          <p:nvPr>
            <p:ph idx="1"/>
          </p:nvPr>
        </p:nvSpPr>
        <p:spPr>
          <a:xfrm>
            <a:off x="433633" y="1102936"/>
            <a:ext cx="10920167" cy="5618539"/>
          </a:xfrm>
        </p:spPr>
        <p:txBody>
          <a:bodyPr>
            <a:normAutofit/>
          </a:bodyPr>
          <a:lstStyle/>
          <a:p>
            <a:pPr marL="0" indent="0">
              <a:buNone/>
            </a:pPr>
            <a:r>
              <a:rPr lang="en-US" sz="3200" b="1" dirty="0">
                <a:solidFill>
                  <a:srgbClr val="000099"/>
                </a:solidFill>
                <a:ea typeface="Verdana" panose="020B0604030504040204" pitchFamily="34" charset="0"/>
                <a:cs typeface="Calibri Light" panose="020F0302020204030204" pitchFamily="34" charset="0"/>
              </a:rPr>
              <a:t>Voter Unable to Enter Polling Place</a:t>
            </a:r>
          </a:p>
          <a:p>
            <a:pPr lvl="1">
              <a:buFont typeface="Wingdings" panose="05000000000000000000" pitchFamily="2" charset="2"/>
              <a:buChar char="Ø"/>
            </a:pPr>
            <a:r>
              <a:rPr lang="en-US" sz="2800" b="1" dirty="0">
                <a:ea typeface="Verdana" panose="020B0604030504040204" pitchFamily="34" charset="0"/>
                <a:cs typeface="Calibri Light" panose="020F0302020204030204" pitchFamily="34" charset="0"/>
              </a:rPr>
              <a:t> Curbside Voting</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Two judges (from different political parties if possible) will take a blank ballot and the </a:t>
            </a:r>
            <a:r>
              <a:rPr lang="en-US" sz="2600" dirty="0">
                <a:solidFill>
                  <a:srgbClr val="000099"/>
                </a:solidFill>
                <a:ea typeface="Verdana" panose="020B0604030504040204" pitchFamily="34" charset="0"/>
                <a:cs typeface="Calibri Light" panose="020F0302020204030204" pitchFamily="34" charset="0"/>
                <a:hlinkClick r:id="rId4"/>
              </a:rPr>
              <a:t>Oath of Elector Unable to Enter Polling Place</a:t>
            </a:r>
            <a:r>
              <a:rPr lang="en-US" sz="2600" dirty="0">
                <a:ea typeface="Verdana" panose="020B0604030504040204" pitchFamily="34" charset="0"/>
                <a:cs typeface="Calibri Light" panose="020F0302020204030204" pitchFamily="34" charset="0"/>
              </a:rPr>
              <a:t> form outside the polling place to the elector.</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Elector will sign the oath and the two judges will witness the oath.</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After elector shows appropriate ID, allow elector to vote.</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Have elector put ballot(s) in secrecy sleeve for transport back into polling place.</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Deliver ballot (in secrecy sleeve) to Ballot Judge.</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Ballot Judge will place ballot in ballot box, mark register and poll book.</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Both judges assisting elector must sign register.</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Attach the signed Oath to the precinct register.</a:t>
            </a:r>
          </a:p>
          <a:p>
            <a:pPr lvl="2">
              <a:buFont typeface="Wingdings" panose="05000000000000000000" pitchFamily="2" charset="2"/>
              <a:buChar char="§"/>
            </a:pPr>
            <a:endParaRPr lang="en-US" sz="2600" dirty="0">
              <a:ea typeface="Verdana" panose="020B0604030504040204" pitchFamily="34" charset="0"/>
              <a:cs typeface="Calibri Light" panose="020F0302020204030204" pitchFamily="34" charset="0"/>
            </a:endParaRPr>
          </a:p>
        </p:txBody>
      </p:sp>
      <p:sp>
        <p:nvSpPr>
          <p:cNvPr id="6349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8EC527-9EDB-48E5-92A2-E06537E4CCB0}" type="slidenum">
              <a:rPr lang="en-US" smtClean="0">
                <a:solidFill>
                  <a:srgbClr val="000000"/>
                </a:solidFill>
                <a:latin typeface="Calibri Light" panose="020F0302020204030204" pitchFamily="34" charset="0"/>
              </a:rPr>
              <a:pPr eaLnBrk="1" hangingPunct="1"/>
              <a:t>39</a:t>
            </a:fld>
            <a:endParaRPr lang="en-US" dirty="0">
              <a:solidFill>
                <a:srgbClr val="000000"/>
              </a:solidFill>
              <a:latin typeface="Calibri Light" panose="020F0302020204030204" pitchFamily="34" charset="0"/>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E2E80C-79BF-49CB-8D57-82BEA6CE394E}"/>
              </a:ext>
            </a:extLst>
          </p:cNvPr>
          <p:cNvSpPr/>
          <p:nvPr/>
        </p:nvSpPr>
        <p:spPr>
          <a:xfrm>
            <a:off x="327124" y="444007"/>
            <a:ext cx="11485794" cy="590931"/>
          </a:xfrm>
          <a:prstGeom prst="rect">
            <a:avLst/>
          </a:prstGeom>
          <a:solidFill>
            <a:schemeClr val="bg1">
              <a:lumMod val="75000"/>
            </a:schemeClr>
          </a:solidFill>
          <a:ln>
            <a:solidFill>
              <a:schemeClr val="accent1">
                <a:lumMod val="75000"/>
              </a:schemeClr>
            </a:solidFill>
          </a:ln>
        </p:spPr>
        <p:txBody>
          <a:bodyPr wrap="square">
            <a:spAutoFit/>
          </a:bodyPr>
          <a:lstStyle/>
          <a:p>
            <a:pPr marL="320040" lvl="1">
              <a:lnSpc>
                <a:spcPct val="90000"/>
              </a:lnSpc>
              <a:defRPr/>
            </a:pPr>
            <a:r>
              <a:rPr lang="en-US" sz="3600" dirty="0">
                <a:latin typeface="Calibri Light" panose="020F0302020204030204" pitchFamily="34" charset="0"/>
                <a:ea typeface="Verdana" panose="020B0604030504040204" pitchFamily="34" charset="0"/>
                <a:cs typeface="Calibri Light" panose="020F0302020204030204" pitchFamily="34" charset="0"/>
              </a:rPr>
              <a:t>Election Judge Training is divided into nine categories</a:t>
            </a:r>
            <a:endParaRPr lang="en-US" sz="3600" dirty="0">
              <a:latin typeface="Calibri Light" panose="020F0302020204030204" pitchFamily="34" charset="0"/>
            </a:endParaRPr>
          </a:p>
        </p:txBody>
      </p:sp>
      <p:sp>
        <p:nvSpPr>
          <p:cNvPr id="13" name="TextBox 12">
            <a:extLst>
              <a:ext uri="{FF2B5EF4-FFF2-40B4-BE49-F238E27FC236}">
                <a16:creationId xmlns:a16="http://schemas.microsoft.com/office/drawing/2014/main" id="{2A472D9C-5A3F-42B5-96A0-0D3284DBE315}"/>
              </a:ext>
            </a:extLst>
          </p:cNvPr>
          <p:cNvSpPr txBox="1"/>
          <p:nvPr/>
        </p:nvSpPr>
        <p:spPr>
          <a:xfrm>
            <a:off x="327124" y="1343713"/>
            <a:ext cx="3381882"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u="sng" dirty="0">
                <a:solidFill>
                  <a:schemeClr val="accent1">
                    <a:lumMod val="50000"/>
                  </a:schemeClr>
                </a:solidFill>
                <a:latin typeface="Calibri Light" panose="020F0302020204030204" pitchFamily="34" charset="0"/>
              </a:rPr>
              <a:t>1.  Before Polls Open</a:t>
            </a:r>
          </a:p>
        </p:txBody>
      </p:sp>
      <p:sp>
        <p:nvSpPr>
          <p:cNvPr id="19" name="TextBox 18">
            <a:extLst>
              <a:ext uri="{FF2B5EF4-FFF2-40B4-BE49-F238E27FC236}">
                <a16:creationId xmlns:a16="http://schemas.microsoft.com/office/drawing/2014/main" id="{04DD34D9-41DF-4AB4-8832-CC26153B8F42}"/>
              </a:ext>
            </a:extLst>
          </p:cNvPr>
          <p:cNvSpPr txBox="1"/>
          <p:nvPr/>
        </p:nvSpPr>
        <p:spPr>
          <a:xfrm>
            <a:off x="327124" y="1983818"/>
            <a:ext cx="3381885"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2.  Election Day</a:t>
            </a:r>
            <a:endParaRPr lang="en-US" dirty="0">
              <a:solidFill>
                <a:schemeClr val="accent1">
                  <a:lumMod val="50000"/>
                </a:schemeClr>
              </a:solidFill>
              <a:latin typeface="Calibri Light" panose="020F0302020204030204" pitchFamily="34" charset="0"/>
            </a:endParaRPr>
          </a:p>
        </p:txBody>
      </p:sp>
      <p:sp>
        <p:nvSpPr>
          <p:cNvPr id="22" name="TextBox 21">
            <a:extLst>
              <a:ext uri="{FF2B5EF4-FFF2-40B4-BE49-F238E27FC236}">
                <a16:creationId xmlns:a16="http://schemas.microsoft.com/office/drawing/2014/main" id="{70CB43E8-4958-4F9E-9EE3-201C6CA91117}"/>
              </a:ext>
            </a:extLst>
          </p:cNvPr>
          <p:cNvSpPr txBox="1"/>
          <p:nvPr/>
        </p:nvSpPr>
        <p:spPr>
          <a:xfrm>
            <a:off x="314135" y="2579011"/>
            <a:ext cx="3368896"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3.  </a:t>
            </a:r>
            <a:r>
              <a:rPr lang="en-US" u="sng"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Disability</a:t>
            </a:r>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 Assistance</a:t>
            </a:r>
            <a:endParaRPr lang="en-US" dirty="0">
              <a:solidFill>
                <a:schemeClr val="accent1">
                  <a:lumMod val="50000"/>
                </a:schemeClr>
              </a:solidFill>
              <a:latin typeface="Calibri Light" panose="020F0302020204030204" pitchFamily="34" charset="0"/>
            </a:endParaRPr>
          </a:p>
        </p:txBody>
      </p:sp>
      <p:sp>
        <p:nvSpPr>
          <p:cNvPr id="23" name="TextBox 22">
            <a:hlinkClick r:id="" action="ppaction://noaction"/>
            <a:extLst>
              <a:ext uri="{FF2B5EF4-FFF2-40B4-BE49-F238E27FC236}">
                <a16:creationId xmlns:a16="http://schemas.microsoft.com/office/drawing/2014/main" id="{03E6F269-722E-4524-9C34-58BEA072C172}"/>
              </a:ext>
            </a:extLst>
          </p:cNvPr>
          <p:cNvSpPr txBox="1"/>
          <p:nvPr/>
        </p:nvSpPr>
        <p:spPr>
          <a:xfrm>
            <a:off x="340109" y="4981667"/>
            <a:ext cx="3381884"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7.  Machine Tabulating</a:t>
            </a:r>
            <a:endParaRPr lang="en-US" dirty="0">
              <a:solidFill>
                <a:schemeClr val="accent1">
                  <a:lumMod val="50000"/>
                </a:schemeClr>
              </a:solidFill>
              <a:latin typeface="Calibri Light" panose="020F0302020204030204" pitchFamily="34" charset="0"/>
            </a:endParaRPr>
          </a:p>
        </p:txBody>
      </p:sp>
      <p:sp>
        <p:nvSpPr>
          <p:cNvPr id="24" name="TextBox 23">
            <a:extLst>
              <a:ext uri="{FF2B5EF4-FFF2-40B4-BE49-F238E27FC236}">
                <a16:creationId xmlns:a16="http://schemas.microsoft.com/office/drawing/2014/main" id="{75D33A43-F8D2-4CEB-A90F-3961B3E8CD52}"/>
              </a:ext>
            </a:extLst>
          </p:cNvPr>
          <p:cNvSpPr txBox="1"/>
          <p:nvPr/>
        </p:nvSpPr>
        <p:spPr>
          <a:xfrm>
            <a:off x="301145" y="3169289"/>
            <a:ext cx="3407861"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4.  Closing the Polls</a:t>
            </a:r>
            <a:endParaRPr lang="en-US" dirty="0">
              <a:solidFill>
                <a:schemeClr val="accent1">
                  <a:lumMod val="50000"/>
                </a:schemeClr>
              </a:solidFill>
              <a:latin typeface="Calibri Light" panose="020F0302020204030204" pitchFamily="34" charset="0"/>
            </a:endParaRPr>
          </a:p>
        </p:txBody>
      </p:sp>
      <p:sp>
        <p:nvSpPr>
          <p:cNvPr id="25" name="TextBox 24">
            <a:extLst>
              <a:ext uri="{FF2B5EF4-FFF2-40B4-BE49-F238E27FC236}">
                <a16:creationId xmlns:a16="http://schemas.microsoft.com/office/drawing/2014/main" id="{E185AA92-021F-47D1-BBC8-1EED8CE23EE3}"/>
              </a:ext>
            </a:extLst>
          </p:cNvPr>
          <p:cNvSpPr txBox="1"/>
          <p:nvPr/>
        </p:nvSpPr>
        <p:spPr>
          <a:xfrm>
            <a:off x="323657" y="5576860"/>
            <a:ext cx="3394874"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8.  Special Situations</a:t>
            </a:r>
            <a:endParaRPr lang="en-US" dirty="0">
              <a:solidFill>
                <a:schemeClr val="accent1">
                  <a:lumMod val="50000"/>
                </a:schemeClr>
              </a:solidFill>
              <a:latin typeface="Calibri Light" panose="020F0302020204030204" pitchFamily="34" charset="0"/>
            </a:endParaRPr>
          </a:p>
        </p:txBody>
      </p:sp>
      <p:sp>
        <p:nvSpPr>
          <p:cNvPr id="28" name="TextBox 27">
            <a:extLst>
              <a:ext uri="{FF2B5EF4-FFF2-40B4-BE49-F238E27FC236}">
                <a16:creationId xmlns:a16="http://schemas.microsoft.com/office/drawing/2014/main" id="{62FF928E-5B5B-48C0-BBC7-C36092D3A3E1}"/>
              </a:ext>
            </a:extLst>
          </p:cNvPr>
          <p:cNvSpPr txBox="1"/>
          <p:nvPr/>
        </p:nvSpPr>
        <p:spPr>
          <a:xfrm>
            <a:off x="322508" y="6167138"/>
            <a:ext cx="1681383"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hlinkClick r:id="" action="ppaction://noaction">
                  <a:extLst>
                    <a:ext uri="{A12FA001-AC4F-418D-AE19-62706E023703}">
                      <ahyp:hlinkClr xmlns:ahyp="http://schemas.microsoft.com/office/drawing/2018/hyperlinkcolor" val="tx"/>
                    </a:ext>
                  </a:extLst>
                </a:hlinkClick>
              </a:rPr>
              <a:t>9.  Quiz</a:t>
            </a:r>
            <a:endParaRPr lang="en-US" dirty="0">
              <a:solidFill>
                <a:schemeClr val="accent1">
                  <a:lumMod val="50000"/>
                </a:schemeClr>
              </a:solidFill>
              <a:latin typeface="Calibri Light" panose="020F0302020204030204" pitchFamily="34" charset="0"/>
            </a:endParaRPr>
          </a:p>
        </p:txBody>
      </p:sp>
      <p:sp>
        <p:nvSpPr>
          <p:cNvPr id="29" name="TextBox 28">
            <a:extLst>
              <a:ext uri="{FF2B5EF4-FFF2-40B4-BE49-F238E27FC236}">
                <a16:creationId xmlns:a16="http://schemas.microsoft.com/office/drawing/2014/main" id="{1B81667B-2E55-4E08-BE1B-5EAA7792554E}"/>
              </a:ext>
            </a:extLst>
          </p:cNvPr>
          <p:cNvSpPr txBox="1"/>
          <p:nvPr/>
        </p:nvSpPr>
        <p:spPr>
          <a:xfrm>
            <a:off x="314132" y="3780339"/>
            <a:ext cx="3420850" cy="369332"/>
          </a:xfrm>
          <a:prstGeom prst="rect">
            <a:avLst/>
          </a:prstGeom>
          <a:solidFill>
            <a:schemeClr val="bg1">
              <a:lumMod val="85000"/>
            </a:schemeClr>
          </a:solidFill>
          <a:ln>
            <a:solidFill>
              <a:schemeClr val="accent1">
                <a:lumMod val="75000"/>
              </a:schemeClr>
            </a:solidFill>
          </a:ln>
        </p:spPr>
        <p:txBody>
          <a:bodyPr wrap="square" rtlCol="0">
            <a:spAutoFit/>
          </a:bodyPr>
          <a:lstStyle/>
          <a:p>
            <a:r>
              <a:rPr lang="en-US" dirty="0">
                <a:solidFill>
                  <a:schemeClr val="accent1">
                    <a:lumMod val="50000"/>
                  </a:schemeClr>
                </a:solidFill>
                <a:latin typeface="Calibri Light" panose="020F0302020204030204" pitchFamily="34" charset="0"/>
                <a:cs typeface="Calibri Light" panose="020F0302020204030204" pitchFamily="34" charset="0"/>
                <a:hlinkClick r:id="" action="ppaction://noaction">
                  <a:extLst>
                    <a:ext uri="{A12FA001-AC4F-418D-AE19-62706E023703}">
                      <ahyp:hlinkClr xmlns:ahyp="http://schemas.microsoft.com/office/drawing/2018/hyperlinkcolor" val="tx"/>
                    </a:ext>
                  </a:extLst>
                </a:hlinkClick>
              </a:rPr>
              <a:t>5.  General Counting Procedures</a:t>
            </a:r>
            <a:endParaRPr lang="en-US" dirty="0">
              <a:solidFill>
                <a:schemeClr val="accent1">
                  <a:lumMod val="50000"/>
                </a:schemeClr>
              </a:solidFill>
              <a:latin typeface="Calibri Light" panose="020F0302020204030204" pitchFamily="34" charset="0"/>
              <a:cs typeface="Calibri Light" panose="020F0302020204030204" pitchFamily="34" charset="0"/>
            </a:endParaRPr>
          </a:p>
        </p:txBody>
      </p:sp>
      <p:sp>
        <p:nvSpPr>
          <p:cNvPr id="2" name="Rectangle 1">
            <a:extLst>
              <a:ext uri="{FF2B5EF4-FFF2-40B4-BE49-F238E27FC236}">
                <a16:creationId xmlns:a16="http://schemas.microsoft.com/office/drawing/2014/main" id="{3F6B88FD-C23D-4B58-9AAA-81162472D66A}"/>
              </a:ext>
            </a:extLst>
          </p:cNvPr>
          <p:cNvSpPr/>
          <p:nvPr/>
        </p:nvSpPr>
        <p:spPr>
          <a:xfrm>
            <a:off x="327121" y="4370617"/>
            <a:ext cx="3407861" cy="369332"/>
          </a:xfrm>
          <a:prstGeom prst="rect">
            <a:avLst/>
          </a:prstGeom>
          <a:solidFill>
            <a:schemeClr val="bg1">
              <a:lumMod val="85000"/>
            </a:schemeClr>
          </a:solidFill>
          <a:ln>
            <a:solidFill>
              <a:schemeClr val="accent1">
                <a:lumMod val="75000"/>
              </a:schemeClr>
            </a:solidFill>
          </a:ln>
        </p:spPr>
        <p:txBody>
          <a:bodyPr wrap="square">
            <a:spAutoFit/>
          </a:bodyPr>
          <a:lstStyle/>
          <a:p>
            <a:r>
              <a:rPr lang="en-US" u="sng" dirty="0">
                <a:solidFill>
                  <a:schemeClr val="accent1">
                    <a:lumMod val="50000"/>
                  </a:schemeClr>
                </a:solidFill>
                <a:latin typeface="Calibri Light" panose="020F0302020204030204" pitchFamily="34" charset="0"/>
                <a:cs typeface="Calibri Light" panose="020F0302020204030204" pitchFamily="34" charset="0"/>
                <a:hlinkClick r:id="" action="ppaction://noaction">
                  <a:extLst>
                    <a:ext uri="{A12FA001-AC4F-418D-AE19-62706E023703}">
                      <ahyp:hlinkClr xmlns:ahyp="http://schemas.microsoft.com/office/drawing/2018/hyperlinkcolor" val="tx"/>
                    </a:ext>
                  </a:extLst>
                </a:hlinkClick>
              </a:rPr>
              <a:t>6. Hand-Counting Ballots</a:t>
            </a:r>
            <a:endParaRPr lang="en-US" u="sng" dirty="0">
              <a:solidFill>
                <a:schemeClr val="accent1">
                  <a:lumMod val="50000"/>
                </a:schemeClr>
              </a:solidFill>
              <a:latin typeface="Calibri Light" panose="020F0302020204030204" pitchFamily="34" charset="0"/>
              <a:cs typeface="Calibri Light" panose="020F0302020204030204" pitchFamily="34" charset="0"/>
            </a:endParaRPr>
          </a:p>
        </p:txBody>
      </p:sp>
      <p:sp>
        <p:nvSpPr>
          <p:cNvPr id="3" name="Footer Placeholder 2">
            <a:extLst>
              <a:ext uri="{FF2B5EF4-FFF2-40B4-BE49-F238E27FC236}">
                <a16:creationId xmlns:a16="http://schemas.microsoft.com/office/drawing/2014/main" id="{C20665E8-83A1-43BB-8643-8C62B99BB02B}"/>
              </a:ext>
            </a:extLst>
          </p:cNvPr>
          <p:cNvSpPr>
            <a:spLocks noGrp="1"/>
          </p:cNvSpPr>
          <p:nvPr>
            <p:ph type="ftr" sz="quarter" idx="11"/>
          </p:nvPr>
        </p:nvSpPr>
        <p:spPr/>
        <p:txBody>
          <a:bodyPr/>
          <a:lstStyle/>
          <a:p>
            <a:r>
              <a:rPr lang="en-US" dirty="0"/>
              <a:t>Updated 2/18/2020</a:t>
            </a:r>
          </a:p>
        </p:txBody>
      </p:sp>
      <p:sp>
        <p:nvSpPr>
          <p:cNvPr id="4" name="Rectangle 3">
            <a:extLst>
              <a:ext uri="{FF2B5EF4-FFF2-40B4-BE49-F238E27FC236}">
                <a16:creationId xmlns:a16="http://schemas.microsoft.com/office/drawing/2014/main" id="{87250550-FFC5-4DE6-A3DB-9D2364A6DD31}"/>
              </a:ext>
            </a:extLst>
          </p:cNvPr>
          <p:cNvSpPr/>
          <p:nvPr/>
        </p:nvSpPr>
        <p:spPr>
          <a:xfrm>
            <a:off x="3995121" y="1830461"/>
            <a:ext cx="7895734" cy="3046988"/>
          </a:xfrm>
          <a:prstGeom prst="rect">
            <a:avLst/>
          </a:prstGeom>
        </p:spPr>
        <p:txBody>
          <a:bodyPr wrap="square">
            <a:spAutoFit/>
          </a:bodyPr>
          <a:lstStyle/>
          <a:p>
            <a:pPr marL="800100" lvl="1" indent="-342900">
              <a:buFont typeface="Arial" panose="020B0604020202020204" pitchFamily="34" charset="0"/>
              <a:buChar char="•"/>
            </a:pPr>
            <a:r>
              <a:rPr lang="en-US" sz="2400" dirty="0">
                <a:latin typeface="Calibri Light" panose="020F0302020204030204" pitchFamily="34" charset="0"/>
                <a:ea typeface="Verdana" panose="020B0604030504040204" pitchFamily="34" charset="0"/>
                <a:cs typeface="Calibri Light" panose="020F0302020204030204" pitchFamily="34" charset="0"/>
              </a:rPr>
              <a:t>This training is provided to supplement local training, the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2"/>
              </a:rPr>
              <a:t>Election Judge Handbook</a:t>
            </a:r>
            <a:r>
              <a:rPr lang="en-US" sz="2400" dirty="0">
                <a:latin typeface="Calibri Light" panose="020F0302020204030204" pitchFamily="34" charset="0"/>
                <a:ea typeface="Verdana" panose="020B0604030504040204" pitchFamily="34" charset="0"/>
                <a:cs typeface="Calibri Light" panose="020F0302020204030204" pitchFamily="34" charset="0"/>
              </a:rPr>
              <a:t>, and the </a:t>
            </a:r>
            <a:r>
              <a:rPr lang="en-US" sz="2400" dirty="0">
                <a:latin typeface="Calibri Light" panose="020F0302020204030204" pitchFamily="34" charset="0"/>
                <a:ea typeface="Verdana" panose="020B0604030504040204" pitchFamily="34" charset="0"/>
                <a:cs typeface="Calibri Light" panose="020F0302020204030204" pitchFamily="34" charset="0"/>
                <a:hlinkClick r:id="rId3"/>
              </a:rPr>
              <a:t>Uniform Ballot &amp; Voting Systems Procedure Guide</a:t>
            </a:r>
            <a:r>
              <a:rPr lang="en-US" sz="2400" dirty="0">
                <a:latin typeface="Calibri Light" panose="020F0302020204030204" pitchFamily="34" charset="0"/>
                <a:ea typeface="Verdana" panose="020B0604030504040204" pitchFamily="34" charset="0"/>
                <a:cs typeface="Calibri Light" panose="020F0302020204030204" pitchFamily="34" charset="0"/>
              </a:rPr>
              <a:t>.</a:t>
            </a:r>
          </a:p>
          <a:p>
            <a:pPr marL="800100" lvl="1" indent="-342900">
              <a:buFont typeface="Arial" panose="020B0604020202020204" pitchFamily="34" charset="0"/>
              <a:buChar char="•"/>
            </a:pPr>
            <a:r>
              <a:rPr lang="en-US" sz="2400" dirty="0">
                <a:latin typeface="Calibri Light" panose="020F0302020204030204" pitchFamily="34" charset="0"/>
                <a:ea typeface="Verdana" panose="020B0604030504040204" pitchFamily="34" charset="0"/>
                <a:cs typeface="Calibri Light" panose="020F0302020204030204" pitchFamily="34" charset="0"/>
              </a:rPr>
              <a:t>It takes approximately one hour to complete and includes a quiz at the end.</a:t>
            </a:r>
          </a:p>
          <a:p>
            <a:pPr marL="800100" lvl="1" indent="-342900">
              <a:buFont typeface="Arial" panose="020B0604020202020204" pitchFamily="34" charset="0"/>
              <a:buChar char="•"/>
            </a:pPr>
            <a:r>
              <a:rPr lang="en-US" sz="2400" dirty="0">
                <a:latin typeface="Calibri Light" panose="020F0302020204030204" pitchFamily="34" charset="0"/>
                <a:ea typeface="Verdana" panose="020B0604030504040204" pitchFamily="34" charset="0"/>
                <a:cs typeface="Calibri Light" panose="020F0302020204030204" pitchFamily="34" charset="0"/>
              </a:rPr>
              <a:t>Election judges are encouraged to review this training presentation before each statewide primary and statewide general election.</a:t>
            </a:r>
          </a:p>
        </p:txBody>
      </p:sp>
      <p:sp>
        <p:nvSpPr>
          <p:cNvPr id="14" name="Star: 5 Points 13">
            <a:extLst>
              <a:ext uri="{FF2B5EF4-FFF2-40B4-BE49-F238E27FC236}">
                <a16:creationId xmlns:a16="http://schemas.microsoft.com/office/drawing/2014/main" id="{17D5C60A-9BA8-4090-867A-12CDA5B2B5A6}"/>
              </a:ext>
            </a:extLst>
          </p:cNvPr>
          <p:cNvSpPr/>
          <p:nvPr/>
        </p:nvSpPr>
        <p:spPr>
          <a:xfrm>
            <a:off x="5638800" y="5200613"/>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extLst>
      <p:ext uri="{BB962C8B-B14F-4D97-AF65-F5344CB8AC3E}">
        <p14:creationId xmlns:p14="http://schemas.microsoft.com/office/powerpoint/2010/main" val="1980222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2"/>
          <p:cNvSpPr>
            <a:spLocks noGrp="1"/>
          </p:cNvSpPr>
          <p:nvPr>
            <p:ph idx="1"/>
          </p:nvPr>
        </p:nvSpPr>
        <p:spPr>
          <a:xfrm>
            <a:off x="433633" y="1187777"/>
            <a:ext cx="10920167" cy="5533698"/>
          </a:xfrm>
        </p:spPr>
        <p:txBody>
          <a:bodyPr>
            <a:normAutofit fontScale="77500" lnSpcReduction="20000"/>
          </a:bodyPr>
          <a:lstStyle/>
          <a:p>
            <a:pPr marL="0" indent="0">
              <a:lnSpc>
                <a:spcPct val="110000"/>
              </a:lnSpc>
              <a:buNone/>
            </a:pPr>
            <a:r>
              <a:rPr lang="en-US" sz="3100" b="1" dirty="0">
                <a:solidFill>
                  <a:srgbClr val="000099"/>
                </a:solidFill>
                <a:ea typeface="Verdana" panose="020B0604030504040204" pitchFamily="34" charset="0"/>
                <a:cs typeface="Calibri Light" panose="020F0302020204030204" pitchFamily="34" charset="0"/>
              </a:rPr>
              <a:t>Voter Requesting Assistance Marking Ballot</a:t>
            </a:r>
          </a:p>
          <a:p>
            <a:pPr lvl="1">
              <a:lnSpc>
                <a:spcPct val="120000"/>
              </a:lnSpc>
              <a:buFont typeface="Wingdings" panose="05000000000000000000" pitchFamily="2" charset="2"/>
              <a:buChar char="Ø"/>
            </a:pPr>
            <a:r>
              <a:rPr lang="en-US" sz="3100" dirty="0">
                <a:ea typeface="Verdana" panose="020B0604030504040204" pitchFamily="34" charset="0"/>
                <a:cs typeface="Calibri Light" panose="020F0302020204030204" pitchFamily="34" charset="0"/>
              </a:rPr>
              <a:t>Upon request from an elector, two judges (from different political parties if possible) should assist: one to mark the ballot as requested and one to verify that the person marking the ballot is marking as requested. </a:t>
            </a:r>
          </a:p>
          <a:p>
            <a:pPr lvl="1">
              <a:lnSpc>
                <a:spcPct val="120000"/>
              </a:lnSpc>
              <a:buFont typeface="Wingdings" panose="05000000000000000000" pitchFamily="2" charset="2"/>
              <a:buChar char="Ø"/>
            </a:pPr>
            <a:r>
              <a:rPr lang="en-US" sz="3100" dirty="0">
                <a:ea typeface="Verdana" panose="020B0604030504040204" pitchFamily="34" charset="0"/>
                <a:cs typeface="Calibri Light" panose="020F0302020204030204" pitchFamily="34" charset="0"/>
              </a:rPr>
              <a:t>If voting booths are not large enough to accommodate 3 people, find a spot specifically set up for use by voters with disabilities that will allow the voter privacy.</a:t>
            </a:r>
          </a:p>
          <a:p>
            <a:pPr marL="0" lvl="1" indent="0">
              <a:lnSpc>
                <a:spcPct val="110000"/>
              </a:lnSpc>
              <a:spcBef>
                <a:spcPts val="1000"/>
              </a:spcBef>
              <a:buNone/>
            </a:pPr>
            <a:endParaRPr lang="en-US" sz="1500" b="1" dirty="0">
              <a:solidFill>
                <a:srgbClr val="000099"/>
              </a:solidFill>
              <a:ea typeface="Verdana" panose="020B0604030504040204" pitchFamily="34" charset="0"/>
              <a:cs typeface="Calibri Light" panose="020F0302020204030204" pitchFamily="34" charset="0"/>
            </a:endParaRPr>
          </a:p>
          <a:p>
            <a:pPr marL="0" lvl="1" indent="0">
              <a:lnSpc>
                <a:spcPct val="110000"/>
              </a:lnSpc>
              <a:spcBef>
                <a:spcPts val="1000"/>
              </a:spcBef>
              <a:buNone/>
            </a:pPr>
            <a:r>
              <a:rPr lang="en-US" sz="3100" b="1" dirty="0">
                <a:solidFill>
                  <a:srgbClr val="000099"/>
                </a:solidFill>
                <a:ea typeface="Verdana" panose="020B0604030504040204" pitchFamily="34" charset="0"/>
                <a:cs typeface="Calibri Light" panose="020F0302020204030204" pitchFamily="34" charset="0"/>
              </a:rPr>
              <a:t>AutoMARK™ or ExpressVote® Voter Assist Terminal</a:t>
            </a:r>
          </a:p>
          <a:p>
            <a:pPr lvl="1">
              <a:buFont typeface="Wingdings" panose="05000000000000000000" pitchFamily="2" charset="2"/>
              <a:buChar char="Ø"/>
            </a:pPr>
            <a:r>
              <a:rPr lang="en-US" sz="3100" dirty="0">
                <a:ea typeface="Verdana" panose="020B0604030504040204" pitchFamily="34" charset="0"/>
                <a:cs typeface="Calibri Light" panose="020F0302020204030204" pitchFamily="34" charset="0"/>
              </a:rPr>
              <a:t>The AutoMARK™ or ExpressVote® must be available at each polling place.</a:t>
            </a:r>
          </a:p>
          <a:p>
            <a:pPr lvl="1">
              <a:buFont typeface="Wingdings" panose="05000000000000000000" pitchFamily="2" charset="2"/>
              <a:buChar char="Ø"/>
            </a:pPr>
            <a:r>
              <a:rPr lang="en-US" sz="3100" dirty="0">
                <a:ea typeface="Verdana" panose="020B0604030504040204" pitchFamily="34" charset="0"/>
                <a:cs typeface="Calibri Light" panose="020F0302020204030204" pitchFamily="34" charset="0"/>
              </a:rPr>
              <a:t>The AutoMARK™ and ExpressVote® includes:</a:t>
            </a:r>
          </a:p>
          <a:p>
            <a:pPr lvl="2">
              <a:buFont typeface="Wingdings" panose="05000000000000000000" pitchFamily="2" charset="2"/>
              <a:buChar char="§"/>
            </a:pPr>
            <a:r>
              <a:rPr lang="en-US" sz="2800" dirty="0">
                <a:ea typeface="Verdana" panose="020B0604030504040204" pitchFamily="34" charset="0"/>
                <a:cs typeface="Calibri Light" panose="020F0302020204030204" pitchFamily="34" charset="0"/>
              </a:rPr>
              <a:t>Ability to </a:t>
            </a:r>
            <a:r>
              <a:rPr lang="en-US" sz="2800" b="1" dirty="0">
                <a:ea typeface="Verdana" panose="020B0604030504040204" pitchFamily="34" charset="0"/>
                <a:cs typeface="Calibri Light" panose="020F0302020204030204" pitchFamily="34" charset="0"/>
              </a:rPr>
              <a:t>magnify</a:t>
            </a:r>
            <a:r>
              <a:rPr lang="en-US" sz="2800" dirty="0">
                <a:ea typeface="Verdana" panose="020B0604030504040204" pitchFamily="34" charset="0"/>
                <a:cs typeface="Calibri Light" panose="020F0302020204030204" pitchFamily="34" charset="0"/>
              </a:rPr>
              <a:t> ballot for visually impaired voters.</a:t>
            </a:r>
          </a:p>
          <a:p>
            <a:pPr lvl="2">
              <a:buFont typeface="Wingdings" panose="05000000000000000000" pitchFamily="2" charset="2"/>
              <a:buChar char="§"/>
            </a:pPr>
            <a:r>
              <a:rPr lang="en-US" sz="2800" b="1" dirty="0">
                <a:ea typeface="Verdana" panose="020B0604030504040204" pitchFamily="34" charset="0"/>
                <a:cs typeface="Calibri Light" panose="020F0302020204030204" pitchFamily="34" charset="0"/>
              </a:rPr>
              <a:t>Braille</a:t>
            </a:r>
            <a:r>
              <a:rPr lang="en-US" sz="2800" dirty="0">
                <a:ea typeface="Verdana" panose="020B0604030504040204" pitchFamily="34" charset="0"/>
                <a:cs typeface="Calibri Light" panose="020F0302020204030204" pitchFamily="34" charset="0"/>
              </a:rPr>
              <a:t> keys for visually impaired voters.</a:t>
            </a:r>
          </a:p>
          <a:p>
            <a:pPr lvl="2">
              <a:buFont typeface="Wingdings" panose="05000000000000000000" pitchFamily="2" charset="2"/>
              <a:buChar char="§"/>
            </a:pPr>
            <a:r>
              <a:rPr lang="en-US" sz="2800" b="1" dirty="0">
                <a:ea typeface="Verdana" panose="020B0604030504040204" pitchFamily="34" charset="0"/>
                <a:cs typeface="Calibri Light" panose="020F0302020204030204" pitchFamily="34" charset="0"/>
              </a:rPr>
              <a:t>Sip and Puff</a:t>
            </a:r>
            <a:r>
              <a:rPr lang="en-US" sz="2800" dirty="0">
                <a:ea typeface="Verdana" panose="020B0604030504040204" pitchFamily="34" charset="0"/>
                <a:cs typeface="Calibri Light" panose="020F0302020204030204" pitchFamily="34" charset="0"/>
              </a:rPr>
              <a:t> attachment for device for voters with mobility impairments.</a:t>
            </a:r>
          </a:p>
          <a:p>
            <a:pPr lvl="2">
              <a:buFont typeface="Wingdings" panose="05000000000000000000" pitchFamily="2" charset="2"/>
              <a:buChar char="§"/>
            </a:pPr>
            <a:r>
              <a:rPr lang="en-US" sz="2800" b="1" dirty="0">
                <a:ea typeface="Verdana" panose="020B0604030504040204" pitchFamily="34" charset="0"/>
                <a:cs typeface="Calibri Light" panose="020F0302020204030204" pitchFamily="34" charset="0"/>
              </a:rPr>
              <a:t>Headphones</a:t>
            </a:r>
            <a:r>
              <a:rPr lang="en-US" sz="2800" dirty="0">
                <a:ea typeface="Verdana" panose="020B0604030504040204" pitchFamily="34" charset="0"/>
                <a:cs typeface="Calibri Light" panose="020F0302020204030204" pitchFamily="34" charset="0"/>
              </a:rPr>
              <a:t> for visually impaired voters.</a:t>
            </a:r>
          </a:p>
          <a:p>
            <a:pPr lvl="1">
              <a:lnSpc>
                <a:spcPct val="120000"/>
              </a:lnSpc>
              <a:buFont typeface="Wingdings" panose="05000000000000000000" pitchFamily="2" charset="2"/>
              <a:buChar char="Ø"/>
            </a:pPr>
            <a:endParaRPr lang="en-US" sz="3200" dirty="0"/>
          </a:p>
        </p:txBody>
      </p:sp>
      <p:sp>
        <p:nvSpPr>
          <p:cNvPr id="6554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7E3282-649D-44F8-8B89-DB365222CCE6}" type="slidenum">
              <a:rPr lang="en-US" smtClean="0">
                <a:solidFill>
                  <a:srgbClr val="000000"/>
                </a:solidFill>
                <a:latin typeface="Calibri Light" panose="020F0302020204030204" pitchFamily="34" charset="0"/>
              </a:rPr>
              <a:pPr eaLnBrk="1" hangingPunct="1"/>
              <a:t>40</a:t>
            </a:fld>
            <a:endParaRPr lang="en-US" dirty="0">
              <a:solidFill>
                <a:srgbClr val="000000"/>
              </a:solidFill>
              <a:latin typeface="Calibri Light" panose="020F0302020204030204" pitchFamily="34" charset="0"/>
            </a:endParaRPr>
          </a:p>
        </p:txBody>
      </p:sp>
      <p:sp>
        <p:nvSpPr>
          <p:cNvPr id="6" name="Rectangle 5">
            <a:extLst>
              <a:ext uri="{FF2B5EF4-FFF2-40B4-BE49-F238E27FC236}">
                <a16:creationId xmlns:a16="http://schemas.microsoft.com/office/drawing/2014/main" id="{1904AD78-1BD4-45BD-83BF-72C81A03CDF3}"/>
              </a:ext>
            </a:extLst>
          </p:cNvPr>
          <p:cNvSpPr/>
          <p:nvPr/>
        </p:nvSpPr>
        <p:spPr>
          <a:xfrm>
            <a:off x="433633" y="373947"/>
            <a:ext cx="10920167" cy="512174"/>
          </a:xfrm>
          <a:prstGeom prst="rect">
            <a:avLst/>
          </a:prstGeom>
          <a:solidFill>
            <a:schemeClr val="bg2">
              <a:lumMod val="90000"/>
            </a:schemeClr>
          </a:solidFill>
        </p:spPr>
        <p:txBody>
          <a:bodyPr vert="horz" lIns="91440" tIns="45720" rIns="91440" bIns="45720" rtlCol="0" anchor="ctr">
            <a:normAutofit fontScale="85000" lnSpcReduction="20000"/>
          </a:bodyPr>
          <a:lstStyle/>
          <a:p>
            <a:pPr algn="ctr">
              <a:lnSpc>
                <a:spcPct val="90000"/>
              </a:lnSpc>
              <a:spcBef>
                <a:spcPct val="0"/>
              </a:spcBef>
              <a:spcAft>
                <a:spcPts val="600"/>
              </a:spcAft>
            </a:pPr>
            <a:r>
              <a:rPr lang="en-US" sz="4400" dirty="0">
                <a:latin typeface="Calibri Light" panose="020F0302020204030204" pitchFamily="34" charset="0"/>
                <a:ea typeface="+mj-ea"/>
                <a:cs typeface="+mj-cs"/>
              </a:rPr>
              <a:t>Assisting Voters with Disabilities</a:t>
            </a:r>
          </a:p>
        </p:txBody>
      </p:sp>
    </p:spTree>
    <p:custDataLst>
      <p:tags r:id="rId1"/>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5BA49487-3FDB-4FB7-9D50-2B4F9454DA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useBgFill="1">
        <p:nvSpPr>
          <p:cNvPr id="76" name="Rectangle 75">
            <a:extLst>
              <a:ext uri="{FF2B5EF4-FFF2-40B4-BE49-F238E27FC236}">
                <a16:creationId xmlns:a16="http://schemas.microsoft.com/office/drawing/2014/main" id="{1C938212-FA12-4FF1-87C8-ACDE99D06F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endParaRPr>
          </a:p>
        </p:txBody>
      </p:sp>
      <p:sp>
        <p:nvSpPr>
          <p:cNvPr id="6" name="Rectangle 5">
            <a:extLst>
              <a:ext uri="{FF2B5EF4-FFF2-40B4-BE49-F238E27FC236}">
                <a16:creationId xmlns:a16="http://schemas.microsoft.com/office/drawing/2014/main" id="{7060E1F8-AF8D-41A6-A710-DDC8DF3429FC}"/>
              </a:ext>
            </a:extLst>
          </p:cNvPr>
          <p:cNvSpPr/>
          <p:nvPr/>
        </p:nvSpPr>
        <p:spPr>
          <a:xfrm>
            <a:off x="838200" y="4440602"/>
            <a:ext cx="3300663" cy="1645920"/>
          </a:xfrm>
          <a:prstGeom prst="rect">
            <a:avLst/>
          </a:prstGeom>
          <a:solidFill>
            <a:schemeClr val="bg2">
              <a:lumMod val="90000"/>
            </a:schemeClr>
          </a:solidFill>
        </p:spPr>
        <p:txBody>
          <a:bodyPr vert="horz" lIns="91440" tIns="45720" rIns="91440" bIns="45720" rtlCol="0" anchor="ctr">
            <a:normAutofit/>
          </a:bodyPr>
          <a:lstStyle/>
          <a:p>
            <a:pPr>
              <a:lnSpc>
                <a:spcPct val="90000"/>
              </a:lnSpc>
              <a:spcBef>
                <a:spcPct val="0"/>
              </a:spcBef>
              <a:spcAft>
                <a:spcPts val="600"/>
              </a:spcAft>
            </a:pPr>
            <a:r>
              <a:rPr lang="en-US" sz="2800" dirty="0">
                <a:latin typeface="Calibri Light" panose="020F0302020204030204" pitchFamily="34" charset="0"/>
                <a:ea typeface="+mj-ea"/>
                <a:cs typeface="+mj-cs"/>
              </a:rPr>
              <a:t>Assisting Voters with Disabilities</a:t>
            </a:r>
          </a:p>
        </p:txBody>
      </p:sp>
      <p:pic>
        <p:nvPicPr>
          <p:cNvPr id="8" name="Picture 7" descr="AutoMARK Opened_Cover">
            <a:extLst>
              <a:ext uri="{FF2B5EF4-FFF2-40B4-BE49-F238E27FC236}">
                <a16:creationId xmlns:a16="http://schemas.microsoft.com/office/drawing/2014/main" id="{424EEC3F-04E9-4118-BFEF-9BC2756A9584}"/>
              </a:ext>
            </a:extLst>
          </p:cNvPr>
          <p:cNvPicPr/>
          <p:nvPr/>
        </p:nvPicPr>
        <p:blipFill>
          <a:blip r:embed="rId3" cstate="print">
            <a:extLst>
              <a:ext uri="{28A0092B-C50C-407E-A947-70E740481C1C}">
                <a14:useLocalDpi xmlns:a14="http://schemas.microsoft.com/office/drawing/2010/main" val="0"/>
              </a:ext>
            </a:extLst>
          </a:blip>
          <a:srcRect b="8862"/>
          <a:stretch>
            <a:fillRect/>
          </a:stretch>
        </p:blipFill>
        <p:spPr bwMode="auto">
          <a:xfrm>
            <a:off x="769060" y="365760"/>
            <a:ext cx="3155157" cy="3639935"/>
          </a:xfrm>
          <a:prstGeom prst="rect">
            <a:avLst/>
          </a:prstGeom>
          <a:noFill/>
        </p:spPr>
      </p:pic>
      <p:pic>
        <p:nvPicPr>
          <p:cNvPr id="9" name="Picture 8" descr="vat_menu">
            <a:extLst>
              <a:ext uri="{FF2B5EF4-FFF2-40B4-BE49-F238E27FC236}">
                <a16:creationId xmlns:a16="http://schemas.microsoft.com/office/drawing/2014/main" id="{9534385D-47BC-46F6-82D2-C258109C6187}"/>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4693277" y="1452372"/>
            <a:ext cx="2915117" cy="2089317"/>
          </a:xfrm>
          <a:prstGeom prst="rect">
            <a:avLst/>
          </a:prstGeom>
          <a:noFill/>
        </p:spPr>
      </p:pic>
      <p:pic>
        <p:nvPicPr>
          <p:cNvPr id="10" name="Picture 9" descr="A picture containing table, sitting, man, clock&#10;&#10;Description automatically generated">
            <a:extLst>
              <a:ext uri="{FF2B5EF4-FFF2-40B4-BE49-F238E27FC236}">
                <a16:creationId xmlns:a16="http://schemas.microsoft.com/office/drawing/2014/main" id="{184F984D-80E1-4F1D-AD66-8E4925DB55DE}"/>
              </a:ext>
            </a:extLst>
          </p:cNvPr>
          <p:cNvPicPr/>
          <p:nvPr/>
        </p:nvPicPr>
        <p:blipFill>
          <a:blip r:embed="rId5">
            <a:extLst>
              <a:ext uri="{28A0092B-C50C-407E-A947-70E740481C1C}">
                <a14:useLocalDpi xmlns:a14="http://schemas.microsoft.com/office/drawing/2010/main" val="0"/>
              </a:ext>
            </a:extLst>
          </a:blip>
          <a:stretch>
            <a:fillRect/>
          </a:stretch>
        </p:blipFill>
        <p:spPr>
          <a:xfrm>
            <a:off x="8137415" y="733714"/>
            <a:ext cx="3584448" cy="2903402"/>
          </a:xfrm>
          <a:prstGeom prst="rect">
            <a:avLst/>
          </a:prstGeom>
        </p:spPr>
      </p:pic>
      <p:sp>
        <p:nvSpPr>
          <p:cNvPr id="78" name="Rectangle 77">
            <a:extLst>
              <a:ext uri="{FF2B5EF4-FFF2-40B4-BE49-F238E27FC236}">
                <a16:creationId xmlns:a16="http://schemas.microsoft.com/office/drawing/2014/main" id="{369F152D-E540-4B48-BA11-2ADF043C6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endParaRPr>
          </a:p>
        </p:txBody>
      </p:sp>
      <p:sp>
        <p:nvSpPr>
          <p:cNvPr id="80" name="Rectangle 79">
            <a:extLst>
              <a:ext uri="{FF2B5EF4-FFF2-40B4-BE49-F238E27FC236}">
                <a16:creationId xmlns:a16="http://schemas.microsoft.com/office/drawing/2014/main" id="{0C059F7E-04C4-4C46-9B3E-E5CE267E3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12098"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endParaRPr>
          </a:p>
        </p:txBody>
      </p:sp>
      <p:sp>
        <p:nvSpPr>
          <p:cNvPr id="67587" name="Content Placeholder 2"/>
          <p:cNvSpPr>
            <a:spLocks noGrp="1"/>
          </p:cNvSpPr>
          <p:nvPr>
            <p:ph idx="1"/>
          </p:nvPr>
        </p:nvSpPr>
        <p:spPr>
          <a:xfrm>
            <a:off x="4569479" y="4314332"/>
            <a:ext cx="6967320" cy="1989807"/>
          </a:xfrm>
        </p:spPr>
        <p:txBody>
          <a:bodyPr vert="horz" lIns="91440" tIns="45720" rIns="91440" bIns="45720" rtlCol="0" anchor="ctr">
            <a:noAutofit/>
          </a:bodyPr>
          <a:lstStyle/>
          <a:p>
            <a:pPr marL="0" indent="0">
              <a:buNone/>
            </a:pPr>
            <a:r>
              <a:rPr lang="en-US" sz="2200" b="1" dirty="0">
                <a:solidFill>
                  <a:srgbClr val="000099"/>
                </a:solidFill>
                <a:ea typeface="Verdana" panose="020B0604030504040204" pitchFamily="34" charset="0"/>
                <a:cs typeface="Calibri Light" panose="020F0302020204030204" pitchFamily="34" charset="0"/>
              </a:rPr>
              <a:t>AutoMARK™ or ExpressVote® Voter Assist Terminal</a:t>
            </a:r>
          </a:p>
          <a:p>
            <a:pPr>
              <a:buFont typeface="Wingdings" panose="05000000000000000000" pitchFamily="2" charset="2"/>
              <a:buChar char="Ø"/>
            </a:pPr>
            <a:r>
              <a:rPr lang="en-US" sz="2200" dirty="0"/>
              <a:t>The Election Administrator will train the appropriate judges on the AutoMARK™ or ExpressVote® Voter Assist Terminal. </a:t>
            </a:r>
          </a:p>
          <a:p>
            <a:pPr>
              <a:buFont typeface="Wingdings" panose="05000000000000000000" pitchFamily="2" charset="2"/>
              <a:buChar char="Ø"/>
            </a:pPr>
            <a:r>
              <a:rPr lang="en-US" sz="2200" dirty="0"/>
              <a:t>Be familiar with the equipment if you are a judge that will be working with it!</a:t>
            </a:r>
          </a:p>
        </p:txBody>
      </p:sp>
      <p:sp>
        <p:nvSpPr>
          <p:cNvPr id="67589" name="Slide Number Placeholder 4"/>
          <p:cNvSpPr>
            <a:spLocks noGrp="1"/>
          </p:cNvSpPr>
          <p:nvPr>
            <p:ph type="sldNum" sz="quarter" idx="12"/>
          </p:nvPr>
        </p:nvSpPr>
        <p:spPr>
          <a:xfrm>
            <a:off x="8610600" y="6356350"/>
            <a:ext cx="2828408"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fld id="{90DDB46E-C53F-46D5-A255-186FA145A1C3}" type="slidenum">
              <a:rPr lang="en-US">
                <a:solidFill>
                  <a:schemeClr val="tx1">
                    <a:lumMod val="50000"/>
                    <a:lumOff val="50000"/>
                  </a:schemeClr>
                </a:solidFill>
                <a:latin typeface="Calibri Light" panose="020F0302020204030204" pitchFamily="34" charset="0"/>
              </a:rPr>
              <a:pPr eaLnBrk="1" hangingPunct="1">
                <a:spcAft>
                  <a:spcPts val="600"/>
                </a:spcAft>
              </a:pPr>
              <a:t>41</a:t>
            </a:fld>
            <a:endParaRPr lang="en-US" dirty="0">
              <a:solidFill>
                <a:schemeClr val="tx1">
                  <a:lumMod val="50000"/>
                  <a:lumOff val="50000"/>
                </a:schemeClr>
              </a:solidFill>
              <a:latin typeface="Calibri Light" panose="020F0302020204030204" pitchFamily="34" charset="0"/>
            </a:endParaRPr>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2"/>
          <p:cNvSpPr>
            <a:spLocks noGrp="1"/>
          </p:cNvSpPr>
          <p:nvPr>
            <p:ph idx="1"/>
          </p:nvPr>
        </p:nvSpPr>
        <p:spPr>
          <a:xfrm>
            <a:off x="589087" y="1424067"/>
            <a:ext cx="11218333" cy="2507056"/>
          </a:xfrm>
        </p:spPr>
        <p:txBody>
          <a:bodyPr>
            <a:normAutofit lnSpcReduction="10000"/>
          </a:bodyPr>
          <a:lstStyle/>
          <a:p>
            <a:pPr marL="0" indent="0">
              <a:lnSpc>
                <a:spcPct val="70000"/>
              </a:lnSpc>
              <a:buNone/>
            </a:pPr>
            <a:r>
              <a:rPr lang="en-US" sz="2400" b="1" dirty="0">
                <a:solidFill>
                  <a:srgbClr val="000099"/>
                </a:solidFill>
                <a:ea typeface="Verdana" panose="020B0604030504040204" pitchFamily="34" charset="0"/>
                <a:cs typeface="Calibri Light" panose="020F0302020204030204" pitchFamily="34" charset="0"/>
              </a:rPr>
              <a:t>AutoMARK™ or ExpressVote® Voter Assist Terminal</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See the </a:t>
            </a:r>
            <a:r>
              <a:rPr lang="en-US" dirty="0">
                <a:ea typeface="Verdana" panose="020B0604030504040204" pitchFamily="34" charset="0"/>
                <a:cs typeface="Calibri Light" panose="020F0302020204030204" pitchFamily="34" charset="0"/>
                <a:hlinkClick r:id="rId3"/>
              </a:rPr>
              <a:t>Election Judge Handbook </a:t>
            </a:r>
            <a:r>
              <a:rPr lang="en-US" dirty="0">
                <a:ea typeface="Verdana" panose="020B0604030504040204" pitchFamily="34" charset="0"/>
                <a:cs typeface="Calibri Light" panose="020F0302020204030204" pitchFamily="34" charset="0"/>
              </a:rPr>
              <a:t>for detailed instructions on using the AutoMARK™ or ExpressVote®.</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See the </a:t>
            </a:r>
            <a:r>
              <a:rPr lang="en-US" sz="2200" i="1" dirty="0">
                <a:solidFill>
                  <a:srgbClr val="000099"/>
                </a:solidFill>
                <a:ea typeface="Verdana" panose="020B0604030504040204" pitchFamily="34" charset="0"/>
                <a:cs typeface="Calibri Light" panose="020F0302020204030204" pitchFamily="34" charset="0"/>
              </a:rPr>
              <a:t>“AutoMARK™ Troubleshooting Guide” </a:t>
            </a:r>
            <a:r>
              <a:rPr lang="en-US" sz="2400" dirty="0">
                <a:ea typeface="Verdana" panose="020B0604030504040204" pitchFamily="34" charset="0"/>
                <a:cs typeface="Calibri Light" panose="020F0302020204030204" pitchFamily="34" charset="0"/>
              </a:rPr>
              <a:t>in the Election Judge Handbook for suggestions when the machine does not appear to be functioning properly. </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See the </a:t>
            </a:r>
            <a:r>
              <a:rPr lang="en-US" sz="2200" i="1" dirty="0">
                <a:solidFill>
                  <a:srgbClr val="000099"/>
                </a:solidFill>
                <a:ea typeface="Verdana" panose="020B0604030504040204" pitchFamily="34" charset="0"/>
                <a:cs typeface="Calibri Light" panose="020F0302020204030204" pitchFamily="34" charset="0"/>
              </a:rPr>
              <a:t>“ExpressVote® Troubleshooting Guide</a:t>
            </a:r>
            <a:r>
              <a:rPr lang="en-US" sz="2400" dirty="0">
                <a:ea typeface="Verdana" panose="020B0604030504040204" pitchFamily="34" charset="0"/>
                <a:cs typeface="Calibri Light" panose="020F0302020204030204" pitchFamily="34" charset="0"/>
              </a:rPr>
              <a:t>” in the Election Judge Handbook for suggestions when the machine does not appear to be functioning properly. </a:t>
            </a:r>
          </a:p>
          <a:p>
            <a:pPr marL="1371600" lvl="3" indent="0">
              <a:buNone/>
            </a:pPr>
            <a:endParaRPr lang="en-US" b="1" u="sng" dirty="0">
              <a:solidFill>
                <a:schemeClr val="accent1">
                  <a:lumMod val="75000"/>
                </a:schemeClr>
              </a:solidFill>
              <a:ea typeface="Verdana" panose="020B0604030504040204" pitchFamily="34" charset="0"/>
              <a:cs typeface="Calibri Light" panose="020F0302020204030204" pitchFamily="34" charset="0"/>
            </a:endParaRPr>
          </a:p>
          <a:p>
            <a:pPr marL="457200" lvl="1" indent="0">
              <a:buNone/>
            </a:pPr>
            <a:endParaRPr lang="en-US" sz="2200" i="1" dirty="0">
              <a:solidFill>
                <a:srgbClr val="000099"/>
              </a:solidFill>
              <a:ea typeface="Verdana" panose="020B0604030504040204" pitchFamily="34" charset="0"/>
              <a:cs typeface="Calibri Light" panose="020F0302020204030204" pitchFamily="34" charset="0"/>
            </a:endParaRPr>
          </a:p>
          <a:p>
            <a:pPr lvl="2">
              <a:buNone/>
            </a:pPr>
            <a:endParaRPr lang="en-US" sz="2400" dirty="0"/>
          </a:p>
        </p:txBody>
      </p:sp>
      <p:sp>
        <p:nvSpPr>
          <p:cNvPr id="6861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FB627B-C4FC-4F77-832F-5D4091D1B4A4}" type="slidenum">
              <a:rPr lang="en-US" smtClean="0">
                <a:solidFill>
                  <a:srgbClr val="000000"/>
                </a:solidFill>
                <a:latin typeface="Calibri Light" panose="020F0302020204030204" pitchFamily="34" charset="0"/>
              </a:rPr>
              <a:pPr eaLnBrk="1" hangingPunct="1"/>
              <a:t>42</a:t>
            </a:fld>
            <a:endParaRPr lang="en-US" dirty="0">
              <a:solidFill>
                <a:srgbClr val="000000"/>
              </a:solidFill>
              <a:latin typeface="Calibri Light" panose="020F0302020204030204" pitchFamily="34" charset="0"/>
            </a:endParaRPr>
          </a:p>
        </p:txBody>
      </p:sp>
      <p:sp>
        <p:nvSpPr>
          <p:cNvPr id="7" name="Rectangle 6">
            <a:extLst>
              <a:ext uri="{FF2B5EF4-FFF2-40B4-BE49-F238E27FC236}">
                <a16:creationId xmlns:a16="http://schemas.microsoft.com/office/drawing/2014/main" id="{619E1E35-BF87-47FC-A16C-B8D1C22939B8}"/>
              </a:ext>
            </a:extLst>
          </p:cNvPr>
          <p:cNvSpPr/>
          <p:nvPr/>
        </p:nvSpPr>
        <p:spPr>
          <a:xfrm>
            <a:off x="555978" y="472440"/>
            <a:ext cx="11218333" cy="667738"/>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2800" dirty="0">
                <a:latin typeface="Calibri Light" panose="020F0302020204030204" pitchFamily="34" charset="0"/>
                <a:ea typeface="+mj-ea"/>
                <a:cs typeface="+mj-cs"/>
              </a:rPr>
              <a:t>Assisting Voters with Disabilities</a:t>
            </a:r>
          </a:p>
        </p:txBody>
      </p:sp>
      <p:pic>
        <p:nvPicPr>
          <p:cNvPr id="2" name="Picture 1">
            <a:hlinkClick r:id="rId3"/>
            <a:extLst>
              <a:ext uri="{FF2B5EF4-FFF2-40B4-BE49-F238E27FC236}">
                <a16:creationId xmlns:a16="http://schemas.microsoft.com/office/drawing/2014/main" id="{42A2C659-AEC5-4D61-8D3F-491B942E7ED9}"/>
              </a:ext>
            </a:extLst>
          </p:cNvPr>
          <p:cNvPicPr>
            <a:picLocks noChangeAspect="1"/>
          </p:cNvPicPr>
          <p:nvPr/>
        </p:nvPicPr>
        <p:blipFill>
          <a:blip r:embed="rId4">
            <a:duotone>
              <a:schemeClr val="accent1">
                <a:shade val="45000"/>
                <a:satMod val="135000"/>
              </a:schemeClr>
              <a:prstClr val="white"/>
            </a:duotone>
          </a:blip>
          <a:stretch>
            <a:fillRect/>
          </a:stretch>
        </p:blipFill>
        <p:spPr>
          <a:xfrm>
            <a:off x="2901197" y="3842991"/>
            <a:ext cx="1890189" cy="2695921"/>
          </a:xfrm>
          <a:prstGeom prst="rect">
            <a:avLst/>
          </a:prstGeom>
        </p:spPr>
      </p:pic>
      <p:sp>
        <p:nvSpPr>
          <p:cNvPr id="3" name="Rectangle 2">
            <a:extLst>
              <a:ext uri="{FF2B5EF4-FFF2-40B4-BE49-F238E27FC236}">
                <a16:creationId xmlns:a16="http://schemas.microsoft.com/office/drawing/2014/main" id="{9F581082-81DF-4CE9-B29D-57DF10AD529A}"/>
              </a:ext>
            </a:extLst>
          </p:cNvPr>
          <p:cNvSpPr/>
          <p:nvPr/>
        </p:nvSpPr>
        <p:spPr>
          <a:xfrm>
            <a:off x="5118754" y="3842991"/>
            <a:ext cx="4434821" cy="1815882"/>
          </a:xfrm>
          <a:prstGeom prst="rect">
            <a:avLst/>
          </a:prstGeom>
          <a:solidFill>
            <a:schemeClr val="accent1">
              <a:lumMod val="40000"/>
              <a:lumOff val="60000"/>
            </a:schemeClr>
          </a:solidFill>
        </p:spPr>
        <p:txBody>
          <a:bodyPr wrap="square">
            <a:spAutoFit/>
          </a:bodyPr>
          <a:lstStyle/>
          <a:p>
            <a:r>
              <a:rPr lang="en-US" sz="2800" b="1" u="sng" dirty="0">
                <a:solidFill>
                  <a:schemeClr val="accent1">
                    <a:lumMod val="75000"/>
                  </a:schemeClr>
                </a:solidFill>
                <a:latin typeface="Calibri Light" panose="020F0302020204030204" pitchFamily="34" charset="0"/>
                <a:ea typeface="Verdana" panose="020B0604030504040204" pitchFamily="34" charset="0"/>
                <a:cs typeface="Calibri Light" panose="020F0302020204030204" pitchFamily="34" charset="0"/>
              </a:rPr>
              <a:t>NOTE</a:t>
            </a:r>
            <a:r>
              <a:rPr lang="en-US" sz="2800" b="1" dirty="0">
                <a:solidFill>
                  <a:schemeClr val="accent1">
                    <a:lumMod val="75000"/>
                  </a:schemeClr>
                </a:solidFill>
                <a:latin typeface="Calibri Light" panose="020F0302020204030204" pitchFamily="34" charset="0"/>
                <a:ea typeface="Verdana" panose="020B0604030504040204" pitchFamily="34" charset="0"/>
                <a:cs typeface="Calibri Light" panose="020F0302020204030204" pitchFamily="34" charset="0"/>
              </a:rPr>
              <a:t>: Chief Judges or Polling Place Managers should have the </a:t>
            </a:r>
            <a:r>
              <a:rPr lang="en-US" sz="2800" b="1" dirty="0">
                <a:solidFill>
                  <a:schemeClr val="accent1">
                    <a:lumMod val="75000"/>
                  </a:schemeClr>
                </a:solidFill>
                <a:latin typeface="Calibri Light" panose="020F0302020204030204" pitchFamily="34" charset="0"/>
                <a:ea typeface="Verdana" panose="020B0604030504040204" pitchFamily="34" charset="0"/>
                <a:cs typeface="Calibri Light" panose="020F0302020204030204" pitchFamily="34" charset="0"/>
                <a:hlinkClick r:id="rId3"/>
              </a:rPr>
              <a:t>Election Judge Handbook</a:t>
            </a:r>
            <a:r>
              <a:rPr lang="en-US" sz="2800" b="1" dirty="0">
                <a:solidFill>
                  <a:schemeClr val="accent1">
                    <a:lumMod val="75000"/>
                  </a:schemeClr>
                </a:solidFill>
                <a:latin typeface="Calibri Light" panose="020F0302020204030204" pitchFamily="34" charset="0"/>
                <a:ea typeface="Verdana" panose="020B0604030504040204" pitchFamily="34" charset="0"/>
                <a:cs typeface="Calibri Light" panose="020F0302020204030204" pitchFamily="34" charset="0"/>
              </a:rPr>
              <a:t> available on election day.</a:t>
            </a:r>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A29D9AB-2656-4C7D-BA7A-1CEC3D45003F}"/>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5C0DB19E-0808-44D8-B255-D1844C738D72}"/>
              </a:ext>
            </a:extLst>
          </p:cNvPr>
          <p:cNvSpPr/>
          <p:nvPr/>
        </p:nvSpPr>
        <p:spPr>
          <a:xfrm>
            <a:off x="194388" y="1346843"/>
            <a:ext cx="11803224" cy="4985980"/>
          </a:xfrm>
          <a:prstGeom prst="rect">
            <a:avLst/>
          </a:prstGeom>
        </p:spPr>
        <p:txBody>
          <a:bodyPr wrap="square">
            <a:spAutoFit/>
          </a:bodyPr>
          <a:lstStyle/>
          <a:p>
            <a:pPr marL="228600" marR="0" indent="-228600">
              <a:spcBef>
                <a:spcPts val="0"/>
              </a:spcBef>
              <a:spcAft>
                <a:spcPts val="0"/>
              </a:spcAft>
              <a:tabLst>
                <a:tab pos="228600" algn="l"/>
                <a:tab pos="457200" algn="l"/>
                <a:tab pos="685800" algn="l"/>
              </a:tabLst>
            </a:pPr>
            <a:r>
              <a:rPr lang="en-US" sz="1000" dirty="0">
                <a:latin typeface="Calibri Light" panose="020F0302020204030204" pitchFamily="34" charset="0"/>
                <a:ea typeface="Times New Roman" panose="02020603050405020304" pitchFamily="18" charset="0"/>
                <a:cs typeface="Times New Roman" panose="02020603050405020304" pitchFamily="18" charset="0"/>
              </a:rPr>
              <a:t> </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Counting votes cast may begin before the polls close, if directed by the Election Administrator. Election judges, ideally one from at least two parties having ballot access, shall meet at a place designated by the Election Administrator. Judges doing the tabulating shall be in a separate room from where ballots are being cast.</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Observers may not disclose any results learned before the close of polls under penalty of law.  Observers of early counting shall complete and sign the following affirmation </a:t>
            </a:r>
            <a:r>
              <a:rPr lang="en-US" i="1" dirty="0">
                <a:latin typeface="Calibri Light" panose="020F0302020204030204" pitchFamily="34" charset="0"/>
                <a:ea typeface="Times New Roman" panose="02020603050405020304" pitchFamily="18" charset="0"/>
                <a:cs typeface="Times New Roman" panose="02020603050405020304" pitchFamily="18" charset="0"/>
              </a:rPr>
              <a:t>“I, _____, will not discuss the results of the early counting of votes </a:t>
            </a:r>
            <a:r>
              <a:rPr lang="en-US" i="1" u="sng" dirty="0">
                <a:solidFill>
                  <a:srgbClr val="0000FF"/>
                </a:solidFill>
                <a:latin typeface="Calibri Light" panose="020F0302020204030204" pitchFamily="34" charset="0"/>
                <a:ea typeface="Times New Roman" panose="02020603050405020304" pitchFamily="18" charset="0"/>
                <a:cs typeface="Times New Roman" panose="02020603050405020304" pitchFamily="18" charset="0"/>
              </a:rPr>
              <a:t>at any time prior to the closing of the polls on election day</a:t>
            </a:r>
            <a:r>
              <a:rPr lang="en-US" i="1" dirty="0">
                <a:latin typeface="Calibri Light" panose="020F0302020204030204" pitchFamily="34" charset="0"/>
                <a:ea typeface="Times New Roman" panose="02020603050405020304" pitchFamily="18" charset="0"/>
                <a:cs typeface="Times New Roman" panose="02020603050405020304" pitchFamily="18" charset="0"/>
              </a:rPr>
              <a:t>.” </a:t>
            </a:r>
            <a:r>
              <a:rPr lang="en-US" dirty="0">
                <a:latin typeface="Calibri Light" panose="020F0302020204030204" pitchFamily="34" charset="0"/>
                <a:ea typeface="Times New Roman" panose="02020603050405020304" pitchFamily="18" charset="0"/>
                <a:cs typeface="Times New Roman" panose="02020603050405020304" pitchFamily="18" charset="0"/>
              </a:rPr>
              <a:t>(</a:t>
            </a:r>
            <a:r>
              <a:rPr lang="en-US" u="sng" dirty="0">
                <a:solidFill>
                  <a:srgbClr val="0000FF"/>
                </a:solidFill>
                <a:latin typeface="Calibri Light" panose="020F0302020204030204" pitchFamily="34" charset="0"/>
                <a:ea typeface="Times New Roman" panose="02020603050405020304" pitchFamily="18" charset="0"/>
                <a:cs typeface="Times New Roman" panose="02020603050405020304" pitchFamily="18" charset="0"/>
                <a:hlinkClick r:id="rId2"/>
              </a:rPr>
              <a:t>13-15-207(4)(a), MCA</a:t>
            </a:r>
            <a:r>
              <a:rPr lang="en-US" dirty="0">
                <a:latin typeface="Calibri Light" panose="020F0302020204030204" pitchFamily="34" charset="0"/>
                <a:ea typeface="Times New Roman" panose="02020603050405020304" pitchFamily="18" charset="0"/>
                <a:cs typeface="Times New Roman" panose="02020603050405020304" pitchFamily="18" charset="0"/>
              </a:rPr>
              <a:t>)</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Judges sign the two oaths provided by the Election Administrator.  When votes are being counted prior to the close of the polls, in addition to the official oath taken and subscribed to by the election judges, the members of the counting board shall complete and sign the following affirmation: </a:t>
            </a:r>
            <a:r>
              <a:rPr lang="en-US" i="1" dirty="0">
                <a:latin typeface="Calibri Light" panose="020F0302020204030204" pitchFamily="34" charset="0"/>
                <a:ea typeface="Times New Roman" panose="02020603050405020304" pitchFamily="18" charset="0"/>
                <a:cs typeface="Times New Roman" panose="02020603050405020304" pitchFamily="18" charset="0"/>
              </a:rPr>
              <a:t>"I, _____, will not discuss the results of the early counting of votes </a:t>
            </a:r>
            <a:r>
              <a:rPr lang="en-US" i="1" u="sng" dirty="0">
                <a:solidFill>
                  <a:srgbClr val="0000FF"/>
                </a:solidFill>
                <a:latin typeface="Calibri Light" panose="020F0302020204030204" pitchFamily="34" charset="0"/>
                <a:ea typeface="Times New Roman" panose="02020603050405020304" pitchFamily="18" charset="0"/>
                <a:cs typeface="Times New Roman" panose="02020603050405020304" pitchFamily="18" charset="0"/>
              </a:rPr>
              <a:t>at any time prior to the closing of the polls on election day</a:t>
            </a:r>
            <a:r>
              <a:rPr lang="en-US" i="1" dirty="0">
                <a:latin typeface="Calibri Light" panose="020F0302020204030204" pitchFamily="34" charset="0"/>
                <a:ea typeface="Times New Roman" panose="02020603050405020304" pitchFamily="18" charset="0"/>
                <a:cs typeface="Times New Roman" panose="02020603050405020304" pitchFamily="18" charset="0"/>
              </a:rPr>
              <a:t>."</a:t>
            </a:r>
            <a:r>
              <a:rPr lang="en-US" dirty="0">
                <a:latin typeface="Calibri Light" panose="020F0302020204030204" pitchFamily="34" charset="0"/>
                <a:ea typeface="Times New Roman" panose="02020603050405020304" pitchFamily="18" charset="0"/>
                <a:cs typeface="Times New Roman" panose="02020603050405020304" pitchFamily="18" charset="0"/>
              </a:rPr>
              <a:t> (</a:t>
            </a:r>
            <a:r>
              <a:rPr lang="en-US" u="sng" dirty="0">
                <a:solidFill>
                  <a:srgbClr val="0000FF"/>
                </a:solidFill>
                <a:latin typeface="Calibri Light" panose="020F0302020204030204" pitchFamily="34" charset="0"/>
                <a:ea typeface="Times New Roman" panose="02020603050405020304" pitchFamily="18" charset="0"/>
                <a:cs typeface="Times New Roman" panose="02020603050405020304" pitchFamily="18" charset="0"/>
                <a:hlinkClick r:id="rId2"/>
              </a:rPr>
              <a:t>13-15-207(4)(a), MCA</a:t>
            </a:r>
            <a:r>
              <a:rPr lang="en-US" dirty="0">
                <a:latin typeface="Calibri Light" panose="020F0302020204030204" pitchFamily="34" charset="0"/>
                <a:ea typeface="Times New Roman" panose="02020603050405020304" pitchFamily="18" charset="0"/>
                <a:cs typeface="Times New Roman" panose="02020603050405020304" pitchFamily="18" charset="0"/>
              </a:rPr>
              <a:t>)</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Duplicate boxes and poll books will be provided. </a:t>
            </a:r>
            <a:r>
              <a:rPr lang="en-US" b="1" dirty="0">
                <a:latin typeface="Calibri Light" panose="020F0302020204030204" pitchFamily="34" charset="0"/>
                <a:ea typeface="Times New Roman" panose="02020603050405020304" pitchFamily="18" charset="0"/>
                <a:cs typeface="Times New Roman" panose="02020603050405020304" pitchFamily="18" charset="0"/>
              </a:rPr>
              <a:t>Note:</a:t>
            </a:r>
            <a:r>
              <a:rPr lang="en-US" dirty="0">
                <a:latin typeface="Calibri Light" panose="020F0302020204030204" pitchFamily="34" charset="0"/>
                <a:ea typeface="Times New Roman" panose="02020603050405020304" pitchFamily="18" charset="0"/>
                <a:cs typeface="Times New Roman" panose="02020603050405020304" pitchFamily="18" charset="0"/>
              </a:rPr>
              <a:t> Make sure all ballots issued and marked in the poll book prior to the early pick-up are deposited in the (early pick-up) ballot box before the box is removed.</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After verifying the security seal number on the Chain of Custody and Security Seal Log, open the ballot box, remove and count the ballots to compare the total ballots in the ballot box with the number issued as recorded in the poll book, and record the numbers on the </a:t>
            </a:r>
            <a:r>
              <a:rPr lang="en-US" dirty="0">
                <a:latin typeface="Calibri Light" panose="020F0302020204030204" pitchFamily="34" charset="0"/>
                <a:ea typeface="Times New Roman" panose="02020603050405020304" pitchFamily="18" charset="0"/>
                <a:cs typeface="Times New Roman" panose="02020603050405020304" pitchFamily="18" charset="0"/>
              </a:rPr>
              <a:t>Ballot Reconciliation Report</a:t>
            </a:r>
            <a:r>
              <a:rPr lang="en-US"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 The form must be given to the chief election judge or designee to be delivered to the election office.</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FF8A08A9-2F43-47D4-82F3-0EBC5FDE7F8F}"/>
              </a:ext>
            </a:extLst>
          </p:cNvPr>
          <p:cNvSpPr/>
          <p:nvPr/>
        </p:nvSpPr>
        <p:spPr>
          <a:xfrm>
            <a:off x="2379306" y="525177"/>
            <a:ext cx="6848669" cy="369332"/>
          </a:xfrm>
          <a:prstGeom prst="rect">
            <a:avLst/>
          </a:prstGeom>
          <a:solidFill>
            <a:schemeClr val="bg2">
              <a:lumMod val="90000"/>
            </a:schemeClr>
          </a:solidFill>
        </p:spPr>
        <p:txBody>
          <a:bodyPr wrap="square">
            <a:spAutoFit/>
          </a:bodyPr>
          <a:lstStyle/>
          <a:p>
            <a:pPr algn="ctr"/>
            <a:r>
              <a:rPr lang="en-US"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EARLY PICK-UP AND EARLY COUNTING OF BALLOTS</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0915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DD03E02-2DFD-4701-9FFA-18D01DAA2253}"/>
              </a:ext>
            </a:extLst>
          </p:cNvPr>
          <p:cNvSpPr/>
          <p:nvPr/>
        </p:nvSpPr>
        <p:spPr>
          <a:xfrm>
            <a:off x="424542" y="669868"/>
            <a:ext cx="11499980" cy="5970865"/>
          </a:xfrm>
          <a:prstGeom prst="rect">
            <a:avLst/>
          </a:prstGeom>
        </p:spPr>
        <p:txBody>
          <a:bodyPr wrap="square">
            <a:spAutoFit/>
          </a:bodyPr>
          <a:lstStyle/>
          <a:p>
            <a:pPr marL="285750" marR="0" lvl="0" indent="-285750">
              <a:spcBef>
                <a:spcPts val="0"/>
              </a:spcBef>
              <a:spcAft>
                <a:spcPts val="600"/>
              </a:spcAft>
              <a:buFont typeface="Wingdings" panose="05000000000000000000" pitchFamily="2" charset="2"/>
              <a:buChar char="Ø"/>
            </a:pPr>
            <a:r>
              <a:rPr lang="en-US"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Check the ballots to be sure the official ballot stamp appears on them.</a:t>
            </a:r>
            <a:endParaRPr lang="en-US" dirty="0">
              <a:latin typeface="Calibri Light" panose="020F03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Judges </a:t>
            </a:r>
            <a:r>
              <a:rPr lang="en-US" u="sng" dirty="0">
                <a:latin typeface="Calibri Light" panose="020F0302020204030204" pitchFamily="34" charset="0"/>
                <a:ea typeface="Times New Roman" panose="02020603050405020304" pitchFamily="18" charset="0"/>
                <a:cs typeface="Times New Roman" panose="02020603050405020304" pitchFamily="18" charset="0"/>
              </a:rPr>
              <a:t>for hand-count ballots</a:t>
            </a:r>
            <a:r>
              <a:rPr lang="en-US" dirty="0">
                <a:latin typeface="Calibri Light" panose="020F0302020204030204" pitchFamily="34" charset="0"/>
                <a:ea typeface="Times New Roman" panose="02020603050405020304" pitchFamily="18" charset="0"/>
                <a:cs typeface="Times New Roman" panose="02020603050405020304" pitchFamily="18" charset="0"/>
              </a:rPr>
              <a:t> will count all votes on ballots in the first box. That box and the poll book should then be exchanged for subsequent boxes and poll books as necessary, reconciling total ballots to total issued in poll book each time.</a:t>
            </a: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Election Judges using a </a:t>
            </a:r>
            <a:r>
              <a:rPr lang="en-US" u="sng" dirty="0">
                <a:latin typeface="Calibri Light" panose="020F0302020204030204" pitchFamily="34" charset="0"/>
                <a:ea typeface="Times New Roman" panose="02020603050405020304" pitchFamily="18" charset="0"/>
                <a:cs typeface="Times New Roman" panose="02020603050405020304" pitchFamily="18" charset="0"/>
              </a:rPr>
              <a:t>central</a:t>
            </a:r>
            <a:r>
              <a:rPr lang="en-US" dirty="0">
                <a:latin typeface="Calibri Light" panose="020F0302020204030204" pitchFamily="34" charset="0"/>
                <a:ea typeface="Times New Roman" panose="02020603050405020304" pitchFamily="18" charset="0"/>
                <a:cs typeface="Times New Roman" panose="02020603050405020304" pitchFamily="18" charset="0"/>
              </a:rPr>
              <a:t> tabulation center shall:</a:t>
            </a:r>
          </a:p>
          <a:p>
            <a:pPr marL="742950" marR="0" lvl="1" indent="-28575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place ballots and poll book in the "Early Pick-up" container, marking the precinct number and total number of ballots enclosed (after reconciling on the Ballot Reconciliation Report the total number of ballots with total issued in poll book) on the outside of container.</a:t>
            </a:r>
          </a:p>
          <a:p>
            <a:pPr marL="742950" marR="0" lvl="1" indent="-28575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officially seal the container as required and record the seal number on the Chain of Custody and Security Seal Log; and</a:t>
            </a:r>
          </a:p>
          <a:p>
            <a:pPr marL="742950" marR="0" lvl="1" indent="-28575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relinquish the "Early Pick-up" container to authorized personnel for delivery to the counting center and obtain a receipt if required by the Election Administrator.</a:t>
            </a: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Vote counting continues until votes for all candidates and ballot issues are counted.  With a 2019 legislative change, counting may now be discontinued and restarted on the next day.  Any vote count must be open to public observation.  The office canvass board must meet within 14 days of the election to canvass the returns. </a:t>
            </a:r>
          </a:p>
          <a:p>
            <a:pPr marL="342900" marR="0" lvl="0" indent="-342900">
              <a:spcBef>
                <a:spcPts val="0"/>
              </a:spcBef>
              <a:spcAft>
                <a:spcPts val="600"/>
              </a:spcAft>
              <a:buFont typeface="Wingdings" panose="05000000000000000000" pitchFamily="2" charset="2"/>
              <a:buChar char="Ø"/>
            </a:pPr>
            <a:r>
              <a:rPr lang="en-US"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Election judges and any other individuals having access to information may not disclose any results of early counting at any time prior to the closing of the polls on election day. </a:t>
            </a:r>
            <a:endParaRPr lang="en-US" dirty="0">
              <a:latin typeface="Calibri Light" panose="020F03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600"/>
              </a:spcAft>
              <a:buFont typeface="Wingdings" panose="05000000000000000000" pitchFamily="2" charset="2"/>
              <a:buChar char="Ø"/>
            </a:pPr>
            <a:r>
              <a:rPr lang="en-US" dirty="0">
                <a:latin typeface="Calibri Light" panose="020F0302020204030204" pitchFamily="34" charset="0"/>
                <a:ea typeface="Times New Roman" panose="02020603050405020304" pitchFamily="18" charset="0"/>
                <a:cs typeface="Times New Roman" panose="02020603050405020304" pitchFamily="18" charset="0"/>
              </a:rPr>
              <a:t>Election Administrator may appoint extra election judges as marshals to be responsible for exchanging ballot boxes and poll books and monitoring the counting board room and observers.</a:t>
            </a:r>
            <a:endParaRPr lang="en-US"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641E264A-27B3-4F9C-8EDB-18A9D24C9F19}"/>
              </a:ext>
            </a:extLst>
          </p:cNvPr>
          <p:cNvSpPr/>
          <p:nvPr/>
        </p:nvSpPr>
        <p:spPr>
          <a:xfrm>
            <a:off x="2407298" y="217267"/>
            <a:ext cx="6848669" cy="369332"/>
          </a:xfrm>
          <a:prstGeom prst="rect">
            <a:avLst/>
          </a:prstGeom>
          <a:solidFill>
            <a:schemeClr val="bg2">
              <a:lumMod val="90000"/>
            </a:schemeClr>
          </a:solidFill>
        </p:spPr>
        <p:txBody>
          <a:bodyPr wrap="square">
            <a:spAutoFit/>
          </a:bodyPr>
          <a:lstStyle/>
          <a:p>
            <a:pPr algn="ctr"/>
            <a:r>
              <a:rPr lang="en-US"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EARLY PICK-UP AND EARLY COUNTING OF BALLOTS</a:t>
            </a:r>
            <a:endParaRPr lang="en-US" sz="1100"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52120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Content Placeholder 2"/>
          <p:cNvSpPr>
            <a:spLocks noGrp="1"/>
          </p:cNvSpPr>
          <p:nvPr>
            <p:ph idx="1"/>
          </p:nvPr>
        </p:nvSpPr>
        <p:spPr>
          <a:xfrm>
            <a:off x="773875" y="1521643"/>
            <a:ext cx="8408126" cy="4539792"/>
          </a:xfrm>
        </p:spPr>
        <p:txBody>
          <a:bodyPr>
            <a:normAutofit fontScale="92500" lnSpcReduction="20000"/>
          </a:bodyPr>
          <a:lstStyle/>
          <a:p>
            <a:pPr marL="0" indent="0">
              <a:buNone/>
            </a:pPr>
            <a:r>
              <a:rPr lang="en-US" sz="3200" b="1" dirty="0">
                <a:solidFill>
                  <a:srgbClr val="000099"/>
                </a:solidFill>
                <a:ea typeface="Verdana" panose="020B0604030504040204" pitchFamily="34" charset="0"/>
                <a:cs typeface="Calibri Light" panose="020F0302020204030204" pitchFamily="34" charset="0"/>
              </a:rPr>
              <a:t>Loudly proclaim the close of the polling place at 8 p.m.</a:t>
            </a:r>
          </a:p>
          <a:p>
            <a:pPr lvl="1">
              <a:spcAft>
                <a:spcPts val="600"/>
              </a:spcAft>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An election judge or official must be present to ensure the last person in line at 8 p.m. can vote, and those who appear </a:t>
            </a:r>
            <a:r>
              <a:rPr lang="en-US" sz="2800" b="1" dirty="0">
                <a:ea typeface="Verdana" panose="020B0604030504040204" pitchFamily="34" charset="0"/>
                <a:cs typeface="Calibri Light" panose="020F0302020204030204" pitchFamily="34" charset="0"/>
              </a:rPr>
              <a:t>after</a:t>
            </a:r>
            <a:r>
              <a:rPr lang="en-US" sz="2800" dirty="0">
                <a:ea typeface="Verdana" panose="020B0604030504040204" pitchFamily="34" charset="0"/>
                <a:cs typeface="Calibri Light" panose="020F0302020204030204" pitchFamily="34" charset="0"/>
              </a:rPr>
              <a:t> 8 p.m. are </a:t>
            </a:r>
            <a:r>
              <a:rPr lang="en-US" sz="2800" b="1" dirty="0">
                <a:ea typeface="Verdana" panose="020B0604030504040204" pitchFamily="34" charset="0"/>
                <a:cs typeface="Calibri Light" panose="020F0302020204030204" pitchFamily="34" charset="0"/>
              </a:rPr>
              <a:t>NOT</a:t>
            </a:r>
            <a:r>
              <a:rPr lang="en-US" sz="2800" dirty="0">
                <a:ea typeface="Verdana" panose="020B0604030504040204" pitchFamily="34" charset="0"/>
                <a:cs typeface="Calibri Light" panose="020F0302020204030204" pitchFamily="34" charset="0"/>
              </a:rPr>
              <a:t> allowed to vote.</a:t>
            </a:r>
          </a:p>
          <a:p>
            <a:pPr marL="0" indent="0">
              <a:buNone/>
            </a:pPr>
            <a:r>
              <a:rPr lang="en-US" sz="3200" b="1" dirty="0">
                <a:solidFill>
                  <a:srgbClr val="000099"/>
                </a:solidFill>
                <a:ea typeface="Verdana" panose="020B0604030504040204" pitchFamily="34" charset="0"/>
                <a:cs typeface="Calibri Light" panose="020F0302020204030204" pitchFamily="34" charset="0"/>
              </a:rPr>
              <a:t>Closing the Polls (if using precinct count systems) </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Polling Place Manager or Chief Judge (or judge designated by Election Administrator) is responsible for closing the precinct counters and ensuring secure delivery of the properly sealed memory card, ballots, absentee ballots, and provisional ballots to the Election office or Counting Center (2 judges must be present during delivery).</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Judges will remove ballots from precinct counters and place the ballots in containers provided for the ballots. The ballots must be sealed and secured for transport to the Election Office or Counting Center.</a:t>
            </a:r>
          </a:p>
          <a:p>
            <a:pPr lvl="1">
              <a:buFont typeface="Wingdings" panose="05000000000000000000" pitchFamily="2" charset="2"/>
              <a:buChar char="Ø"/>
            </a:pPr>
            <a:endParaRPr lang="en-US" sz="2800" dirty="0">
              <a:highlight>
                <a:srgbClr val="FFFF00"/>
              </a:highlight>
              <a:ea typeface="Verdana" panose="020B0604030504040204" pitchFamily="34" charset="0"/>
              <a:cs typeface="Calibri Light" panose="020F0302020204030204" pitchFamily="34" charset="0"/>
            </a:endParaRPr>
          </a:p>
          <a:p>
            <a:pPr lvl="1">
              <a:buFont typeface="Wingdings" pitchFamily="2" charset="2"/>
              <a:buNone/>
            </a:pPr>
            <a:endParaRPr lang="en-US" dirty="0"/>
          </a:p>
        </p:txBody>
      </p:sp>
      <p:sp>
        <p:nvSpPr>
          <p:cNvPr id="706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3C4C23-8356-4350-A168-502490D98109}" type="slidenum">
              <a:rPr lang="en-US" smtClean="0">
                <a:latin typeface="Calibri Light" panose="020F0302020204030204" pitchFamily="34" charset="0"/>
              </a:rPr>
              <a:pPr eaLnBrk="1" hangingPunct="1"/>
              <a:t>45</a:t>
            </a:fld>
            <a:endParaRPr lang="en-US" dirty="0">
              <a:latin typeface="Calibri Light" panose="020F0302020204030204" pitchFamily="34" charset="0"/>
            </a:endParaRPr>
          </a:p>
        </p:txBody>
      </p:sp>
      <p:pic>
        <p:nvPicPr>
          <p:cNvPr id="2" name="Picture 1"/>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704597" y="2780908"/>
            <a:ext cx="1649203" cy="1642607"/>
          </a:xfrm>
          <a:prstGeom prst="rect">
            <a:avLst/>
          </a:prstGeom>
        </p:spPr>
      </p:pic>
      <p:sp>
        <p:nvSpPr>
          <p:cNvPr id="7" name="Rectangle 6">
            <a:extLst>
              <a:ext uri="{FF2B5EF4-FFF2-40B4-BE49-F238E27FC236}">
                <a16:creationId xmlns:a16="http://schemas.microsoft.com/office/drawing/2014/main" id="{53EE9184-5FFE-4A11-A9A0-2A95637994BE}"/>
              </a:ext>
            </a:extLst>
          </p:cNvPr>
          <p:cNvSpPr/>
          <p:nvPr/>
        </p:nvSpPr>
        <p:spPr>
          <a:xfrm>
            <a:off x="669100" y="437309"/>
            <a:ext cx="11218333" cy="667738"/>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2800" dirty="0">
                <a:latin typeface="Calibri Light" panose="020F0302020204030204" pitchFamily="34" charset="0"/>
                <a:ea typeface="+mj-ea"/>
                <a:cs typeface="+mj-cs"/>
              </a:rPr>
              <a:t>Closing the Polls</a:t>
            </a:r>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useBgFill="1">
        <p:nvSpPr>
          <p:cNvPr id="76" name="Rectangle 75">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endParaRPr>
          </a:p>
        </p:txBody>
      </p:sp>
      <p:sp useBgFill="1">
        <p:nvSpPr>
          <p:cNvPr id="78" name="Rectangle 77">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endParaRPr>
          </a:p>
        </p:txBody>
      </p:sp>
      <p:sp>
        <p:nvSpPr>
          <p:cNvPr id="6" name="Rectangle 5">
            <a:extLst>
              <a:ext uri="{FF2B5EF4-FFF2-40B4-BE49-F238E27FC236}">
                <a16:creationId xmlns:a16="http://schemas.microsoft.com/office/drawing/2014/main" id="{7ED4D4CB-9D9F-4417-9E52-717837807B5A}"/>
              </a:ext>
            </a:extLst>
          </p:cNvPr>
          <p:cNvSpPr/>
          <p:nvPr/>
        </p:nvSpPr>
        <p:spPr>
          <a:xfrm>
            <a:off x="688762" y="770799"/>
            <a:ext cx="10814476" cy="688309"/>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4000" dirty="0">
                <a:latin typeface="Calibri Light" panose="020F0302020204030204" pitchFamily="34" charset="0"/>
                <a:ea typeface="+mj-ea"/>
                <a:cs typeface="+mj-cs"/>
              </a:rPr>
              <a:t>Closing the Polls</a:t>
            </a:r>
          </a:p>
        </p:txBody>
      </p:sp>
      <p:sp>
        <p:nvSpPr>
          <p:cNvPr id="80" name="Rectangle 79">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endParaRPr>
          </a:p>
        </p:txBody>
      </p:sp>
      <p:pic>
        <p:nvPicPr>
          <p:cNvPr id="7" name="Picture 1029" descr="~AUT0001">
            <a:extLst>
              <a:ext uri="{FF2B5EF4-FFF2-40B4-BE49-F238E27FC236}">
                <a16:creationId xmlns:a16="http://schemas.microsoft.com/office/drawing/2014/main" id="{39F43150-A541-430C-A902-4112451480F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 b="3189"/>
          <a:stretch/>
        </p:blipFill>
        <p:spPr bwMode="auto">
          <a:xfrm>
            <a:off x="498834" y="2280052"/>
            <a:ext cx="5276335" cy="32432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7" name="Content Placeholder 2"/>
          <p:cNvSpPr>
            <a:spLocks noGrp="1"/>
          </p:cNvSpPr>
          <p:nvPr>
            <p:ph idx="1"/>
          </p:nvPr>
        </p:nvSpPr>
        <p:spPr>
          <a:xfrm>
            <a:off x="5834544" y="1332953"/>
            <a:ext cx="5999017" cy="5218676"/>
          </a:xfrm>
        </p:spPr>
        <p:txBody>
          <a:bodyPr vert="horz" lIns="91440" tIns="45720" rIns="91440" bIns="45720" rtlCol="0" anchor="ctr">
            <a:noAutofit/>
          </a:bodyPr>
          <a:lstStyle/>
          <a:p>
            <a:pPr>
              <a:buFont typeface="Wingdings" panose="05000000000000000000" pitchFamily="2" charset="2"/>
              <a:buChar char="Ø"/>
            </a:pPr>
            <a:r>
              <a:rPr lang="en-US" sz="2200" dirty="0"/>
              <a:t>Fill out the back of the poll book (this should be done at the time of each pick-up of ballots if early pickup is occurring) </a:t>
            </a:r>
            <a:r>
              <a:rPr lang="en-US" sz="2200" b="1" dirty="0"/>
              <a:t>AND SIGN.</a:t>
            </a:r>
          </a:p>
          <a:p>
            <a:pPr lvl="1"/>
            <a:r>
              <a:rPr lang="en-US" sz="2200" dirty="0"/>
              <a:t>Fill out timesheets and sign, make sure timesheets go into the correct envelope that is </a:t>
            </a:r>
            <a:r>
              <a:rPr lang="en-US" sz="2200" b="1" dirty="0"/>
              <a:t>not</a:t>
            </a:r>
            <a:r>
              <a:rPr lang="en-US" sz="2200" dirty="0"/>
              <a:t> sealed.</a:t>
            </a:r>
          </a:p>
          <a:p>
            <a:pPr lvl="1"/>
            <a:r>
              <a:rPr lang="en-US" sz="2200" dirty="0"/>
              <a:t>Take down the instructions, warning posters as instructed by Election Administrator.</a:t>
            </a:r>
          </a:p>
          <a:p>
            <a:pPr marL="1371600" lvl="2"/>
            <a:r>
              <a:rPr lang="en-US" sz="2200" dirty="0"/>
              <a:t>Closing duties will vary by county, so make sure you follow specific instructions for your county.</a:t>
            </a:r>
          </a:p>
        </p:txBody>
      </p:sp>
      <p:sp>
        <p:nvSpPr>
          <p:cNvPr id="72709" name="Slide Number Placeholder 4"/>
          <p:cNvSpPr>
            <a:spLocks noGrp="1"/>
          </p:cNvSpPr>
          <p:nvPr>
            <p:ph type="sldNum" sz="quarter" idx="12"/>
          </p:nvPr>
        </p:nvSpPr>
        <p:spPr>
          <a:xfrm>
            <a:off x="8610600" y="6356350"/>
            <a:ext cx="274320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fld id="{628AB869-7521-4B92-A764-B9C15AF4CF8F}" type="slidenum">
              <a:rPr lang="en-US">
                <a:solidFill>
                  <a:schemeClr val="tx1">
                    <a:lumMod val="50000"/>
                    <a:lumOff val="50000"/>
                  </a:schemeClr>
                </a:solidFill>
                <a:latin typeface="Calibri Light" panose="020F0302020204030204" pitchFamily="34" charset="0"/>
              </a:rPr>
              <a:pPr eaLnBrk="1" hangingPunct="1">
                <a:spcAft>
                  <a:spcPts val="600"/>
                </a:spcAft>
                <a:defRPr/>
              </a:pPr>
              <a:t>46</a:t>
            </a:fld>
            <a:endParaRPr lang="en-US" dirty="0">
              <a:solidFill>
                <a:schemeClr val="tx1">
                  <a:lumMod val="50000"/>
                  <a:lumOff val="50000"/>
                </a:schemeClr>
              </a:solidFill>
              <a:latin typeface="Calibri Light" panose="020F0302020204030204" pitchFamily="34" charset="0"/>
            </a:endParaRPr>
          </a:p>
        </p:txBody>
      </p:sp>
      <p:sp>
        <p:nvSpPr>
          <p:cNvPr id="10" name="Star: 5 Points 9">
            <a:extLst>
              <a:ext uri="{FF2B5EF4-FFF2-40B4-BE49-F238E27FC236}">
                <a16:creationId xmlns:a16="http://schemas.microsoft.com/office/drawing/2014/main" id="{5592C41A-5666-476E-BAB6-BBA948CDB37A}"/>
              </a:ext>
            </a:extLst>
          </p:cNvPr>
          <p:cNvSpPr/>
          <p:nvPr/>
        </p:nvSpPr>
        <p:spPr>
          <a:xfrm>
            <a:off x="5964620" y="5489963"/>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Content Placeholder 2"/>
          <p:cNvSpPr>
            <a:spLocks noGrp="1"/>
          </p:cNvSpPr>
          <p:nvPr>
            <p:ph idx="1"/>
          </p:nvPr>
        </p:nvSpPr>
        <p:spPr>
          <a:xfrm>
            <a:off x="688761" y="1743172"/>
            <a:ext cx="10745951" cy="4613177"/>
          </a:xfrm>
        </p:spPr>
        <p:txBody>
          <a:bodyPr/>
          <a:lstStyle/>
          <a:p>
            <a:pPr lvl="1">
              <a:buFont typeface="Wingdings" panose="05000000000000000000" pitchFamily="2" charset="2"/>
              <a:buChar char="Ø"/>
            </a:pPr>
            <a:r>
              <a:rPr lang="en-US" dirty="0">
                <a:solidFill>
                  <a:schemeClr val="tx1"/>
                </a:solidFill>
                <a:ea typeface="Verdana" panose="020B0604030504040204" pitchFamily="34" charset="0"/>
                <a:cs typeface="Calibri Light" panose="020F0302020204030204" pitchFamily="34" charset="0"/>
              </a:rPr>
              <a:t>Post results if counting is done at the polling place.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Place supplies, ballots, stubs, etc. into correct envelope: follow instructions on envelopes.</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Seal envelope with official seal </a:t>
            </a:r>
            <a:r>
              <a:rPr lang="en-US" b="1" dirty="0">
                <a:ea typeface="Verdana" panose="020B0604030504040204" pitchFamily="34" charset="0"/>
                <a:cs typeface="Calibri Light" panose="020F0302020204030204" pitchFamily="34" charset="0"/>
              </a:rPr>
              <a:t>AND SIGN</a:t>
            </a:r>
            <a:r>
              <a:rPr lang="en-US" dirty="0">
                <a:ea typeface="Verdana" panose="020B0604030504040204" pitchFamily="34" charset="0"/>
                <a:cs typeface="Calibri Light" panose="020F0302020204030204" pitchFamily="34" charset="0"/>
              </a:rPr>
              <a:t>.</a:t>
            </a:r>
          </a:p>
          <a:p>
            <a:pPr marL="914400" lvl="2" indent="0">
              <a:buNone/>
            </a:pPr>
            <a:endParaRPr lang="en-US" sz="1800" b="1" dirty="0">
              <a:solidFill>
                <a:srgbClr val="000099"/>
              </a:solidFill>
              <a:ea typeface="Verdana" panose="020B0604030504040204" pitchFamily="34" charset="0"/>
              <a:cs typeface="Calibri Light" panose="020F0302020204030204" pitchFamily="34" charset="0"/>
            </a:endParaRPr>
          </a:p>
          <a:p>
            <a:pPr marL="457200" lvl="1" indent="0">
              <a:buNone/>
            </a:pPr>
            <a:r>
              <a:rPr lang="en-US" b="1" dirty="0">
                <a:solidFill>
                  <a:schemeClr val="accent1"/>
                </a:solidFill>
                <a:ea typeface="Verdana" panose="020B0604030504040204" pitchFamily="34" charset="0"/>
                <a:cs typeface="Calibri Light" panose="020F0302020204030204" pitchFamily="34" charset="0"/>
              </a:rPr>
              <a:t>NOTE: Do not put timesheets in envelope that is sealed. Sealed envelopes cannot be opened except as provided by law. </a:t>
            </a:r>
          </a:p>
          <a:p>
            <a:pPr marL="457200" lvl="1" indent="0">
              <a:buNone/>
            </a:pPr>
            <a:endParaRPr lang="en-US" sz="1800" b="1" dirty="0">
              <a:solidFill>
                <a:schemeClr val="accent1"/>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If instructed to do so by Election Administrator, make sure you:</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Have polling place picked up and all supplies removed.</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Turn out all lights.</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Lock doors.</a:t>
            </a:r>
            <a:endParaRPr lang="en-US" b="1" dirty="0">
              <a:solidFill>
                <a:schemeClr val="accent1"/>
              </a:solidFill>
              <a:ea typeface="Verdana" panose="020B0604030504040204" pitchFamily="34" charset="0"/>
              <a:cs typeface="Calibri Light" panose="020F0302020204030204" pitchFamily="34" charset="0"/>
            </a:endParaRPr>
          </a:p>
        </p:txBody>
      </p:sp>
      <p:sp>
        <p:nvSpPr>
          <p:cNvPr id="737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99E70D-B47F-4C37-B0F3-E2E89586ECCC}" type="slidenum">
              <a:rPr lang="en-US" smtClean="0">
                <a:latin typeface="Calibri Light" panose="020F0302020204030204" pitchFamily="34" charset="0"/>
              </a:rPr>
              <a:pPr eaLnBrk="1" hangingPunct="1"/>
              <a:t>47</a:t>
            </a:fld>
            <a:endParaRPr lang="en-US" dirty="0">
              <a:latin typeface="Calibri Light" panose="020F0302020204030204" pitchFamily="34" charset="0"/>
            </a:endParaRPr>
          </a:p>
        </p:txBody>
      </p:sp>
      <p:sp>
        <p:nvSpPr>
          <p:cNvPr id="7" name="Rectangle 6">
            <a:extLst>
              <a:ext uri="{FF2B5EF4-FFF2-40B4-BE49-F238E27FC236}">
                <a16:creationId xmlns:a16="http://schemas.microsoft.com/office/drawing/2014/main" id="{E4F2DBA7-B819-471A-A12B-F71F7B4B9E42}"/>
              </a:ext>
            </a:extLst>
          </p:cNvPr>
          <p:cNvSpPr/>
          <p:nvPr/>
        </p:nvSpPr>
        <p:spPr>
          <a:xfrm>
            <a:off x="688762" y="770799"/>
            <a:ext cx="10814476" cy="688309"/>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4000" dirty="0">
                <a:latin typeface="Calibri Light" panose="020F0302020204030204" pitchFamily="34" charset="0"/>
                <a:ea typeface="+mj-ea"/>
                <a:cs typeface="+mj-cs"/>
              </a:rPr>
              <a:t>Closing the Polls</a:t>
            </a:r>
          </a:p>
        </p:txBody>
      </p:sp>
      <p:pic>
        <p:nvPicPr>
          <p:cNvPr id="8" name="Picture 7">
            <a:extLst>
              <a:ext uri="{FF2B5EF4-FFF2-40B4-BE49-F238E27FC236}">
                <a16:creationId xmlns:a16="http://schemas.microsoft.com/office/drawing/2014/main" id="{40A98C4B-852A-4EFB-A12B-3FC0D5C76F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2598" y="5156462"/>
            <a:ext cx="937301" cy="1382450"/>
          </a:xfrm>
          <a:prstGeom prst="rect">
            <a:avLst/>
          </a:prstGeom>
          <a:ln>
            <a:noFill/>
          </a:ln>
          <a:effectLst>
            <a:outerShdw blurRad="292100" dist="139700" dir="2700000" algn="tl" rotWithShape="0">
              <a:srgbClr val="333333">
                <a:alpha val="65000"/>
              </a:srgbClr>
            </a:outerShdw>
          </a:effectLst>
        </p:spPr>
      </p:pic>
    </p:spTree>
    <p:custDataLst>
      <p:tags r:id="rId1"/>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Content Placeholder 2"/>
          <p:cNvSpPr>
            <a:spLocks noGrp="1"/>
          </p:cNvSpPr>
          <p:nvPr>
            <p:ph idx="1"/>
          </p:nvPr>
        </p:nvSpPr>
        <p:spPr>
          <a:xfrm>
            <a:off x="613348" y="1244338"/>
            <a:ext cx="9597452" cy="4736584"/>
          </a:xfrm>
        </p:spPr>
        <p:txBody>
          <a:bodyPr>
            <a:normAutofit fontScale="92500" lnSpcReduction="10000"/>
          </a:bodyPr>
          <a:lstStyle/>
          <a:p>
            <a:pPr>
              <a:buFont typeface="Wingdings" panose="05000000000000000000" pitchFamily="2" charset="2"/>
              <a:buChar char="Ø"/>
            </a:pPr>
            <a:r>
              <a:rPr lang="en-US" sz="2400" dirty="0"/>
              <a:t>In general, counting of ballots may not begin before election day.  However, counting of absentee ballots via automatic tabulation is allowed one day prior to election day (</a:t>
            </a:r>
            <a:r>
              <a:rPr lang="en-US" sz="2400" u="sng" dirty="0">
                <a:hlinkClick r:id="rId3"/>
              </a:rPr>
              <a:t>13-15-104, MCA</a:t>
            </a:r>
            <a:r>
              <a:rPr lang="en-US" sz="2400" dirty="0"/>
              <a:t>).   </a:t>
            </a:r>
          </a:p>
          <a:p>
            <a:pPr lvl="0">
              <a:buFont typeface="Wingdings" panose="05000000000000000000" pitchFamily="2" charset="2"/>
              <a:buChar char="Ø"/>
            </a:pPr>
            <a:r>
              <a:rPr lang="en-US" sz="2400" dirty="0"/>
              <a:t>The count of votes must be public, and anyone can observe the count.  No one may interfere with the count.  Anyone observing the count may not discuss the results at any time prior to the close of the polls on election day (</a:t>
            </a:r>
            <a:r>
              <a:rPr lang="en-US" sz="2400" u="sng" dirty="0">
                <a:hlinkClick r:id="rId4"/>
              </a:rPr>
              <a:t>13-15-101, MCA</a:t>
            </a:r>
            <a:r>
              <a:rPr lang="en-US" sz="2400" dirty="0"/>
              <a:t> &amp; </a:t>
            </a:r>
            <a:r>
              <a:rPr lang="en-US" sz="2400" u="sng" dirty="0">
                <a:hlinkClick r:id="rId5"/>
              </a:rPr>
              <a:t>13-15-207(4)), MCA</a:t>
            </a:r>
            <a:endParaRPr lang="en-US" sz="2400" dirty="0"/>
          </a:p>
          <a:p>
            <a:pPr lvl="0">
              <a:buFont typeface="Wingdings" panose="05000000000000000000" pitchFamily="2" charset="2"/>
              <a:buChar char="Ø"/>
            </a:pPr>
            <a:r>
              <a:rPr lang="en-US" sz="2400" dirty="0"/>
              <a:t>The count of votes may stop and recontinue.  However, the canvass board must meet no later than 14 days after the election to canvass the vote (</a:t>
            </a:r>
            <a:r>
              <a:rPr lang="en-US" sz="2400" u="sng" dirty="0">
                <a:hlinkClick r:id="rId6"/>
              </a:rPr>
              <a:t>13-15-401, MCA</a:t>
            </a:r>
            <a:r>
              <a:rPr lang="en-US" sz="2400" dirty="0"/>
              <a:t>).     </a:t>
            </a:r>
          </a:p>
          <a:p>
            <a:pPr>
              <a:buFont typeface="Wingdings" panose="05000000000000000000" pitchFamily="2" charset="2"/>
              <a:buChar char="Ø"/>
            </a:pPr>
            <a:r>
              <a:rPr lang="en-US" sz="2400" dirty="0">
                <a:ea typeface="Verdana" panose="020B0604030504040204" pitchFamily="34" charset="0"/>
                <a:cs typeface="Calibri Light" panose="020F0302020204030204" pitchFamily="34" charset="0"/>
              </a:rPr>
              <a:t>Immediately after each pickup of ballots, reconcile the poll book with the number of ballots to be counted using the </a:t>
            </a:r>
            <a:r>
              <a:rPr lang="en-US" sz="2400" dirty="0">
                <a:ea typeface="Verdana" panose="020B0604030504040204" pitchFamily="34" charset="0"/>
                <a:cs typeface="Calibri Light" panose="020F0302020204030204" pitchFamily="34" charset="0"/>
                <a:hlinkClick r:id="rId7"/>
              </a:rPr>
              <a:t>Ballot Reconciliation Report</a:t>
            </a:r>
            <a:r>
              <a:rPr lang="en-US" sz="2400" dirty="0">
                <a:ea typeface="Verdana" panose="020B0604030504040204" pitchFamily="34" charset="0"/>
                <a:cs typeface="Calibri Light" panose="020F0302020204030204" pitchFamily="34" charset="0"/>
              </a:rPr>
              <a:t>.</a:t>
            </a:r>
          </a:p>
          <a:p>
            <a:pPr lvl="1">
              <a:buFont typeface="Wingdings" panose="05000000000000000000" pitchFamily="2" charset="2"/>
              <a:buChar char="§"/>
            </a:pPr>
            <a:r>
              <a:rPr lang="en-US" dirty="0">
                <a:ea typeface="Verdana" panose="020B0604030504040204" pitchFamily="34" charset="0"/>
                <a:cs typeface="Calibri Light" panose="020F0302020204030204" pitchFamily="34" charset="0"/>
              </a:rPr>
              <a:t>If number of ballots cannot be reconciled with poll book, state the reason you think they don’t reconcile and have all counting judges sign the </a:t>
            </a:r>
            <a:r>
              <a:rPr lang="en-US" dirty="0">
                <a:ea typeface="Verdana" panose="020B0604030504040204" pitchFamily="34" charset="0"/>
                <a:cs typeface="Calibri Light" panose="020F0302020204030204" pitchFamily="34" charset="0"/>
                <a:hlinkClick r:id="rId7"/>
              </a:rPr>
              <a:t>Ballot Reconciliation Report</a:t>
            </a:r>
            <a:r>
              <a:rPr lang="en-US" dirty="0">
                <a:ea typeface="Verdana" panose="020B0604030504040204" pitchFamily="34" charset="0"/>
                <a:cs typeface="Calibri Light" panose="020F0302020204030204" pitchFamily="34" charset="0"/>
              </a:rPr>
              <a:t>.</a:t>
            </a:r>
          </a:p>
        </p:txBody>
      </p:sp>
      <p:sp>
        <p:nvSpPr>
          <p:cNvPr id="7782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2F6593-7044-4121-9498-4AFBE42DBE3D}" type="slidenum">
              <a:rPr lang="en-US" smtClean="0">
                <a:latin typeface="Calibri Light" panose="020F0302020204030204" pitchFamily="34" charset="0"/>
              </a:rPr>
              <a:pPr eaLnBrk="1" hangingPunct="1"/>
              <a:t>48</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8760069B-5F9C-4A8C-9E54-552D1F72D925}"/>
              </a:ext>
            </a:extLst>
          </p:cNvPr>
          <p:cNvSpPr/>
          <p:nvPr/>
        </p:nvSpPr>
        <p:spPr>
          <a:xfrm>
            <a:off x="613348" y="341645"/>
            <a:ext cx="10814476" cy="688309"/>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4000" dirty="0">
                <a:latin typeface="Calibri Light" panose="020F0302020204030204" pitchFamily="34" charset="0"/>
                <a:ea typeface="+mj-ea"/>
                <a:cs typeface="+mj-cs"/>
              </a:rPr>
              <a:t>General Counting Procedures</a:t>
            </a:r>
          </a:p>
        </p:txBody>
      </p:sp>
      <p:sp>
        <p:nvSpPr>
          <p:cNvPr id="2" name="Rectangle 1">
            <a:extLst>
              <a:ext uri="{FF2B5EF4-FFF2-40B4-BE49-F238E27FC236}">
                <a16:creationId xmlns:a16="http://schemas.microsoft.com/office/drawing/2014/main" id="{61B691A4-03A5-4818-B5A2-C5C14EFEF68C}"/>
              </a:ext>
            </a:extLst>
          </p:cNvPr>
          <p:cNvSpPr/>
          <p:nvPr/>
        </p:nvSpPr>
        <p:spPr>
          <a:xfrm>
            <a:off x="2682551" y="5894685"/>
            <a:ext cx="6826898" cy="646331"/>
          </a:xfrm>
          <a:prstGeom prst="rect">
            <a:avLst/>
          </a:prstGeom>
          <a:solidFill>
            <a:schemeClr val="accent1">
              <a:lumMod val="40000"/>
              <a:lumOff val="60000"/>
            </a:schemeClr>
          </a:solidFill>
        </p:spPr>
        <p:txBody>
          <a:bodyPr wrap="square">
            <a:spAutoFit/>
          </a:bodyPr>
          <a:lstStyle/>
          <a:p>
            <a:r>
              <a:rPr lang="en-US" dirty="0">
                <a:latin typeface="Calibri Light" panose="020F0302020204030204" pitchFamily="34" charset="0"/>
              </a:rPr>
              <a:t>NOTE:  See page 80 of the </a:t>
            </a:r>
            <a:r>
              <a:rPr lang="en-US" dirty="0">
                <a:latin typeface="Calibri Light" panose="020F0302020204030204" pitchFamily="34" charset="0"/>
                <a:hlinkClick r:id="rId8"/>
              </a:rPr>
              <a:t>Election Judge Handbook </a:t>
            </a:r>
            <a:r>
              <a:rPr lang="en-US" dirty="0">
                <a:latin typeface="Calibri Light" panose="020F0302020204030204" pitchFamily="34" charset="0"/>
              </a:rPr>
              <a:t>for more information on General Counting Procedures and Tabulation.</a:t>
            </a:r>
          </a:p>
        </p:txBody>
      </p:sp>
    </p:spTree>
    <p:custDataLst>
      <p:tags r:id="rId1"/>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70F2794-EE99-440D-A2C4-2FD12245BAC6}"/>
              </a:ext>
            </a:extLst>
          </p:cNvPr>
          <p:cNvSpPr>
            <a:spLocks noGrp="1"/>
          </p:cNvSpPr>
          <p:nvPr>
            <p:ph type="ftr" sz="quarter" idx="11"/>
          </p:nvPr>
        </p:nvSpPr>
        <p:spPr/>
        <p:txBody>
          <a:bodyPr/>
          <a:lstStyle/>
          <a:p>
            <a:r>
              <a:rPr lang="en-US" dirty="0"/>
              <a:t>Updated 2/18/2020</a:t>
            </a:r>
          </a:p>
        </p:txBody>
      </p:sp>
      <p:sp>
        <p:nvSpPr>
          <p:cNvPr id="5" name="Rectangle 4">
            <a:extLst>
              <a:ext uri="{FF2B5EF4-FFF2-40B4-BE49-F238E27FC236}">
                <a16:creationId xmlns:a16="http://schemas.microsoft.com/office/drawing/2014/main" id="{CFDFCDD2-B61B-4789-AE87-AF5B88A2C6F7}"/>
              </a:ext>
            </a:extLst>
          </p:cNvPr>
          <p:cNvSpPr/>
          <p:nvPr/>
        </p:nvSpPr>
        <p:spPr>
          <a:xfrm>
            <a:off x="838201" y="2036190"/>
            <a:ext cx="10515600" cy="4154984"/>
          </a:xfrm>
          <a:prstGeom prst="rect">
            <a:avLst/>
          </a:prstGeom>
        </p:spPr>
        <p:txBody>
          <a:bodyPr wrap="square">
            <a:spAutoFit/>
          </a:bodyPr>
          <a:lstStyle/>
          <a:p>
            <a:pPr>
              <a:tabLst>
                <a:tab pos="228600" algn="l"/>
                <a:tab pos="457200" algn="l"/>
                <a:tab pos="685800" algn="l"/>
              </a:tabLst>
            </a:pPr>
            <a:r>
              <a:rPr lang="en-US" sz="24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It shall be the duty of the Election Administrator or designee to collect all ballots, logs and materials used for the counting center and place them in secure storage upon completion of the tabulation of ballots and certification of the results of the election.</a:t>
            </a:r>
            <a:endParaRPr lang="en-US" sz="2400" dirty="0">
              <a:latin typeface="Calibri Light" panose="020F0302020204030204" pitchFamily="34" charset="0"/>
              <a:ea typeface="Times New Roman" panose="02020603050405020304" pitchFamily="18" charset="0"/>
              <a:cs typeface="Times New Roman" panose="02020603050405020304" pitchFamily="18" charset="0"/>
            </a:endParaRPr>
          </a:p>
          <a:p>
            <a:pPr algn="ctr"/>
            <a:r>
              <a:rPr lang="en-US" sz="2400" b="1" dirty="0">
                <a:latin typeface="Calibri Light" panose="020F0302020204030204" pitchFamily="34" charset="0"/>
                <a:ea typeface="Times New Roman" panose="02020603050405020304" pitchFamily="18" charset="0"/>
                <a:cs typeface="Times New Roman" panose="02020603050405020304" pitchFamily="18" charset="0"/>
              </a:rPr>
              <a:t> </a:t>
            </a:r>
            <a:endParaRPr lang="en-US" sz="2400" dirty="0">
              <a:latin typeface="Calibri Light" panose="020F0302020204030204" pitchFamily="34" charset="0"/>
              <a:ea typeface="Times New Roman" panose="02020603050405020304" pitchFamily="18" charset="0"/>
              <a:cs typeface="Times New Roman" panose="02020603050405020304" pitchFamily="18" charset="0"/>
            </a:endParaRPr>
          </a:p>
          <a:p>
            <a:pPr marL="1143000" marR="0" lvl="2" indent="-228600">
              <a:spcBef>
                <a:spcPts val="0"/>
              </a:spcBef>
              <a:spcAft>
                <a:spcPts val="0"/>
              </a:spcAft>
              <a:buFont typeface="+mj-lt"/>
              <a:buAutoNum type="arabicPeriod"/>
            </a:pPr>
            <a:r>
              <a:rPr lang="en-US" sz="24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Before adjournment, enclose the items specified in the envelopes provided; </a:t>
            </a:r>
            <a:r>
              <a:rPr lang="en-US" sz="2400" i="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see “List of Envelopes for Ballots and Supplies” subsection in the </a:t>
            </a:r>
            <a:r>
              <a:rPr lang="en-US" sz="2400" i="1" dirty="0">
                <a:latin typeface="Calibri Light" panose="020F0302020204030204" pitchFamily="34" charset="0"/>
                <a:ea typeface="Times New Roman" panose="02020603050405020304" pitchFamily="18" charset="0"/>
                <a:cs typeface="Times New Roman" panose="02020603050405020304" pitchFamily="18" charset="0"/>
              </a:rPr>
              <a:t>“Appendix” section</a:t>
            </a:r>
            <a:r>
              <a:rPr lang="en-US" sz="24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 Each election judge will sign the election judge’s name across all seals affixed to the official envelopes if instructed to do so on the envelope. These envelopes, with the rest of the supplies provided for the election, are returned to the Election Administrator. (</a:t>
            </a:r>
            <a:r>
              <a:rPr lang="en-US" sz="2400" u="sng" dirty="0">
                <a:solidFill>
                  <a:srgbClr val="0000FF"/>
                </a:solidFill>
                <a:latin typeface="Calibri Light" panose="020F0302020204030204" pitchFamily="34" charset="0"/>
                <a:ea typeface="Times New Roman" panose="02020603050405020304" pitchFamily="18" charset="0"/>
                <a:cs typeface="Times New Roman" panose="02020603050405020304" pitchFamily="18" charset="0"/>
                <a:hlinkClick r:id="rId2"/>
              </a:rPr>
              <a:t>13-15-205, MCA</a:t>
            </a:r>
            <a:r>
              <a:rPr lang="en-US" sz="24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a:t>
            </a:r>
            <a:endParaRPr lang="en-US" sz="2400"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6" name="Title 5">
            <a:extLst>
              <a:ext uri="{FF2B5EF4-FFF2-40B4-BE49-F238E27FC236}">
                <a16:creationId xmlns:a16="http://schemas.microsoft.com/office/drawing/2014/main" id="{0CC5E085-2A48-44EB-988E-83EE7D4C387C}"/>
              </a:ext>
            </a:extLst>
          </p:cNvPr>
          <p:cNvSpPr>
            <a:spLocks noGrp="1"/>
          </p:cNvSpPr>
          <p:nvPr>
            <p:ph type="title"/>
          </p:nvPr>
        </p:nvSpPr>
        <p:spPr>
          <a:xfrm>
            <a:off x="838200" y="365126"/>
            <a:ext cx="10515600" cy="1099780"/>
          </a:xfrm>
          <a:prstGeom prst="rect">
            <a:avLst/>
          </a:prstGeom>
          <a:solidFill>
            <a:schemeClr val="bg2">
              <a:lumMod val="90000"/>
            </a:schemeClr>
          </a:solidFill>
        </p:spPr>
        <p:txBody>
          <a:bodyPr vert="horz" lIns="91440" tIns="45720" rIns="91440" bIns="45720" rtlCol="0" anchor="ctr">
            <a:normAutofit fontScale="90000"/>
          </a:bodyPr>
          <a:lstStyle/>
          <a:p>
            <a:pPr algn="ctr">
              <a:lnSpc>
                <a:spcPct val="90000"/>
              </a:lnSpc>
              <a:spcBef>
                <a:spcPct val="0"/>
              </a:spcBef>
              <a:spcAft>
                <a:spcPts val="600"/>
              </a:spcAft>
            </a:pPr>
            <a:r>
              <a:rPr lang="en-US" sz="4000" dirty="0">
                <a:ea typeface="+mj-ea"/>
                <a:cs typeface="+mj-cs"/>
              </a:rPr>
              <a:t>General Counting Procedures – Close of Tabulating Center</a:t>
            </a:r>
          </a:p>
        </p:txBody>
      </p:sp>
    </p:spTree>
    <p:extLst>
      <p:ext uri="{BB962C8B-B14F-4D97-AF65-F5344CB8AC3E}">
        <p14:creationId xmlns:p14="http://schemas.microsoft.com/office/powerpoint/2010/main" val="1151777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a:extLst>
              <a:ext uri="{FF2B5EF4-FFF2-40B4-BE49-F238E27FC236}">
                <a16:creationId xmlns:a16="http://schemas.microsoft.com/office/drawing/2014/main" id="{A3166601-B063-4F2C-A6F3-84858F2A6C00}"/>
              </a:ext>
            </a:extLst>
          </p:cNvPr>
          <p:cNvSpPr>
            <a:spLocks noGrp="1"/>
          </p:cNvSpPr>
          <p:nvPr>
            <p:ph type="ftr" sz="quarter" idx="11"/>
          </p:nvPr>
        </p:nvSpPr>
        <p:spPr/>
        <p:txBody>
          <a:bodyPr/>
          <a:lstStyle/>
          <a:p>
            <a:r>
              <a:rPr lang="en-US" dirty="0"/>
              <a:t>Updated 2/18/2020</a:t>
            </a:r>
          </a:p>
        </p:txBody>
      </p:sp>
      <p:sp>
        <p:nvSpPr>
          <p:cNvPr id="7" name="Rectangle 6">
            <a:extLst>
              <a:ext uri="{FF2B5EF4-FFF2-40B4-BE49-F238E27FC236}">
                <a16:creationId xmlns:a16="http://schemas.microsoft.com/office/drawing/2014/main" id="{CAE9250E-DED8-48EF-A16A-3DD7503128E6}"/>
              </a:ext>
            </a:extLst>
          </p:cNvPr>
          <p:cNvSpPr/>
          <p:nvPr/>
        </p:nvSpPr>
        <p:spPr>
          <a:xfrm>
            <a:off x="358220" y="1423833"/>
            <a:ext cx="11302738" cy="3571427"/>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marL="800100" lvl="1" indent="-342900">
              <a:lnSpc>
                <a:spcPct val="80000"/>
              </a:lnSpc>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Check the voting equipment, make sure it is </a:t>
            </a:r>
            <a:r>
              <a:rPr lang="en-US" sz="2400" b="1"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set-up</a:t>
            </a:r>
            <a:r>
              <a:rPr lang="en-US" sz="2400"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 </a:t>
            </a:r>
            <a:r>
              <a:rPr lang="en-US" sz="2400" b="1"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plugged in</a:t>
            </a:r>
            <a:r>
              <a:rPr lang="en-US" sz="2400"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 </a:t>
            </a:r>
            <a:r>
              <a:rPr lang="en-US" sz="2400" b="1"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properly sealed</a:t>
            </a:r>
            <a:r>
              <a:rPr lang="en-US" sz="2400"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 </a:t>
            </a:r>
            <a:r>
              <a:rPr lang="en-US" sz="2400" dirty="0">
                <a:latin typeface="Calibri Light" panose="020F0302020204030204" pitchFamily="34" charset="0"/>
                <a:ea typeface="Verdana" panose="020B0604030504040204" pitchFamily="34" charset="0"/>
                <a:cs typeface="Calibri Light" panose="020F0302020204030204" pitchFamily="34" charset="0"/>
              </a:rPr>
              <a:t>and ready for use.</a:t>
            </a:r>
          </a:p>
          <a:p>
            <a:pPr marL="800100" lvl="1" indent="-342900">
              <a:buFont typeface="Wingdings" panose="05000000000000000000" pitchFamily="2" charset="2"/>
              <a:buChar char="Ø"/>
            </a:pPr>
            <a:r>
              <a:rPr lang="en-US" sz="2400" b="1" dirty="0">
                <a:latin typeface="Calibri Light" panose="020F0302020204030204" pitchFamily="34" charset="0"/>
                <a:ea typeface="Verdana" panose="020B0604030504040204" pitchFamily="34" charset="0"/>
                <a:cs typeface="Calibri Light" panose="020F0302020204030204" pitchFamily="34" charset="0"/>
              </a:rPr>
              <a:t>Check ballots </a:t>
            </a:r>
            <a:r>
              <a:rPr lang="en-US" sz="2400" dirty="0">
                <a:latin typeface="Calibri Light" panose="020F0302020204030204" pitchFamily="34" charset="0"/>
                <a:ea typeface="Verdana" panose="020B0604030504040204" pitchFamily="34" charset="0"/>
                <a:cs typeface="Calibri Light" panose="020F0302020204030204" pitchFamily="34" charset="0"/>
              </a:rPr>
              <a:t>to make sure that they are the correct ballots for your precinct.</a:t>
            </a:r>
          </a:p>
          <a:p>
            <a:pPr marL="800100" lvl="1" indent="-342900">
              <a:buFont typeface="Wingdings" panose="05000000000000000000" pitchFamily="2" charset="2"/>
              <a:buChar char="Ø"/>
            </a:pPr>
            <a:r>
              <a:rPr lang="en-US" sz="2400" dirty="0">
                <a:latin typeface="Calibri Light" panose="020F0302020204030204" pitchFamily="34" charset="0"/>
                <a:ea typeface="Verdana" panose="020B0604030504040204" pitchFamily="34" charset="0"/>
                <a:cs typeface="Calibri Light" panose="020F0302020204030204" pitchFamily="34" charset="0"/>
              </a:rPr>
              <a:t>Chief Judge or Ballot Judge will verify </a:t>
            </a:r>
            <a:r>
              <a:rPr lang="en-US" sz="2400" dirty="0">
                <a:solidFill>
                  <a:schemeClr val="tx1"/>
                </a:solidFill>
                <a:latin typeface="Calibri Light" panose="020F0302020204030204" pitchFamily="34" charset="0"/>
                <a:ea typeface="Verdana" panose="020B0604030504040204" pitchFamily="34" charset="0"/>
                <a:cs typeface="Calibri Light" panose="020F0302020204030204" pitchFamily="34" charset="0"/>
                <a:hlinkClick r:id="rId2"/>
              </a:rPr>
              <a:t>Ballot Certification Report</a:t>
            </a:r>
            <a:r>
              <a:rPr lang="en-US" sz="2400" dirty="0">
                <a:solidFill>
                  <a:srgbClr val="000000"/>
                </a:solidFill>
                <a:latin typeface="Calibri Light" panose="020F0302020204030204" pitchFamily="34" charset="0"/>
                <a:ea typeface="Verdana" panose="020B0604030504040204" pitchFamily="34" charset="0"/>
                <a:cs typeface="Calibri Light" panose="020F0302020204030204" pitchFamily="34" charset="0"/>
              </a:rPr>
              <a:t> with ballots delivered to polling place and will verify and update the ballot seal log and the voting system seal log.</a:t>
            </a:r>
          </a:p>
          <a:p>
            <a:pPr lvl="1"/>
            <a:endParaRPr lang="en-US" sz="2400" dirty="0">
              <a:solidFill>
                <a:srgbClr val="000000"/>
              </a:solidFill>
              <a:highlight>
                <a:srgbClr val="C0C0C0"/>
              </a:highlight>
              <a:latin typeface="Calibri Light" panose="020F0302020204030204" pitchFamily="34" charset="0"/>
              <a:ea typeface="Verdana" panose="020B0604030504040204" pitchFamily="34" charset="0"/>
              <a:cs typeface="Calibri Light" panose="020F0302020204030204" pitchFamily="34" charset="0"/>
            </a:endParaRPr>
          </a:p>
          <a:p>
            <a:pPr lvl="1" algn="ctr"/>
            <a:r>
              <a:rPr lang="en-US" sz="2400" b="1" dirty="0">
                <a:solidFill>
                  <a:schemeClr val="tx1"/>
                </a:solidFill>
                <a:highlight>
                  <a:srgbClr val="C0C0C0"/>
                </a:highlight>
                <a:latin typeface="Calibri Light" panose="020F0302020204030204" pitchFamily="34" charset="0"/>
                <a:ea typeface="Verdana" panose="020B0604030504040204" pitchFamily="34" charset="0"/>
                <a:cs typeface="Calibri Light" panose="020F0302020204030204" pitchFamily="34" charset="0"/>
              </a:rPr>
              <a:t>Notify the Election Administrator immediately </a:t>
            </a:r>
            <a:r>
              <a:rPr lang="en-US" sz="2400" dirty="0">
                <a:solidFill>
                  <a:schemeClr val="tx1"/>
                </a:solidFill>
                <a:highlight>
                  <a:srgbClr val="C0C0C0"/>
                </a:highlight>
                <a:latin typeface="Calibri Light" panose="020F0302020204030204" pitchFamily="34" charset="0"/>
                <a:ea typeface="Verdana" panose="020B0604030504040204" pitchFamily="34" charset="0"/>
                <a:cs typeface="Calibri Light" panose="020F0302020204030204" pitchFamily="34" charset="0"/>
              </a:rPr>
              <a:t>if number of ballots delivered does not match the number on Ballot Certification Report.</a:t>
            </a:r>
          </a:p>
          <a:p>
            <a:pPr lvl="1">
              <a:lnSpc>
                <a:spcPct val="80000"/>
              </a:lnSpc>
            </a:pPr>
            <a:endParaRPr lang="en-US" sz="2400" dirty="0">
              <a:solidFill>
                <a:schemeClr val="tx1"/>
              </a:solidFill>
              <a:highlight>
                <a:srgbClr val="C0C0C0"/>
              </a:highlight>
              <a:latin typeface="Calibri Light" panose="020F0302020204030204" pitchFamily="34" charset="0"/>
              <a:ea typeface="Verdana" panose="020B0604030504040204" pitchFamily="34" charset="0"/>
              <a:cs typeface="Calibri Light" panose="020F0302020204030204" pitchFamily="34" charset="0"/>
            </a:endParaRPr>
          </a:p>
        </p:txBody>
      </p:sp>
      <p:sp>
        <p:nvSpPr>
          <p:cNvPr id="8" name="Rectangle 7">
            <a:extLst>
              <a:ext uri="{FF2B5EF4-FFF2-40B4-BE49-F238E27FC236}">
                <a16:creationId xmlns:a16="http://schemas.microsoft.com/office/drawing/2014/main" id="{2CE2E80C-79BF-49CB-8D57-82BEA6CE394E}"/>
              </a:ext>
            </a:extLst>
          </p:cNvPr>
          <p:cNvSpPr/>
          <p:nvPr/>
        </p:nvSpPr>
        <p:spPr>
          <a:xfrm>
            <a:off x="712150" y="553271"/>
            <a:ext cx="10767700" cy="646331"/>
          </a:xfrm>
          <a:prstGeom prst="rect">
            <a:avLst/>
          </a:prstGeom>
          <a:solidFill>
            <a:schemeClr val="bg1">
              <a:lumMod val="6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Polls Open</a:t>
            </a:r>
          </a:p>
        </p:txBody>
      </p:sp>
      <p:sp>
        <p:nvSpPr>
          <p:cNvPr id="9" name="Rectangle 8">
            <a:extLst>
              <a:ext uri="{FF2B5EF4-FFF2-40B4-BE49-F238E27FC236}">
                <a16:creationId xmlns:a16="http://schemas.microsoft.com/office/drawing/2014/main" id="{36B20275-5029-4FEC-B80F-E9B6C2976AFC}"/>
              </a:ext>
            </a:extLst>
          </p:cNvPr>
          <p:cNvSpPr/>
          <p:nvPr/>
        </p:nvSpPr>
        <p:spPr>
          <a:xfrm>
            <a:off x="1290415" y="5167973"/>
            <a:ext cx="9972942" cy="1015663"/>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marL="800100" lvl="1" indent="-342900">
              <a:buFont typeface="Wingdings" panose="05000000000000000000" pitchFamily="2" charset="2"/>
              <a:buChar char="Ø"/>
            </a:pPr>
            <a:endParaRPr lang="en-US" sz="2000" dirty="0">
              <a:latin typeface="Calibri Light" panose="020F0302020204030204" pitchFamily="34" charset="0"/>
              <a:ea typeface="Verdana" panose="020B0604030504040204" pitchFamily="34" charset="0"/>
              <a:cs typeface="Calibri Light" panose="020F0302020204030204" pitchFamily="34" charset="0"/>
            </a:endParaRPr>
          </a:p>
          <a:p>
            <a:pPr algn="ctr"/>
            <a:r>
              <a:rPr lang="en-US" sz="2000" i="1"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Call your county Election office </a:t>
            </a:r>
            <a:r>
              <a:rPr lang="en-US" sz="2000" i="1" u="sng"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immediately</a:t>
            </a:r>
            <a:r>
              <a:rPr lang="en-US" sz="2000" i="1" dirty="0">
                <a:solidFill>
                  <a:schemeClr val="tx1"/>
                </a:solidFill>
                <a:latin typeface="Calibri Light" panose="020F0302020204030204" pitchFamily="34" charset="0"/>
                <a:ea typeface="Verdana" panose="020B0604030504040204" pitchFamily="34" charset="0"/>
                <a:cs typeface="Calibri Light" panose="020F0302020204030204" pitchFamily="34" charset="0"/>
              </a:rPr>
              <a:t> if you are missing any supplies.</a:t>
            </a:r>
          </a:p>
          <a:p>
            <a:pPr algn="ctr"/>
            <a:endParaRPr lang="en-US" sz="2000" dirty="0">
              <a:solidFill>
                <a:schemeClr val="tx1"/>
              </a:solidFill>
              <a:latin typeface="Calibri Light" panose="020F0302020204030204" pitchFamily="34" charset="0"/>
              <a:ea typeface="Verdana" panose="020B0604030504040204" pitchFamily="34" charset="0"/>
              <a:cs typeface="Calibri Light" panose="020F0302020204030204" pitchFamily="34" charset="0"/>
            </a:endParaRPr>
          </a:p>
        </p:txBody>
      </p:sp>
    </p:spTree>
    <p:extLst>
      <p:ext uri="{BB962C8B-B14F-4D97-AF65-F5344CB8AC3E}">
        <p14:creationId xmlns:p14="http://schemas.microsoft.com/office/powerpoint/2010/main" val="22858347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FA5E1021-5BC2-40E9-8083-E2E0888C5296}" type="slidenum">
              <a:rPr lang="en-US" smtClean="0">
                <a:cs typeface="Calibri Light" panose="020F0302020204030204" pitchFamily="34" charset="0"/>
              </a:rPr>
              <a:pPr>
                <a:defRPr/>
              </a:pPr>
              <a:t>50</a:t>
            </a:fld>
            <a:endParaRPr lang="en-US" dirty="0">
              <a:cs typeface="Calibri Light" panose="020F0302020204030204" pitchFamily="34" charset="0"/>
            </a:endParaRPr>
          </a:p>
        </p:txBody>
      </p:sp>
      <p:pic>
        <p:nvPicPr>
          <p:cNvPr id="5122"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267200" y="405353"/>
            <a:ext cx="4275570" cy="57283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67038" y="566678"/>
            <a:ext cx="2593157" cy="5262979"/>
          </a:xfrm>
          <a:prstGeom prst="rect">
            <a:avLst/>
          </a:prstGeom>
          <a:noFill/>
        </p:spPr>
        <p:txBody>
          <a:bodyPr wrap="square" rtlCol="0">
            <a:spAutoFit/>
          </a:bodyPr>
          <a:lstStyle/>
          <a:p>
            <a:r>
              <a:rPr lang="en-US" sz="2400" b="1" u="sng" dirty="0">
                <a:solidFill>
                  <a:srgbClr val="000099"/>
                </a:solidFill>
                <a:latin typeface="Calibri Light" panose="020F0302020204030204" pitchFamily="34" charset="0"/>
                <a:ea typeface="Verdana" panose="020B0604030504040204" pitchFamily="34" charset="0"/>
                <a:cs typeface="Calibri Light" panose="020F0302020204030204" pitchFamily="34" charset="0"/>
                <a:hlinkClick r:id="rId4">
                  <a:extLst>
                    <a:ext uri="{A12FA001-AC4F-418D-AE19-62706E023703}">
                      <ahyp:hlinkClr xmlns:ahyp="http://schemas.microsoft.com/office/drawing/2018/hyperlinkcolor" val="tx"/>
                    </a:ext>
                  </a:extLst>
                </a:hlinkClick>
              </a:rPr>
              <a:t>Ballot Reconciliation Report</a:t>
            </a:r>
            <a:r>
              <a:rPr lang="en-US" sz="2400" b="1" u="sng" dirty="0">
                <a:solidFill>
                  <a:srgbClr val="000099"/>
                </a:solidFill>
                <a:latin typeface="Calibri Light" panose="020F0302020204030204" pitchFamily="34" charset="0"/>
                <a:ea typeface="Verdana" panose="020B0604030504040204" pitchFamily="34" charset="0"/>
                <a:cs typeface="Calibri Light" panose="020F0302020204030204" pitchFamily="34" charset="0"/>
              </a:rPr>
              <a:t>: </a:t>
            </a:r>
          </a:p>
          <a:p>
            <a:pPr marL="342900" indent="-342900">
              <a:buFont typeface="+mj-lt"/>
              <a:buAutoNum type="arabicParenR"/>
            </a:pPr>
            <a:r>
              <a:rPr lang="en-US" sz="2400" dirty="0">
                <a:latin typeface="Calibri Light" panose="020F0302020204030204" pitchFamily="34" charset="0"/>
              </a:rPr>
              <a:t>Find at the back of each poll book. </a:t>
            </a:r>
          </a:p>
          <a:p>
            <a:pPr marL="342900" indent="-342900">
              <a:buFont typeface="+mj-lt"/>
              <a:buAutoNum type="arabicParenR"/>
            </a:pPr>
            <a:r>
              <a:rPr lang="en-US" sz="2400" dirty="0">
                <a:latin typeface="Calibri Light" panose="020F0302020204030204" pitchFamily="34" charset="0"/>
              </a:rPr>
              <a:t>Make sure you have 2 copies, one to be sealed and returned with each poll book, one for Election Administrator.</a:t>
            </a:r>
          </a:p>
        </p:txBody>
      </p:sp>
      <p:sp>
        <p:nvSpPr>
          <p:cNvPr id="7" name="Right Arrow 6"/>
          <p:cNvSpPr/>
          <p:nvPr/>
        </p:nvSpPr>
        <p:spPr>
          <a:xfrm>
            <a:off x="3082565" y="5552442"/>
            <a:ext cx="1370183" cy="48463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p:nvSpPr>
          <p:cNvPr id="9" name="Right Arrow 8"/>
          <p:cNvSpPr/>
          <p:nvPr/>
        </p:nvSpPr>
        <p:spPr>
          <a:xfrm rot="10800000">
            <a:off x="7467602" y="4419600"/>
            <a:ext cx="1588009" cy="27432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p:nvSpPr>
          <p:cNvPr id="8" name="TextBox 7"/>
          <p:cNvSpPr txBox="1"/>
          <p:nvPr/>
        </p:nvSpPr>
        <p:spPr>
          <a:xfrm>
            <a:off x="9067800" y="3886200"/>
            <a:ext cx="1295400" cy="1754326"/>
          </a:xfrm>
          <a:prstGeom prst="rect">
            <a:avLst/>
          </a:prstGeom>
          <a:noFill/>
        </p:spPr>
        <p:txBody>
          <a:bodyPr wrap="square" rtlCol="0">
            <a:spAutoFit/>
          </a:bodyPr>
          <a:lstStyle/>
          <a:p>
            <a:pPr algn="ctr"/>
            <a:r>
              <a:rPr lang="en-US" dirty="0">
                <a:latin typeface="Calibri Light" panose="020F0302020204030204" pitchFamily="34" charset="0"/>
              </a:rPr>
              <a:t>Enter the total number of ballot sheets in ballot box.</a:t>
            </a:r>
          </a:p>
        </p:txBody>
      </p:sp>
      <p:sp>
        <p:nvSpPr>
          <p:cNvPr id="10" name="TextBox 9"/>
          <p:cNvSpPr txBox="1"/>
          <p:nvPr/>
        </p:nvSpPr>
        <p:spPr>
          <a:xfrm>
            <a:off x="9137276" y="2578576"/>
            <a:ext cx="1295400" cy="1200329"/>
          </a:xfrm>
          <a:prstGeom prst="rect">
            <a:avLst/>
          </a:prstGeom>
          <a:noFill/>
        </p:spPr>
        <p:txBody>
          <a:bodyPr wrap="square" rtlCol="0">
            <a:spAutoFit/>
          </a:bodyPr>
          <a:lstStyle/>
          <a:p>
            <a:pPr algn="ctr"/>
            <a:r>
              <a:rPr lang="en-US" dirty="0">
                <a:latin typeface="Calibri Light" panose="020F0302020204030204" pitchFamily="34" charset="0"/>
              </a:rPr>
              <a:t>These 2 numbers should match.</a:t>
            </a:r>
          </a:p>
        </p:txBody>
      </p:sp>
      <p:cxnSp>
        <p:nvCxnSpPr>
          <p:cNvPr id="12" name="Straight Arrow Connector 11"/>
          <p:cNvCxnSpPr>
            <a:cxnSpLocks/>
          </p:cNvCxnSpPr>
          <p:nvPr/>
        </p:nvCxnSpPr>
        <p:spPr>
          <a:xfrm flipH="1">
            <a:off x="7315200" y="2860400"/>
            <a:ext cx="1986665" cy="106689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p:cNvCxnSpPr>
          <p:nvPr/>
        </p:nvCxnSpPr>
        <p:spPr>
          <a:xfrm flipH="1">
            <a:off x="7249212" y="2935470"/>
            <a:ext cx="2040464" cy="148413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Footer Placeholder 3"/>
          <p:cNvSpPr>
            <a:spLocks noGrp="1"/>
          </p:cNvSpPr>
          <p:nvPr>
            <p:ph type="ftr" sz="quarter" idx="11"/>
          </p:nvPr>
        </p:nvSpPr>
        <p:spPr>
          <a:xfrm>
            <a:off x="2286000" y="6208777"/>
            <a:ext cx="4873869"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Light" panose="020F0302020204030204" pitchFamily="34" charset="0"/>
              </a:rPr>
              <a:t>Montana Secretary of State</a:t>
            </a:r>
          </a:p>
        </p:txBody>
      </p:sp>
    </p:spTree>
    <p:custDataLst>
      <p:tags r:id="rId1"/>
    </p:custDataLst>
    <p:extLst>
      <p:ext uri="{BB962C8B-B14F-4D97-AF65-F5344CB8AC3E}">
        <p14:creationId xmlns:p14="http://schemas.microsoft.com/office/powerpoint/2010/main" val="31123268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Content Placeholder 2"/>
          <p:cNvSpPr>
            <a:spLocks noGrp="1"/>
          </p:cNvSpPr>
          <p:nvPr>
            <p:ph idx="1"/>
          </p:nvPr>
        </p:nvSpPr>
        <p:spPr>
          <a:xfrm>
            <a:off x="613348" y="1256198"/>
            <a:ext cx="10887353" cy="5465277"/>
          </a:xfrm>
        </p:spPr>
        <p:txBody>
          <a:bodyPr>
            <a:noAutofit/>
          </a:bodyPr>
          <a:lstStyle/>
          <a:p>
            <a:pPr marL="0" indent="0">
              <a:buNone/>
            </a:pPr>
            <a:r>
              <a:rPr lang="en-US" sz="2200" dirty="0">
                <a:ea typeface="Verdana" panose="020B0604030504040204" pitchFamily="34" charset="0"/>
                <a:cs typeface="Calibri Light" panose="020F0302020204030204" pitchFamily="34" charset="0"/>
              </a:rPr>
              <a:t>Remove each absentee secrecy envelope to determine if there is more than one ballot for each election in the envelope.</a:t>
            </a:r>
          </a:p>
          <a:p>
            <a:pPr lvl="1">
              <a:buFont typeface="Wingdings" panose="05000000000000000000" pitchFamily="2" charset="2"/>
              <a:buChar char="Ø"/>
            </a:pPr>
            <a:r>
              <a:rPr lang="en-US" sz="2200" dirty="0">
                <a:ea typeface="Verdana" panose="020B0604030504040204" pitchFamily="34" charset="0"/>
                <a:cs typeface="Calibri Light" panose="020F0302020204030204" pitchFamily="34" charset="0"/>
              </a:rPr>
              <a:t>If more than one ballot for each election is in the envelope, the ballots must be rejected if you cannot determine for certain that only one ballot has been marked</a:t>
            </a:r>
            <a:r>
              <a:rPr lang="en-US" sz="2200" dirty="0">
                <a:solidFill>
                  <a:srgbClr val="000099"/>
                </a:solidFill>
                <a:ea typeface="Verdana" panose="020B0604030504040204" pitchFamily="34" charset="0"/>
                <a:cs typeface="Calibri Light" panose="020F0302020204030204" pitchFamily="34" charset="0"/>
              </a:rPr>
              <a:t>.</a:t>
            </a:r>
          </a:p>
          <a:p>
            <a:pPr lvl="1">
              <a:buFont typeface="Wingdings" panose="05000000000000000000" pitchFamily="2" charset="2"/>
              <a:buChar char="Ø"/>
            </a:pPr>
            <a:r>
              <a:rPr lang="en-US" sz="2200" dirty="0">
                <a:ea typeface="Verdana" panose="020B0604030504040204" pitchFamily="34" charset="0"/>
                <a:cs typeface="Calibri Light" panose="020F0302020204030204" pitchFamily="34" charset="0"/>
              </a:rPr>
              <a:t>See the </a:t>
            </a:r>
            <a:r>
              <a:rPr lang="en-US" sz="2200" i="1" dirty="0">
                <a:solidFill>
                  <a:srgbClr val="000099"/>
                </a:solidFill>
                <a:ea typeface="Verdana" panose="020B0604030504040204" pitchFamily="34" charset="0"/>
                <a:cs typeface="Calibri Light" panose="020F0302020204030204" pitchFamily="34" charset="0"/>
              </a:rPr>
              <a:t>“Special Situations” </a:t>
            </a:r>
            <a:r>
              <a:rPr lang="en-US" sz="2200" dirty="0">
                <a:ea typeface="Verdana" panose="020B0604030504040204" pitchFamily="34" charset="0"/>
                <a:cs typeface="Calibri Light" panose="020F0302020204030204" pitchFamily="34" charset="0"/>
              </a:rPr>
              <a:t>section of the </a:t>
            </a:r>
            <a:r>
              <a:rPr lang="en-US" sz="2200" dirty="0">
                <a:solidFill>
                  <a:srgbClr val="000099"/>
                </a:solidFill>
                <a:ea typeface="Verdana" panose="020B0604030504040204" pitchFamily="34" charset="0"/>
                <a:cs typeface="Calibri Light" panose="020F0302020204030204" pitchFamily="34" charset="0"/>
                <a:hlinkClick r:id="rId3"/>
              </a:rPr>
              <a:t>Election Judge Handbook</a:t>
            </a:r>
            <a:r>
              <a:rPr lang="en-US" sz="2200" dirty="0">
                <a:ea typeface="Verdana" panose="020B0604030504040204" pitchFamily="34" charset="0"/>
                <a:cs typeface="Calibri Light" panose="020F0302020204030204" pitchFamily="34" charset="0"/>
              </a:rPr>
              <a:t> for various scenarios regarding multiple ballots.</a:t>
            </a:r>
            <a:endParaRPr lang="en-US" sz="2200" dirty="0">
              <a:solidFill>
                <a:srgbClr val="000099"/>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2200" dirty="0">
                <a:ea typeface="Verdana" panose="020B0604030504040204" pitchFamily="34" charset="0"/>
                <a:cs typeface="Calibri Light" panose="020F0302020204030204" pitchFamily="34" charset="0"/>
              </a:rPr>
              <a:t>Deliver the ballots to the Absentee Counting Board if one has been appointed, otherwise deliver the ballots to the regular counting/tabulation board.</a:t>
            </a:r>
          </a:p>
          <a:p>
            <a:pPr lvl="1">
              <a:buFont typeface="Wingdings" panose="05000000000000000000" pitchFamily="2" charset="2"/>
              <a:buChar char="Ø"/>
            </a:pPr>
            <a:r>
              <a:rPr lang="en-US" sz="2200" dirty="0">
                <a:ea typeface="Verdana" panose="020B0604030504040204" pitchFamily="34" charset="0"/>
                <a:cs typeface="Calibri Light" panose="020F0302020204030204" pitchFamily="34" charset="0"/>
              </a:rPr>
              <a:t>Check ballots for official stamp:</a:t>
            </a:r>
          </a:p>
          <a:p>
            <a:pPr lvl="1">
              <a:buFont typeface="Wingdings" panose="05000000000000000000" pitchFamily="2" charset="2"/>
              <a:buChar char="Ø"/>
            </a:pPr>
            <a:r>
              <a:rPr lang="en-US" sz="2600" dirty="0">
                <a:ea typeface="Verdana" panose="020B0604030504040204" pitchFamily="34" charset="0"/>
                <a:cs typeface="Calibri Light" panose="020F0302020204030204" pitchFamily="34" charset="0"/>
              </a:rPr>
              <a:t>If the </a:t>
            </a:r>
            <a:r>
              <a:rPr lang="en-US" sz="2600" b="1" dirty="0">
                <a:ea typeface="Verdana" panose="020B0604030504040204" pitchFamily="34" charset="0"/>
                <a:cs typeface="Calibri Light" panose="020F0302020204030204" pitchFamily="34" charset="0"/>
              </a:rPr>
              <a:t>official stamp </a:t>
            </a:r>
            <a:r>
              <a:rPr lang="en-US" sz="2600" dirty="0">
                <a:ea typeface="Verdana" panose="020B0604030504040204" pitchFamily="34" charset="0"/>
                <a:cs typeface="Calibri Light" panose="020F0302020204030204" pitchFamily="34" charset="0"/>
              </a:rPr>
              <a:t>is missing, the ballot must be rejected UNLESS:</a:t>
            </a:r>
          </a:p>
          <a:p>
            <a:pPr lvl="2"/>
            <a:r>
              <a:rPr lang="en-US" sz="2400" dirty="0">
                <a:ea typeface="Verdana" panose="020B0604030504040204" pitchFamily="34" charset="0"/>
                <a:cs typeface="Calibri Light" panose="020F0302020204030204" pitchFamily="34" charset="0"/>
              </a:rPr>
              <a:t>It is determined the stamp is missing due to election official error. Such ballots should be marked </a:t>
            </a:r>
            <a:r>
              <a:rPr lang="en-US" sz="2400" dirty="0">
                <a:solidFill>
                  <a:srgbClr val="000099"/>
                </a:solidFill>
                <a:ea typeface="Verdana" panose="020B0604030504040204" pitchFamily="34" charset="0"/>
                <a:cs typeface="Calibri Light" panose="020F0302020204030204" pitchFamily="34" charset="0"/>
              </a:rPr>
              <a:t>“unstamped by error” </a:t>
            </a:r>
            <a:r>
              <a:rPr lang="en-US" sz="2400" dirty="0">
                <a:ea typeface="Verdana" panose="020B0604030504040204" pitchFamily="34" charset="0"/>
                <a:cs typeface="Calibri Light" panose="020F0302020204030204" pitchFamily="34" charset="0"/>
              </a:rPr>
              <a:t>and all judges must initial.</a:t>
            </a:r>
          </a:p>
          <a:p>
            <a:pPr lvl="2"/>
            <a:r>
              <a:rPr lang="en-US" sz="2200" dirty="0">
                <a:ea typeface="Verdana" panose="020B0604030504040204" pitchFamily="34" charset="0"/>
                <a:cs typeface="Calibri Light" panose="020F0302020204030204" pitchFamily="34" charset="0"/>
              </a:rPr>
              <a:t>If 2 or more ballots are folded together, set aside to compare with total number of ballots in poll book.</a:t>
            </a:r>
          </a:p>
          <a:p>
            <a:pPr lvl="3">
              <a:buFont typeface="Wingdings" panose="05000000000000000000" pitchFamily="2" charset="2"/>
              <a:buChar char="Ø"/>
            </a:pPr>
            <a:r>
              <a:rPr lang="en-US" sz="2200" dirty="0">
                <a:ea typeface="Verdana" panose="020B0604030504040204" pitchFamily="34" charset="0"/>
                <a:cs typeface="Calibri Light" panose="020F0302020204030204" pitchFamily="34" charset="0"/>
              </a:rPr>
              <a:t>If majority of judges agree that the folded ballots are from one voter they must be rejected, unless it can be determined that only one ballot is marked.</a:t>
            </a:r>
          </a:p>
          <a:p>
            <a:pPr lvl="1">
              <a:buFont typeface="Wingdings" panose="05000000000000000000" pitchFamily="2" charset="2"/>
              <a:buChar char="Ø"/>
            </a:pPr>
            <a:endParaRPr lang="en-US" sz="2200" dirty="0">
              <a:ea typeface="Verdana" panose="020B0604030504040204" pitchFamily="34" charset="0"/>
              <a:cs typeface="Calibri Light" panose="020F0302020204030204" pitchFamily="34" charset="0"/>
            </a:endParaRPr>
          </a:p>
          <a:p>
            <a:pPr lvl="1"/>
            <a:endParaRPr lang="en-US" sz="2200" dirty="0"/>
          </a:p>
          <a:p>
            <a:pPr lvl="1"/>
            <a:endParaRPr lang="en-US" sz="2200" dirty="0"/>
          </a:p>
        </p:txBody>
      </p:sp>
      <p:sp>
        <p:nvSpPr>
          <p:cNvPr id="7885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1273339-78D4-4C69-BC59-7C6358E70A21}" type="slidenum">
              <a:rPr lang="en-US" smtClean="0">
                <a:latin typeface="Calibri Light" panose="020F0302020204030204" pitchFamily="34" charset="0"/>
              </a:rPr>
              <a:pPr eaLnBrk="1" hangingPunct="1"/>
              <a:t>51</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0EC97102-78C8-4FAF-AE18-2F591314A19F}"/>
              </a:ext>
            </a:extLst>
          </p:cNvPr>
          <p:cNvSpPr/>
          <p:nvPr/>
        </p:nvSpPr>
        <p:spPr>
          <a:xfrm>
            <a:off x="613348" y="341645"/>
            <a:ext cx="10814476" cy="688309"/>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4000" dirty="0">
                <a:latin typeface="Calibri Light" panose="020F0302020204030204" pitchFamily="34" charset="0"/>
                <a:ea typeface="+mj-ea"/>
                <a:cs typeface="+mj-cs"/>
              </a:rPr>
              <a:t>General Counting Procedures</a:t>
            </a:r>
          </a:p>
        </p:txBody>
      </p:sp>
    </p:spTree>
    <p:custDataLst>
      <p:tags r:id="rId1"/>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Content Placeholder 2"/>
          <p:cNvSpPr>
            <a:spLocks noGrp="1"/>
          </p:cNvSpPr>
          <p:nvPr>
            <p:ph idx="1"/>
          </p:nvPr>
        </p:nvSpPr>
        <p:spPr>
          <a:xfrm>
            <a:off x="613348" y="1329178"/>
            <a:ext cx="10943914" cy="5297865"/>
          </a:xfrm>
        </p:spPr>
        <p:txBody>
          <a:bodyPr>
            <a:normAutofit fontScale="85000" lnSpcReduction="20000"/>
          </a:bodyPr>
          <a:lstStyle/>
          <a:p>
            <a:pPr marL="0" indent="0">
              <a:lnSpc>
                <a:spcPct val="120000"/>
              </a:lnSpc>
              <a:buNone/>
            </a:pPr>
            <a:r>
              <a:rPr lang="en-US" sz="3600" dirty="0">
                <a:ea typeface="Verdana" panose="020B0604030504040204" pitchFamily="34" charset="0"/>
                <a:cs typeface="Calibri Light" panose="020F0302020204030204" pitchFamily="34" charset="0"/>
              </a:rPr>
              <a:t>Seal ballots in appropriate envelope/container for delivery to Election Office if counting is not done at polls.</a:t>
            </a:r>
          </a:p>
          <a:p>
            <a:pPr lvl="1">
              <a:lnSpc>
                <a:spcPct val="120000"/>
              </a:lnSpc>
              <a:buFont typeface="Wingdings" panose="05000000000000000000" pitchFamily="2" charset="2"/>
              <a:buChar char="Ø"/>
            </a:pPr>
            <a:r>
              <a:rPr lang="en-US" sz="3300" dirty="0">
                <a:ea typeface="Verdana" panose="020B0604030504040204" pitchFamily="34" charset="0"/>
                <a:cs typeface="Calibri Light" panose="020F0302020204030204" pitchFamily="34" charset="0"/>
              </a:rPr>
              <a:t>See “</a:t>
            </a:r>
            <a:r>
              <a:rPr lang="en-US" sz="2600" i="1" dirty="0">
                <a:solidFill>
                  <a:srgbClr val="000099"/>
                </a:solidFill>
                <a:ea typeface="Verdana" panose="020B0604030504040204" pitchFamily="34" charset="0"/>
                <a:cs typeface="Calibri Light" panose="020F0302020204030204" pitchFamily="34" charset="0"/>
              </a:rPr>
              <a:t>Closing of Tabulation Center</a:t>
            </a:r>
            <a:r>
              <a:rPr lang="en-US" sz="3300" dirty="0">
                <a:ea typeface="Verdana" panose="020B0604030504040204" pitchFamily="34" charset="0"/>
                <a:cs typeface="Calibri Light" panose="020F0302020204030204" pitchFamily="34" charset="0"/>
              </a:rPr>
              <a:t>” in the </a:t>
            </a:r>
            <a:r>
              <a:rPr lang="en-US" sz="3300" dirty="0">
                <a:ea typeface="Verdana" panose="020B0604030504040204" pitchFamily="34" charset="0"/>
                <a:cs typeface="Calibri Light" panose="020F0302020204030204" pitchFamily="34" charset="0"/>
                <a:hlinkClick r:id="rId3"/>
              </a:rPr>
              <a:t>Election Judge Handbook</a:t>
            </a:r>
            <a:r>
              <a:rPr lang="en-US" sz="3300" dirty="0">
                <a:ea typeface="Verdana" panose="020B0604030504040204" pitchFamily="34" charset="0"/>
                <a:cs typeface="Calibri Light" panose="020F0302020204030204" pitchFamily="34" charset="0"/>
              </a:rPr>
              <a:t> for detailed information</a:t>
            </a:r>
            <a:r>
              <a:rPr lang="en-US" sz="3200" dirty="0">
                <a:solidFill>
                  <a:srgbClr val="000099"/>
                </a:solidFill>
                <a:ea typeface="Verdana" panose="020B0604030504040204" pitchFamily="34" charset="0"/>
                <a:cs typeface="Calibri Light" panose="020F0302020204030204" pitchFamily="34" charset="0"/>
              </a:rPr>
              <a:t>.</a:t>
            </a:r>
            <a:endParaRPr lang="en-US" sz="3000" dirty="0">
              <a:ea typeface="Verdana" panose="020B0604030504040204" pitchFamily="34" charset="0"/>
              <a:cs typeface="Calibri Light" panose="020F0302020204030204" pitchFamily="34" charset="0"/>
            </a:endParaRPr>
          </a:p>
          <a:p>
            <a:pPr lvl="1">
              <a:lnSpc>
                <a:spcPct val="120000"/>
              </a:lnSpc>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Sign all official seals. </a:t>
            </a:r>
          </a:p>
          <a:p>
            <a:pPr lvl="1">
              <a:lnSpc>
                <a:spcPct val="120000"/>
              </a:lnSpc>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Place signed poll book and reconciliation report and any other supplies in appropriate envelope and seal (keep one copy of the reconciliation report outside of the sealed envelope).</a:t>
            </a:r>
          </a:p>
          <a:p>
            <a:pPr lvl="1">
              <a:lnSpc>
                <a:spcPct val="120000"/>
              </a:lnSpc>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See “Tabulation Boards” section of the </a:t>
            </a:r>
            <a:r>
              <a:rPr lang="en-US" sz="3200" dirty="0">
                <a:ea typeface="Verdana" panose="020B0604030504040204" pitchFamily="34" charset="0"/>
                <a:cs typeface="Calibri Light" panose="020F0302020204030204" pitchFamily="34" charset="0"/>
                <a:hlinkClick r:id="rId3"/>
              </a:rPr>
              <a:t>Election Judge Handbook</a:t>
            </a:r>
            <a:r>
              <a:rPr lang="en-US" sz="3200" dirty="0">
                <a:solidFill>
                  <a:srgbClr val="000099"/>
                </a:solidFill>
                <a:ea typeface="Verdana" panose="020B0604030504040204" pitchFamily="34" charset="0"/>
                <a:cs typeface="Calibri Light" panose="020F0302020204030204" pitchFamily="34" charset="0"/>
              </a:rPr>
              <a:t> </a:t>
            </a:r>
            <a:r>
              <a:rPr lang="en-US" sz="3200" dirty="0">
                <a:ea typeface="Verdana" panose="020B0604030504040204" pitchFamily="34" charset="0"/>
                <a:cs typeface="Calibri Light" panose="020F0302020204030204" pitchFamily="34" charset="0"/>
              </a:rPr>
              <a:t>for detailed information about various boards that can be used on election day. </a:t>
            </a:r>
          </a:p>
          <a:p>
            <a:pPr marL="0" indent="0">
              <a:buNone/>
            </a:pPr>
            <a:endParaRPr lang="en-US" dirty="0"/>
          </a:p>
        </p:txBody>
      </p:sp>
      <p:sp>
        <p:nvSpPr>
          <p:cNvPr id="9114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EF2922-3D95-45B0-AA7E-6629D1679D45}" type="slidenum">
              <a:rPr lang="en-US" smtClean="0">
                <a:latin typeface="Calibri Light" panose="020F0302020204030204" pitchFamily="34" charset="0"/>
              </a:rPr>
              <a:pPr eaLnBrk="1" hangingPunct="1"/>
              <a:t>52</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0A8D462B-7538-4037-A2FA-34830DB0B4EC}"/>
              </a:ext>
            </a:extLst>
          </p:cNvPr>
          <p:cNvSpPr/>
          <p:nvPr/>
        </p:nvSpPr>
        <p:spPr>
          <a:xfrm>
            <a:off x="613348" y="341645"/>
            <a:ext cx="10814476" cy="688309"/>
          </a:xfrm>
          <a:prstGeom prst="rect">
            <a:avLst/>
          </a:prstGeom>
          <a:solidFill>
            <a:schemeClr val="bg2">
              <a:lumMod val="90000"/>
            </a:schemeClr>
          </a:solidFill>
        </p:spPr>
        <p:txBody>
          <a:bodyPr vert="horz" lIns="91440" tIns="45720" rIns="91440" bIns="45720" rtlCol="0" anchor="ctr">
            <a:normAutofit/>
          </a:bodyPr>
          <a:lstStyle/>
          <a:p>
            <a:pPr algn="ctr">
              <a:lnSpc>
                <a:spcPct val="90000"/>
              </a:lnSpc>
              <a:spcBef>
                <a:spcPct val="0"/>
              </a:spcBef>
              <a:spcAft>
                <a:spcPts val="600"/>
              </a:spcAft>
            </a:pPr>
            <a:r>
              <a:rPr lang="en-US" sz="4000" dirty="0">
                <a:latin typeface="Calibri Light" panose="020F0302020204030204" pitchFamily="34" charset="0"/>
                <a:ea typeface="+mj-ea"/>
                <a:cs typeface="+mj-cs"/>
              </a:rPr>
              <a:t>General Counting Procedures</a:t>
            </a:r>
          </a:p>
        </p:txBody>
      </p:sp>
    </p:spTree>
    <p:custDataLst>
      <p:tags r:id="rId1"/>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668" y="970961"/>
            <a:ext cx="8513790" cy="5568208"/>
          </a:xfrm>
        </p:spPr>
        <p:txBody>
          <a:bodyPr>
            <a:normAutofit fontScale="92500" lnSpcReduction="10000"/>
          </a:bodyPr>
          <a:lstStyle/>
          <a:p>
            <a:pPr>
              <a:buFont typeface="Wingdings" panose="05000000000000000000" pitchFamily="2" charset="2"/>
              <a:buChar char="Ø"/>
              <a:defRPr/>
            </a:pPr>
            <a:r>
              <a:rPr lang="en-US" dirty="0">
                <a:ea typeface="Verdana" panose="020B0604030504040204" pitchFamily="34" charset="0"/>
                <a:cs typeface="Calibri Light" panose="020F0302020204030204" pitchFamily="34" charset="0"/>
              </a:rPr>
              <a:t>After following steps in the previous “General Counting Procedures” slides: </a:t>
            </a:r>
          </a:p>
          <a:p>
            <a:pPr lvl="1">
              <a:buFont typeface="Wingdings" panose="05000000000000000000" pitchFamily="2" charset="2"/>
              <a:buChar char="§"/>
              <a:defRPr/>
            </a:pPr>
            <a:r>
              <a:rPr lang="en-US" dirty="0">
                <a:ea typeface="Verdana" panose="020B0604030504040204" pitchFamily="34" charset="0"/>
                <a:cs typeface="Calibri Light" panose="020F0302020204030204" pitchFamily="34" charset="0"/>
              </a:rPr>
              <a:t>One person reads the votes</a:t>
            </a:r>
          </a:p>
          <a:p>
            <a:pPr lvl="1">
              <a:buFont typeface="Wingdings" panose="05000000000000000000" pitchFamily="2" charset="2"/>
              <a:buChar char="§"/>
              <a:defRPr/>
            </a:pPr>
            <a:r>
              <a:rPr lang="en-US" dirty="0">
                <a:ea typeface="Verdana" panose="020B0604030504040204" pitchFamily="34" charset="0"/>
                <a:cs typeface="Calibri Light" panose="020F0302020204030204" pitchFamily="34" charset="0"/>
              </a:rPr>
              <a:t>Two people tally by marking</a:t>
            </a:r>
          </a:p>
          <a:p>
            <a:pPr lvl="1">
              <a:buFont typeface="Wingdings" panose="05000000000000000000" pitchFamily="2" charset="2"/>
              <a:buChar char="§"/>
              <a:defRPr/>
            </a:pPr>
            <a:r>
              <a:rPr lang="en-US" dirty="0">
                <a:ea typeface="Verdana" panose="020B0604030504040204" pitchFamily="34" charset="0"/>
                <a:cs typeface="Calibri Light" panose="020F0302020204030204" pitchFamily="34" charset="0"/>
              </a:rPr>
              <a:t>5 ticks per square on the provided tally sheets</a:t>
            </a:r>
          </a:p>
          <a:p>
            <a:pPr lvl="1">
              <a:buFont typeface="Wingdings" panose="05000000000000000000" pitchFamily="2" charset="2"/>
              <a:buChar char="§"/>
              <a:defRPr/>
            </a:pPr>
            <a:r>
              <a:rPr lang="en-US" dirty="0">
                <a:ea typeface="Verdana" panose="020B0604030504040204" pitchFamily="34" charset="0"/>
                <a:cs typeface="Calibri Light" panose="020F0302020204030204" pitchFamily="34" charset="0"/>
              </a:rPr>
              <a:t>It is helpful to reconcile by announcing  “check” </a:t>
            </a:r>
            <a:r>
              <a:rPr lang="en-US" sz="2200" dirty="0">
                <a:ea typeface="Verdana" panose="020B0604030504040204" pitchFamily="34" charset="0"/>
                <a:cs typeface="Calibri Light" panose="020F0302020204030204" pitchFamily="34" charset="0"/>
              </a:rPr>
              <a:t>after each 5</a:t>
            </a:r>
            <a:r>
              <a:rPr lang="en-US" sz="2200" baseline="30000" dirty="0">
                <a:ea typeface="Verdana" panose="020B0604030504040204" pitchFamily="34" charset="0"/>
                <a:cs typeface="Calibri Light" panose="020F0302020204030204" pitchFamily="34" charset="0"/>
              </a:rPr>
              <a:t>th</a:t>
            </a:r>
            <a:r>
              <a:rPr lang="en-US" sz="2200" dirty="0">
                <a:ea typeface="Verdana" panose="020B0604030504040204" pitchFamily="34" charset="0"/>
                <a:cs typeface="Calibri Light" panose="020F0302020204030204" pitchFamily="34" charset="0"/>
              </a:rPr>
              <a:t> tick</a:t>
            </a:r>
          </a:p>
          <a:p>
            <a:pPr marL="320040" lvl="1" indent="0">
              <a:buNone/>
              <a:defRPr/>
            </a:pPr>
            <a:endParaRPr lang="en-US" sz="1000" dirty="0">
              <a:solidFill>
                <a:srgbClr val="000099"/>
              </a:solidFill>
              <a:ea typeface="Verdana" panose="020B0604030504040204" pitchFamily="34" charset="0"/>
              <a:cs typeface="Calibri Light" panose="020F0302020204030204" pitchFamily="34" charset="0"/>
            </a:endParaRPr>
          </a:p>
          <a:p>
            <a:pPr marL="0" indent="-137160">
              <a:buNone/>
              <a:defRPr/>
            </a:pPr>
            <a:r>
              <a:rPr lang="en-US" dirty="0">
                <a:solidFill>
                  <a:srgbClr val="000099"/>
                </a:solidFill>
                <a:ea typeface="Verdana" panose="020B0604030504040204" pitchFamily="34" charset="0"/>
                <a:cs typeface="Calibri Light" panose="020F0302020204030204" pitchFamily="34" charset="0"/>
              </a:rPr>
              <a:t>NOTE: Throughout the night, alternate who reads the votes and who tallies.</a:t>
            </a:r>
          </a:p>
          <a:p>
            <a:pPr>
              <a:buFont typeface="Wingdings" panose="05000000000000000000" pitchFamily="2" charset="2"/>
              <a:buChar char="Ø"/>
            </a:pPr>
            <a:r>
              <a:rPr lang="en-US" dirty="0">
                <a:ea typeface="Verdana" panose="020B0604030504040204" pitchFamily="34" charset="0"/>
                <a:cs typeface="Calibri Light" panose="020F0302020204030204" pitchFamily="34" charset="0"/>
              </a:rPr>
              <a:t>Consult the “</a:t>
            </a:r>
            <a:r>
              <a:rPr lang="en-US" sz="2400" i="1" dirty="0">
                <a:solidFill>
                  <a:srgbClr val="000099"/>
                </a:solidFill>
                <a:ea typeface="Verdana" panose="020B0604030504040204" pitchFamily="34" charset="0"/>
                <a:cs typeface="Calibri Light" panose="020F0302020204030204" pitchFamily="34" charset="0"/>
              </a:rPr>
              <a:t>Determining a Valid Vote</a:t>
            </a:r>
            <a:r>
              <a:rPr lang="en-US" dirty="0">
                <a:ea typeface="Verdana" panose="020B0604030504040204" pitchFamily="34" charset="0"/>
                <a:cs typeface="Calibri Light" panose="020F0302020204030204" pitchFamily="34" charset="0"/>
              </a:rPr>
              <a:t>” sections of the Appendix of the </a:t>
            </a:r>
            <a:r>
              <a:rPr lang="en-US" dirty="0">
                <a:ea typeface="Verdana" panose="020B0604030504040204" pitchFamily="34" charset="0"/>
                <a:cs typeface="Calibri Light" panose="020F0302020204030204" pitchFamily="34" charset="0"/>
                <a:hlinkClick r:id="rId3"/>
              </a:rPr>
              <a:t>Election Judge Handbook</a:t>
            </a:r>
            <a:r>
              <a:rPr lang="en-US" dirty="0">
                <a:ea typeface="Verdana" panose="020B0604030504040204" pitchFamily="34" charset="0"/>
                <a:cs typeface="Calibri Light" panose="020F0302020204030204" pitchFamily="34" charset="0"/>
              </a:rPr>
              <a:t> for information and uniform instruction on determining valid votes when hand-counting.</a:t>
            </a:r>
          </a:p>
          <a:p>
            <a:pPr>
              <a:buFont typeface="Wingdings" panose="05000000000000000000" pitchFamily="2" charset="2"/>
              <a:buChar char="Ø"/>
              <a:defRPr/>
            </a:pPr>
            <a:r>
              <a:rPr lang="en-US" dirty="0">
                <a:ea typeface="Verdana" panose="020B0604030504040204" pitchFamily="34" charset="0"/>
                <a:cs typeface="Calibri Light" panose="020F0302020204030204" pitchFamily="34" charset="0"/>
              </a:rPr>
              <a:t>When all votes are counted:</a:t>
            </a:r>
          </a:p>
          <a:p>
            <a:pPr lvl="1">
              <a:buFont typeface="Wingdings" panose="05000000000000000000" pitchFamily="2" charset="2"/>
              <a:buChar char="§"/>
              <a:defRPr/>
            </a:pPr>
            <a:r>
              <a:rPr lang="en-US" sz="2600" dirty="0">
                <a:ea typeface="Verdana" panose="020B0604030504040204" pitchFamily="34" charset="0"/>
                <a:cs typeface="Calibri Light" panose="020F0302020204030204" pitchFamily="34" charset="0"/>
              </a:rPr>
              <a:t>Call in results to Election Office (if instructed to do so).</a:t>
            </a:r>
          </a:p>
          <a:p>
            <a:pPr lvl="1">
              <a:buFont typeface="Wingdings" panose="05000000000000000000" pitchFamily="2" charset="2"/>
              <a:buChar char="§"/>
              <a:defRPr/>
            </a:pPr>
            <a:r>
              <a:rPr lang="en-US" sz="2600" dirty="0">
                <a:ea typeface="Verdana" panose="020B0604030504040204" pitchFamily="34" charset="0"/>
                <a:cs typeface="Calibri Light" panose="020F0302020204030204" pitchFamily="34" charset="0"/>
              </a:rPr>
              <a:t>Post results at location where counting is taking place. </a:t>
            </a:r>
          </a:p>
          <a:p>
            <a:pPr marL="320040" indent="-457200">
              <a:buFont typeface="Wingdings" panose="05000000000000000000" pitchFamily="2" charset="2"/>
              <a:buChar char="§"/>
              <a:defRPr/>
            </a:pPr>
            <a:endParaRPr lang="en-US" dirty="0">
              <a:solidFill>
                <a:srgbClr val="000099"/>
              </a:solidFill>
              <a:ea typeface="Verdana" panose="020B0604030504040204" pitchFamily="34" charset="0"/>
              <a:cs typeface="Calibri Light" panose="020F0302020204030204" pitchFamily="34" charset="0"/>
            </a:endParaRPr>
          </a:p>
          <a:p>
            <a:pPr marL="914400" lvl="2" indent="0">
              <a:buNone/>
              <a:defRPr/>
            </a:pPr>
            <a:endParaRPr lang="en-US" sz="2200" dirty="0">
              <a:solidFill>
                <a:srgbClr val="000099"/>
              </a:solidFill>
            </a:endParaRPr>
          </a:p>
        </p:txBody>
      </p:sp>
      <p:sp>
        <p:nvSpPr>
          <p:cNvPr id="9011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2AE17F-BC52-40D6-A489-D214161A0725}" type="slidenum">
              <a:rPr lang="en-US" smtClean="0">
                <a:latin typeface="Calibri Light" panose="020F0302020204030204" pitchFamily="34" charset="0"/>
              </a:rPr>
              <a:pPr eaLnBrk="1" hangingPunct="1"/>
              <a:t>53</a:t>
            </a:fld>
            <a:endParaRPr lang="en-US" dirty="0">
              <a:latin typeface="Calibri Light" panose="020F0302020204030204" pitchFamily="34" charset="0"/>
            </a:endParaRPr>
          </a:p>
        </p:txBody>
      </p:sp>
      <p:grpSp>
        <p:nvGrpSpPr>
          <p:cNvPr id="2" name="Group 1"/>
          <p:cNvGrpSpPr/>
          <p:nvPr/>
        </p:nvGrpSpPr>
        <p:grpSpPr>
          <a:xfrm>
            <a:off x="9626183" y="2451377"/>
            <a:ext cx="1689149" cy="1955246"/>
            <a:chOff x="6218972" y="2057400"/>
            <a:chExt cx="2707995" cy="2744788"/>
          </a:xfrm>
        </p:grpSpPr>
        <p:pic>
          <p:nvPicPr>
            <p:cNvPr id="90114" name="Picture 17" descr="BCKPC0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8972" y="2057400"/>
              <a:ext cx="2707995" cy="27447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9" name="Rectangle 7"/>
            <p:cNvSpPr>
              <a:spLocks noChangeArrowheads="1"/>
            </p:cNvSpPr>
            <p:nvPr/>
          </p:nvSpPr>
          <p:spPr bwMode="auto">
            <a:xfrm>
              <a:off x="6553200" y="2362200"/>
              <a:ext cx="771525" cy="185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spcBef>
                  <a:spcPct val="50000"/>
                </a:spcBef>
              </a:pPr>
              <a:r>
                <a:rPr lang="en-US" sz="4000" b="1" dirty="0" err="1">
                  <a:solidFill>
                    <a:srgbClr val="000066"/>
                  </a:solidFill>
                  <a:latin typeface="Calibri Light" panose="020F0302020204030204" pitchFamily="34" charset="0"/>
                </a:rPr>
                <a:t>llll</a:t>
              </a:r>
              <a:endParaRPr lang="en-US" sz="4000" b="1" dirty="0">
                <a:latin typeface="Calibri Light" panose="020F0302020204030204" pitchFamily="34" charset="0"/>
              </a:endParaRPr>
            </a:p>
          </p:txBody>
        </p:sp>
        <p:cxnSp>
          <p:nvCxnSpPr>
            <p:cNvPr id="9" name="Straight Connector 8"/>
            <p:cNvCxnSpPr/>
            <p:nvPr/>
          </p:nvCxnSpPr>
          <p:spPr bwMode="auto">
            <a:xfrm rot="5400000">
              <a:off x="6705599" y="2709664"/>
              <a:ext cx="381000" cy="381000"/>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grpSp>
      <p:sp>
        <p:nvSpPr>
          <p:cNvPr id="4" name="Rectangle 3">
            <a:extLst>
              <a:ext uri="{FF2B5EF4-FFF2-40B4-BE49-F238E27FC236}">
                <a16:creationId xmlns:a16="http://schemas.microsoft.com/office/drawing/2014/main" id="{A92A4E3A-2D45-4DB1-A0BA-91414C68905E}"/>
              </a:ext>
            </a:extLst>
          </p:cNvPr>
          <p:cNvSpPr/>
          <p:nvPr/>
        </p:nvSpPr>
        <p:spPr>
          <a:xfrm>
            <a:off x="857840" y="318831"/>
            <a:ext cx="10642861"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Hand Counting Ballots</a:t>
            </a:r>
          </a:p>
        </p:txBody>
      </p:sp>
    </p:spTree>
    <p:custDataLst>
      <p:tags r:id="rId1"/>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E02F3C71-C981-4614-98EA-D6C494F809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3" y="321176"/>
            <a:ext cx="717424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C75B20E6-09A7-4017-94E7-E0CEC482EB56}"/>
              </a:ext>
            </a:extLst>
          </p:cNvPr>
          <p:cNvSpPr/>
          <p:nvPr/>
        </p:nvSpPr>
        <p:spPr>
          <a:xfrm>
            <a:off x="821516" y="640263"/>
            <a:ext cx="6204984" cy="1344975"/>
          </a:xfrm>
          <a:prstGeom prst="rect">
            <a:avLst/>
          </a:prstGeom>
        </p:spPr>
        <p:txBody>
          <a:bodyPr vert="horz" lIns="91440" tIns="45720" rIns="91440" bIns="45720" rtlCol="0" anchor="ctr">
            <a:normAutofit/>
          </a:bodyPr>
          <a:lstStyle/>
          <a:p>
            <a:pPr>
              <a:lnSpc>
                <a:spcPct val="90000"/>
              </a:lnSpc>
              <a:spcBef>
                <a:spcPct val="0"/>
              </a:spcBef>
              <a:spcAft>
                <a:spcPts val="600"/>
              </a:spcAft>
              <a:defRPr/>
            </a:pPr>
            <a:r>
              <a:rPr lang="en-US" sz="4000" b="1" dirty="0">
                <a:latin typeface="Calibri Light" panose="020F0302020204030204" pitchFamily="34" charset="0"/>
                <a:ea typeface="+mj-ea"/>
                <a:cs typeface="+mj-cs"/>
              </a:rPr>
              <a:t>Machine Tabulating Ballots</a:t>
            </a:r>
          </a:p>
        </p:txBody>
      </p:sp>
      <p:sp>
        <p:nvSpPr>
          <p:cNvPr id="76803" name="Content Placeholder 2"/>
          <p:cNvSpPr>
            <a:spLocks noGrp="1"/>
          </p:cNvSpPr>
          <p:nvPr>
            <p:ph idx="1"/>
          </p:nvPr>
        </p:nvSpPr>
        <p:spPr>
          <a:xfrm>
            <a:off x="821515" y="2121762"/>
            <a:ext cx="6204984" cy="3626917"/>
          </a:xfrm>
        </p:spPr>
        <p:txBody>
          <a:bodyPr vert="horz" lIns="91440" tIns="45720" rIns="91440" bIns="45720" rtlCol="0">
            <a:normAutofit/>
          </a:bodyPr>
          <a:lstStyle/>
          <a:p>
            <a:pPr marL="0" indent="0">
              <a:buNone/>
            </a:pPr>
            <a:r>
              <a:rPr lang="en-US" sz="2000" dirty="0"/>
              <a:t>The Election Administrator will train the appropriate judges on the tabulation equipment. </a:t>
            </a:r>
          </a:p>
          <a:p>
            <a:pPr lvl="1"/>
            <a:r>
              <a:rPr lang="en-US" sz="2000" dirty="0"/>
              <a:t>Detailed instructions on the M100/DS200 and the DS450/M650/DS850 tabulators can be found in the </a:t>
            </a:r>
            <a:r>
              <a:rPr lang="en-US" sz="2000" dirty="0">
                <a:ea typeface="Verdana" panose="020B0604030504040204" pitchFamily="34" charset="0"/>
                <a:cs typeface="Calibri Light" panose="020F0302020204030204" pitchFamily="34" charset="0"/>
                <a:hlinkClick r:id="rId3"/>
              </a:rPr>
              <a:t>Election Judge Handbook</a:t>
            </a:r>
            <a:r>
              <a:rPr lang="en-US" sz="2000" dirty="0"/>
              <a:t> and the </a:t>
            </a:r>
            <a:r>
              <a:rPr lang="en-US" sz="2000" dirty="0">
                <a:hlinkClick r:id="rId4"/>
              </a:rPr>
              <a:t>Uniform Ballot &amp; Voting Systems Procedures Guide</a:t>
            </a:r>
            <a:r>
              <a:rPr lang="en-US" sz="2000" dirty="0"/>
              <a:t>.</a:t>
            </a:r>
          </a:p>
          <a:p>
            <a:pPr lvl="1"/>
            <a:r>
              <a:rPr lang="en-US" sz="2000" dirty="0"/>
              <a:t>Get familiar with the equipment if you are a judge who will be working with it.</a:t>
            </a:r>
          </a:p>
          <a:p>
            <a:pPr marL="0" indent="0">
              <a:buNone/>
            </a:pPr>
            <a:r>
              <a:rPr lang="en-US" sz="2000" dirty="0"/>
              <a:t>Note: Tabulation Boards will vary depending on the county. Please see Election Judge Handbook for information on types of boards and for detailed duties.</a:t>
            </a:r>
          </a:p>
          <a:p>
            <a:pPr marL="0"/>
            <a:endParaRPr lang="en-US" sz="2000" dirty="0"/>
          </a:p>
          <a:p>
            <a:pPr lvl="1"/>
            <a:endParaRPr lang="en-US" sz="2000" dirty="0"/>
          </a:p>
        </p:txBody>
      </p:sp>
      <p:pic>
        <p:nvPicPr>
          <p:cNvPr id="7" name="Picture 6">
            <a:extLst>
              <a:ext uri="{FF2B5EF4-FFF2-40B4-BE49-F238E27FC236}">
                <a16:creationId xmlns:a16="http://schemas.microsoft.com/office/drawing/2014/main" id="{BDCF0E71-8E4C-482F-B53C-D172D6E837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44785" y="306909"/>
            <a:ext cx="3411940" cy="2286000"/>
          </a:xfrm>
          <a:prstGeom prst="rect">
            <a:avLst/>
          </a:prstGeom>
        </p:spPr>
      </p:pic>
      <p:pic>
        <p:nvPicPr>
          <p:cNvPr id="5" name="Picture 4">
            <a:extLst>
              <a:ext uri="{FF2B5EF4-FFF2-40B4-BE49-F238E27FC236}">
                <a16:creationId xmlns:a16="http://schemas.microsoft.com/office/drawing/2014/main" id="{AAEAEA0A-F565-404D-99E4-9E11914CE9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71058" y="2828925"/>
            <a:ext cx="2559396" cy="3388994"/>
          </a:xfrm>
          <a:prstGeom prst="rect">
            <a:avLst/>
          </a:prstGeom>
        </p:spPr>
      </p:pic>
      <p:sp>
        <p:nvSpPr>
          <p:cNvPr id="76805" name="Slide Number Placeholder 4"/>
          <p:cNvSpPr>
            <a:spLocks noGrp="1"/>
          </p:cNvSpPr>
          <p:nvPr>
            <p:ph type="sldNum" sz="quarter" idx="12"/>
          </p:nvPr>
        </p:nvSpPr>
        <p:spPr>
          <a:xfrm>
            <a:off x="8610600" y="6356350"/>
            <a:ext cx="274320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fld id="{FCD25039-B12C-4ED2-A29B-1D9081726DC8}" type="slidenum">
              <a:rPr lang="en-US" smtClean="0">
                <a:solidFill>
                  <a:schemeClr val="tx1">
                    <a:tint val="75000"/>
                  </a:schemeClr>
                </a:solidFill>
                <a:latin typeface="Calibri Light" panose="020F0302020204030204" pitchFamily="34" charset="0"/>
              </a:rPr>
              <a:pPr eaLnBrk="1" hangingPunct="1">
                <a:spcAft>
                  <a:spcPts val="600"/>
                </a:spcAft>
              </a:pPr>
              <a:t>54</a:t>
            </a:fld>
            <a:endParaRPr lang="en-US" dirty="0">
              <a:solidFill>
                <a:schemeClr val="tx1">
                  <a:tint val="75000"/>
                </a:schemeClr>
              </a:solidFill>
              <a:latin typeface="Calibri Light" panose="020F0302020204030204" pitchFamily="34" charset="0"/>
            </a:endParaRPr>
          </a:p>
        </p:txBody>
      </p:sp>
    </p:spTree>
    <p:custDataLst>
      <p:tags r:id="rId1"/>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838200" y="1424066"/>
            <a:ext cx="9372600" cy="4671934"/>
          </a:xfrm>
        </p:spPr>
        <p:txBody>
          <a:bodyPr>
            <a:normAutofit/>
          </a:bodyPr>
          <a:lstStyle/>
          <a:p>
            <a:pPr marL="0" indent="0">
              <a:lnSpc>
                <a:spcPct val="70000"/>
              </a:lnSpc>
              <a:buNone/>
            </a:pPr>
            <a:r>
              <a:rPr lang="en-US" sz="3000" b="1" dirty="0">
                <a:solidFill>
                  <a:srgbClr val="000099"/>
                </a:solidFill>
                <a:ea typeface="Verdana" panose="020B0604030504040204" pitchFamily="34" charset="0"/>
                <a:cs typeface="Calibri Light" panose="020F0302020204030204" pitchFamily="34" charset="0"/>
              </a:rPr>
              <a:t>M100/DS200 Tabulation</a:t>
            </a:r>
          </a:p>
          <a:p>
            <a:pPr lvl="2"/>
            <a:r>
              <a:rPr lang="en-US" sz="2200" dirty="0">
                <a:ea typeface="Verdana" panose="020B0604030504040204" pitchFamily="34" charset="0"/>
                <a:cs typeface="Calibri Light" panose="020F0302020204030204" pitchFamily="34" charset="0"/>
              </a:rPr>
              <a:t>See the </a:t>
            </a:r>
            <a:r>
              <a:rPr lang="en-US" sz="2400" dirty="0">
                <a:ea typeface="Verdana" panose="020B0604030504040204" pitchFamily="34" charset="0"/>
                <a:cs typeface="Calibri Light" panose="020F0302020204030204" pitchFamily="34" charset="0"/>
                <a:hlinkClick r:id="rId3" action="ppaction://hlinkfile"/>
              </a:rPr>
              <a:t>Election Judge Handbook</a:t>
            </a:r>
            <a:r>
              <a:rPr lang="en-US" sz="2400" dirty="0">
                <a:ea typeface="Verdana" panose="020B0604030504040204" pitchFamily="34" charset="0"/>
                <a:cs typeface="Calibri Light" panose="020F0302020204030204" pitchFamily="34" charset="0"/>
              </a:rPr>
              <a:t> and the </a:t>
            </a:r>
            <a:r>
              <a:rPr lang="en-US" sz="2400" dirty="0">
                <a:ea typeface="Verdana" panose="020B0604030504040204" pitchFamily="34" charset="0"/>
                <a:cs typeface="Calibri Light" panose="020F0302020204030204" pitchFamily="34" charset="0"/>
                <a:hlinkClick r:id="rId4"/>
              </a:rPr>
              <a:t>Uniform Ballot &amp; Voting Systems Procedures Guide</a:t>
            </a:r>
            <a:r>
              <a:rPr lang="en-US" sz="2400" dirty="0">
                <a:solidFill>
                  <a:srgbClr val="000099"/>
                </a:solidFill>
                <a:ea typeface="Verdana" panose="020B0604030504040204" pitchFamily="34" charset="0"/>
                <a:cs typeface="Calibri Light" panose="020F0302020204030204" pitchFamily="34" charset="0"/>
              </a:rPr>
              <a:t> </a:t>
            </a:r>
            <a:r>
              <a:rPr lang="en-US" sz="2200" dirty="0">
                <a:ea typeface="Verdana" panose="020B0604030504040204" pitchFamily="34" charset="0"/>
                <a:cs typeface="Calibri Light" panose="020F0302020204030204" pitchFamily="34" charset="0"/>
              </a:rPr>
              <a:t>for detailed M100/DS200 instructions.</a:t>
            </a:r>
          </a:p>
          <a:p>
            <a:pPr lvl="2"/>
            <a:r>
              <a:rPr lang="en-US" sz="2200" dirty="0">
                <a:ea typeface="Verdana" panose="020B0604030504040204" pitchFamily="34" charset="0"/>
                <a:cs typeface="Calibri Light" panose="020F0302020204030204" pitchFamily="34" charset="0"/>
              </a:rPr>
              <a:t>Seal ballots, results tape and media in appropriate envelopes/containers for delivery to Election Office or Counting Center.</a:t>
            </a:r>
          </a:p>
          <a:p>
            <a:pPr lvl="2"/>
            <a:r>
              <a:rPr lang="en-US" sz="2200" dirty="0">
                <a:ea typeface="Verdana" panose="020B0604030504040204" pitchFamily="34" charset="0"/>
                <a:cs typeface="Calibri Light" panose="020F0302020204030204" pitchFamily="34" charset="0"/>
              </a:rPr>
              <a:t>Place signed poll book and </a:t>
            </a:r>
            <a:r>
              <a:rPr lang="en-US" sz="2200" dirty="0">
                <a:ea typeface="Verdana" panose="020B0604030504040204" pitchFamily="34" charset="0"/>
                <a:cs typeface="Calibri Light" panose="020F0302020204030204" pitchFamily="34" charset="0"/>
                <a:hlinkClick r:id="rId5"/>
              </a:rPr>
              <a:t>Ballot Reconciliation Report</a:t>
            </a:r>
            <a:r>
              <a:rPr lang="en-US" sz="2200" dirty="0">
                <a:ea typeface="Verdana" panose="020B0604030504040204" pitchFamily="34" charset="0"/>
                <a:cs typeface="Calibri Light" panose="020F0302020204030204" pitchFamily="34" charset="0"/>
              </a:rPr>
              <a:t> and any other supplies in appropriate envelope and seal them (keep a copy of the Ballot Reconciliation Report outside of the sealed envelope).</a:t>
            </a:r>
          </a:p>
          <a:p>
            <a:pPr lvl="2"/>
            <a:r>
              <a:rPr lang="en-US" sz="2200" dirty="0">
                <a:ea typeface="Verdana" panose="020B0604030504040204" pitchFamily="34" charset="0"/>
                <a:cs typeface="Calibri Light" panose="020F0302020204030204" pitchFamily="34" charset="0"/>
              </a:rPr>
              <a:t>Sign all official seals and complete the </a:t>
            </a:r>
            <a:r>
              <a:rPr lang="en-US" sz="2400" dirty="0">
                <a:ea typeface="Verdana" panose="020B0604030504040204" pitchFamily="34" charset="0"/>
                <a:cs typeface="Calibri Light" panose="020F0302020204030204" pitchFamily="34" charset="0"/>
                <a:hlinkClick r:id="rId6"/>
              </a:rPr>
              <a:t>Seal Log</a:t>
            </a:r>
            <a:r>
              <a:rPr lang="en-US" sz="2200" dirty="0">
                <a:ea typeface="Verdana" panose="020B0604030504040204" pitchFamily="34" charset="0"/>
                <a:cs typeface="Calibri Light" panose="020F0302020204030204" pitchFamily="34" charset="0"/>
              </a:rPr>
              <a:t>.</a:t>
            </a:r>
          </a:p>
        </p:txBody>
      </p:sp>
      <p:sp>
        <p:nvSpPr>
          <p:cNvPr id="8090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4460AC9-0C57-45C0-8498-B19E3EF38AD0}" type="slidenum">
              <a:rPr lang="en-US" smtClean="0">
                <a:latin typeface="Calibri Light" panose="020F0302020204030204" pitchFamily="34" charset="0"/>
              </a:rPr>
              <a:pPr eaLnBrk="1" hangingPunct="1"/>
              <a:t>55</a:t>
            </a:fld>
            <a:endParaRPr lang="en-US" dirty="0">
              <a:latin typeface="Calibri Light" panose="020F0302020204030204" pitchFamily="34" charset="0"/>
            </a:endParaRPr>
          </a:p>
        </p:txBody>
      </p:sp>
      <p:pic>
        <p:nvPicPr>
          <p:cNvPr id="2" name="Picture 1"/>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37366" y="4240982"/>
            <a:ext cx="2955999" cy="2115367"/>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84136" y="4767292"/>
            <a:ext cx="1200069" cy="1589057"/>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A142BAE6-8467-48AA-9770-EBDA06FB906B}"/>
              </a:ext>
            </a:extLst>
          </p:cNvPr>
          <p:cNvSpPr/>
          <p:nvPr/>
        </p:nvSpPr>
        <p:spPr>
          <a:xfrm>
            <a:off x="838200" y="501650"/>
            <a:ext cx="10642861"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Machine Tabulating Ballots</a:t>
            </a:r>
          </a:p>
        </p:txBody>
      </p:sp>
    </p:spTree>
    <p:custDataLst>
      <p:tags r:id="rId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3" name="Content Placeholder 2"/>
          <p:cNvSpPr>
            <a:spLocks noGrp="1"/>
          </p:cNvSpPr>
          <p:nvPr>
            <p:ph idx="1"/>
          </p:nvPr>
        </p:nvSpPr>
        <p:spPr>
          <a:xfrm>
            <a:off x="4965431" y="2115118"/>
            <a:ext cx="6586489" cy="4108702"/>
          </a:xfrm>
        </p:spPr>
        <p:txBody>
          <a:bodyPr vert="horz" lIns="91440" tIns="45720" rIns="91440" bIns="45720" rtlCol="0">
            <a:noAutofit/>
          </a:bodyPr>
          <a:lstStyle/>
          <a:p>
            <a:pPr>
              <a:buFont typeface="Wingdings" panose="05000000000000000000" pitchFamily="2" charset="2"/>
              <a:buChar char="Ø"/>
            </a:pPr>
            <a:r>
              <a:rPr lang="en-US" sz="1800" dirty="0"/>
              <a:t>Follow steps in “Machine Tabulating Ballots” on the previous 2 slides and:</a:t>
            </a:r>
          </a:p>
          <a:p>
            <a:pPr lvl="1"/>
            <a:r>
              <a:rPr lang="en-US" sz="1800" dirty="0"/>
              <a:t>Upon receipt of ballot case, remove ballots after verifying seal # and signing the </a:t>
            </a:r>
            <a:r>
              <a:rPr lang="en-US" sz="1800" dirty="0">
                <a:hlinkClick r:id="rId3"/>
              </a:rPr>
              <a:t>Seal Log</a:t>
            </a:r>
            <a:r>
              <a:rPr lang="en-US" sz="1800" dirty="0"/>
              <a:t>.</a:t>
            </a:r>
          </a:p>
          <a:p>
            <a:pPr lvl="1"/>
            <a:r>
              <a:rPr lang="en-US" sz="1800" dirty="0"/>
              <a:t>Inspect ballots for damage and ragged edges.</a:t>
            </a:r>
          </a:p>
          <a:p>
            <a:pPr lvl="1"/>
            <a:r>
              <a:rPr lang="en-US" sz="1800" dirty="0"/>
              <a:t>Deliver any ballots that you determine need to be duplicated to the designated area for duplication.</a:t>
            </a:r>
          </a:p>
          <a:p>
            <a:pPr>
              <a:buFont typeface="Wingdings" panose="05000000000000000000" pitchFamily="2" charset="2"/>
              <a:buChar char="Ø"/>
            </a:pPr>
            <a:r>
              <a:rPr lang="en-US" sz="1800" dirty="0"/>
              <a:t>Model 650 Tabulator</a:t>
            </a:r>
          </a:p>
          <a:p>
            <a:pPr marL="640080" lvl="2"/>
            <a:r>
              <a:rPr lang="en-US" sz="1800" dirty="0"/>
              <a:t>The Model 650 (M650) Tabulator is a  high-speed optical scan central paper ballot counter and vote tabulator. </a:t>
            </a:r>
          </a:p>
          <a:p>
            <a:pPr marL="640080" lvl="2"/>
            <a:r>
              <a:rPr lang="en-US" sz="1800" dirty="0"/>
              <a:t>See the </a:t>
            </a:r>
            <a:r>
              <a:rPr lang="en-US" sz="1800" dirty="0">
                <a:hlinkClick r:id="rId4"/>
              </a:rPr>
              <a:t>Election Judge Handbook</a:t>
            </a:r>
            <a:r>
              <a:rPr lang="en-US" sz="1800" dirty="0"/>
              <a:t>, </a:t>
            </a:r>
            <a:r>
              <a:rPr lang="en-US" sz="1800" dirty="0">
                <a:hlinkClick r:id="rId5"/>
              </a:rPr>
              <a:t>Uniform Ballot &amp; Voting Systems Procedure Guide </a:t>
            </a:r>
            <a:r>
              <a:rPr lang="en-US" sz="1800" dirty="0"/>
              <a:t>and any specific manuals prepared by your Election Administrator for detailed information on tabulating using the 650.</a:t>
            </a:r>
          </a:p>
          <a:p>
            <a:pPr lvl="2"/>
            <a:endParaRPr lang="en-US" sz="1800" dirty="0"/>
          </a:p>
          <a:p>
            <a:pPr lvl="2"/>
            <a:endParaRPr lang="en-US" sz="2200" dirty="0"/>
          </a:p>
          <a:p>
            <a:pPr lvl="2"/>
            <a:endParaRPr lang="en-US" dirty="0"/>
          </a:p>
        </p:txBody>
      </p:sp>
      <p:pic>
        <p:nvPicPr>
          <p:cNvPr id="7" name="Picture 6">
            <a:extLst>
              <a:ext uri="{FF2B5EF4-FFF2-40B4-BE49-F238E27FC236}">
                <a16:creationId xmlns:a16="http://schemas.microsoft.com/office/drawing/2014/main" id="{93196AA1-7348-4A55-8688-66AA91DBF073}"/>
              </a:ext>
            </a:extLst>
          </p:cNvPr>
          <p:cNvPicPr>
            <a:picLocks noChangeAspect="1"/>
          </p:cNvPicPr>
          <p:nvPr/>
        </p:nvPicPr>
        <p:blipFill rotWithShape="1">
          <a:blip r:embed="rId6">
            <a:extLst>
              <a:ext uri="{28A0092B-C50C-407E-A947-70E740481C1C}">
                <a14:useLocalDpi xmlns:a14="http://schemas.microsoft.com/office/drawing/2010/main" val="0"/>
              </a:ext>
            </a:extLst>
          </a:blip>
          <a:srcRect l="18482" r="406" b="1"/>
          <a:stretch/>
        </p:blipFill>
        <p:spPr>
          <a:xfrm>
            <a:off x="1430531" y="1961568"/>
            <a:ext cx="2717262" cy="4019993"/>
          </a:xfrm>
          <a:prstGeom prst="rect">
            <a:avLst/>
          </a:prstGeom>
          <a:effectLst/>
        </p:spPr>
      </p:pic>
      <p:cxnSp>
        <p:nvCxnSpPr>
          <p:cNvPr id="74" name="Straight Connector 73">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1925" name="Slide Number Placeholder 4"/>
          <p:cNvSpPr>
            <a:spLocks noGrp="1"/>
          </p:cNvSpPr>
          <p:nvPr>
            <p:ph type="sldNum" sz="quarter" idx="12"/>
          </p:nvPr>
        </p:nvSpPr>
        <p:spPr>
          <a:xfrm>
            <a:off x="10167042" y="6356350"/>
            <a:ext cx="1186758"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fld id="{6AF84D67-5E03-4CC5-A92D-3FF2E85C96B5}" type="slidenum">
              <a:rPr lang="en-US" smtClean="0">
                <a:solidFill>
                  <a:prstClr val="black">
                    <a:tint val="75000"/>
                  </a:prstClr>
                </a:solidFill>
                <a:latin typeface="Calibri Light" panose="020F0302020204030204" pitchFamily="34" charset="0"/>
              </a:rPr>
              <a:pPr eaLnBrk="1" hangingPunct="1">
                <a:spcAft>
                  <a:spcPts val="600"/>
                </a:spcAft>
                <a:defRPr/>
              </a:pPr>
              <a:t>56</a:t>
            </a:fld>
            <a:endParaRPr lang="en-US" dirty="0">
              <a:solidFill>
                <a:prstClr val="black">
                  <a:tint val="75000"/>
                </a:prstClr>
              </a:solidFill>
              <a:latin typeface="Calibri Light" panose="020F0302020204030204" pitchFamily="34" charset="0"/>
            </a:endParaRPr>
          </a:p>
        </p:txBody>
      </p:sp>
      <p:sp>
        <p:nvSpPr>
          <p:cNvPr id="8" name="Rectangle 7">
            <a:extLst>
              <a:ext uri="{FF2B5EF4-FFF2-40B4-BE49-F238E27FC236}">
                <a16:creationId xmlns:a16="http://schemas.microsoft.com/office/drawing/2014/main" id="{4B3A2DE2-A3F0-4D29-AD87-ABF88778F389}"/>
              </a:ext>
            </a:extLst>
          </p:cNvPr>
          <p:cNvSpPr/>
          <p:nvPr/>
        </p:nvSpPr>
        <p:spPr>
          <a:xfrm>
            <a:off x="838200" y="501650"/>
            <a:ext cx="10642861"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Machine Tabulating Ballots</a:t>
            </a:r>
          </a:p>
        </p:txBody>
      </p:sp>
      <p:sp>
        <p:nvSpPr>
          <p:cNvPr id="2" name="Rectangle 1">
            <a:extLst>
              <a:ext uri="{FF2B5EF4-FFF2-40B4-BE49-F238E27FC236}">
                <a16:creationId xmlns:a16="http://schemas.microsoft.com/office/drawing/2014/main" id="{0656620F-D8AA-43A6-B4E0-C4C5125D0B06}"/>
              </a:ext>
            </a:extLst>
          </p:cNvPr>
          <p:cNvSpPr/>
          <p:nvPr/>
        </p:nvSpPr>
        <p:spPr>
          <a:xfrm>
            <a:off x="6944828" y="1490949"/>
            <a:ext cx="3147721" cy="369332"/>
          </a:xfrm>
          <a:prstGeom prst="rect">
            <a:avLst/>
          </a:prstGeom>
        </p:spPr>
        <p:txBody>
          <a:bodyPr wrap="none">
            <a:spAutoFit/>
          </a:bodyPr>
          <a:lstStyle/>
          <a:p>
            <a:r>
              <a:rPr lang="en-US" dirty="0">
                <a:latin typeface="Calibri Light" panose="020F0302020204030204" pitchFamily="34" charset="0"/>
              </a:rPr>
              <a:t>DS450/M650/DS850 Tabulation</a:t>
            </a:r>
          </a:p>
        </p:txBody>
      </p:sp>
    </p:spTree>
    <p:custDataLst>
      <p:tags r:id="rId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F951512-36A6-4106-BBFD-BDC752623F7F}"/>
              </a:ext>
            </a:extLst>
          </p:cNvPr>
          <p:cNvSpPr/>
          <p:nvPr/>
        </p:nvSpPr>
        <p:spPr>
          <a:xfrm>
            <a:off x="4965430" y="629268"/>
            <a:ext cx="6586491" cy="1286160"/>
          </a:xfrm>
          <a:prstGeom prst="rect">
            <a:avLst/>
          </a:prstGeom>
        </p:spPr>
        <p:txBody>
          <a:bodyPr vert="horz" lIns="91440" tIns="45720" rIns="91440" bIns="45720" rtlCol="0" anchor="b">
            <a:normAutofit/>
          </a:bodyPr>
          <a:lstStyle/>
          <a:p>
            <a:pPr>
              <a:lnSpc>
                <a:spcPct val="90000"/>
              </a:lnSpc>
              <a:spcBef>
                <a:spcPct val="0"/>
              </a:spcBef>
              <a:spcAft>
                <a:spcPts val="600"/>
              </a:spcAft>
              <a:defRPr/>
            </a:pPr>
            <a:endParaRPr lang="en-US" sz="4400" b="1" dirty="0">
              <a:latin typeface="Calibri Light" panose="020F0302020204030204" pitchFamily="34" charset="0"/>
              <a:ea typeface="+mj-ea"/>
              <a:cs typeface="+mj-cs"/>
            </a:endParaRPr>
          </a:p>
        </p:txBody>
      </p:sp>
      <p:sp>
        <p:nvSpPr>
          <p:cNvPr id="82947" name="Content Placeholder 2"/>
          <p:cNvSpPr>
            <a:spLocks noGrp="1"/>
          </p:cNvSpPr>
          <p:nvPr>
            <p:ph idx="1"/>
          </p:nvPr>
        </p:nvSpPr>
        <p:spPr>
          <a:xfrm>
            <a:off x="4965431" y="2438400"/>
            <a:ext cx="6586489" cy="3785419"/>
          </a:xfrm>
        </p:spPr>
        <p:txBody>
          <a:bodyPr vert="horz" lIns="91440" tIns="45720" rIns="91440" bIns="45720" rtlCol="0">
            <a:normAutofit/>
          </a:bodyPr>
          <a:lstStyle/>
          <a:p>
            <a:pPr lvl="1">
              <a:buFont typeface="Wingdings" panose="05000000000000000000" pitchFamily="2" charset="2"/>
              <a:buChar char="Ø"/>
            </a:pPr>
            <a:r>
              <a:rPr lang="en-US" sz="2200" dirty="0"/>
              <a:t>Ensure that the M650 is on a level and stable surface.</a:t>
            </a:r>
          </a:p>
          <a:p>
            <a:pPr lvl="1">
              <a:buFont typeface="Wingdings" panose="05000000000000000000" pitchFamily="2" charset="2"/>
              <a:buChar char="Ø"/>
            </a:pPr>
            <a:r>
              <a:rPr lang="en-US" sz="2200" dirty="0"/>
              <a:t>Inspect all seals and verify seal numbers with </a:t>
            </a:r>
            <a:r>
              <a:rPr lang="en-US" sz="2200" dirty="0">
                <a:hlinkClick r:id="rId3"/>
              </a:rPr>
              <a:t>Chain of Custody and Seal Log</a:t>
            </a:r>
            <a:r>
              <a:rPr lang="en-US" sz="2200" dirty="0"/>
              <a:t>.</a:t>
            </a:r>
          </a:p>
          <a:p>
            <a:pPr lvl="1">
              <a:buFont typeface="Wingdings" panose="05000000000000000000" pitchFamily="2" charset="2"/>
              <a:buChar char="Ø"/>
            </a:pPr>
            <a:r>
              <a:rPr lang="en-US" sz="2200" dirty="0"/>
              <a:t>Run a predefined batch of test ballots and verify the results.</a:t>
            </a:r>
          </a:p>
          <a:p>
            <a:pPr lvl="1">
              <a:buFont typeface="Wingdings" panose="05000000000000000000" pitchFamily="2" charset="2"/>
              <a:buChar char="Ø"/>
            </a:pPr>
            <a:r>
              <a:rPr lang="en-US" sz="2200" dirty="0"/>
              <a:t>Zero out the machine and run a report indicating the machine is set to zero before beginning tabulation.</a:t>
            </a:r>
          </a:p>
          <a:p>
            <a:pPr lvl="1">
              <a:buFont typeface="Wingdings" panose="05000000000000000000" pitchFamily="2" charset="2"/>
              <a:buChar char="Ø"/>
            </a:pPr>
            <a:r>
              <a:rPr lang="en-US" sz="2200" dirty="0"/>
              <a:t>Make sure no ballots are in the bin</a:t>
            </a:r>
            <a:r>
              <a:rPr lang="en-US" sz="2000" dirty="0"/>
              <a:t>s. </a:t>
            </a:r>
          </a:p>
          <a:p>
            <a:pPr lvl="1"/>
            <a:endParaRPr lang="en-US" sz="2000" dirty="0"/>
          </a:p>
        </p:txBody>
      </p:sp>
      <p:pic>
        <p:nvPicPr>
          <p:cNvPr id="7" name="Picture 6">
            <a:extLst>
              <a:ext uri="{FF2B5EF4-FFF2-40B4-BE49-F238E27FC236}">
                <a16:creationId xmlns:a16="http://schemas.microsoft.com/office/drawing/2014/main" id="{528BF59E-2EEA-4213-82CD-A2F2F0539ECA}"/>
              </a:ext>
            </a:extLst>
          </p:cNvPr>
          <p:cNvPicPr>
            <a:picLocks noChangeAspect="1"/>
          </p:cNvPicPr>
          <p:nvPr/>
        </p:nvPicPr>
        <p:blipFill rotWithShape="1">
          <a:blip r:embed="rId4">
            <a:extLst>
              <a:ext uri="{28A0092B-C50C-407E-A947-70E740481C1C}">
                <a14:useLocalDpi xmlns:a14="http://schemas.microsoft.com/office/drawing/2010/main" val="0"/>
              </a:ext>
            </a:extLst>
          </a:blip>
          <a:srcRect l="18482" r="407" b="1"/>
          <a:stretch/>
        </p:blipFill>
        <p:spPr>
          <a:xfrm>
            <a:off x="1391687" y="1468046"/>
            <a:ext cx="2878653" cy="4258758"/>
          </a:xfrm>
          <a:prstGeom prst="rect">
            <a:avLst/>
          </a:prstGeom>
          <a:effectLst/>
        </p:spPr>
      </p:pic>
      <p:cxnSp>
        <p:nvCxnSpPr>
          <p:cNvPr id="74" name="Straight Connector 73">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949" name="Slide Number Placeholder 4"/>
          <p:cNvSpPr>
            <a:spLocks noGrp="1"/>
          </p:cNvSpPr>
          <p:nvPr>
            <p:ph type="sldNum" sz="quarter" idx="12"/>
          </p:nvPr>
        </p:nvSpPr>
        <p:spPr>
          <a:xfrm>
            <a:off x="10167042" y="6356350"/>
            <a:ext cx="1186758"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fld id="{C3923545-6A5D-4386-A791-66BBD0A65FED}" type="slidenum">
              <a:rPr lang="en-US" smtClean="0">
                <a:solidFill>
                  <a:prstClr val="black">
                    <a:tint val="75000"/>
                  </a:prstClr>
                </a:solidFill>
                <a:latin typeface="Calibri Light" panose="020F0302020204030204" pitchFamily="34" charset="0"/>
              </a:rPr>
              <a:pPr eaLnBrk="1" hangingPunct="1">
                <a:spcAft>
                  <a:spcPts val="600"/>
                </a:spcAft>
                <a:defRPr/>
              </a:pPr>
              <a:t>57</a:t>
            </a:fld>
            <a:endParaRPr lang="en-US" dirty="0">
              <a:solidFill>
                <a:prstClr val="black">
                  <a:tint val="75000"/>
                </a:prstClr>
              </a:solidFill>
              <a:latin typeface="Calibri Light" panose="020F0302020204030204" pitchFamily="34" charset="0"/>
            </a:endParaRPr>
          </a:p>
        </p:txBody>
      </p:sp>
      <p:sp>
        <p:nvSpPr>
          <p:cNvPr id="8" name="Rectangle 7">
            <a:extLst>
              <a:ext uri="{FF2B5EF4-FFF2-40B4-BE49-F238E27FC236}">
                <a16:creationId xmlns:a16="http://schemas.microsoft.com/office/drawing/2014/main" id="{752838E7-2CE6-4BBB-A6F1-A29398D9B72A}"/>
              </a:ext>
            </a:extLst>
          </p:cNvPr>
          <p:cNvSpPr/>
          <p:nvPr/>
        </p:nvSpPr>
        <p:spPr>
          <a:xfrm>
            <a:off x="838200" y="501650"/>
            <a:ext cx="10642861"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Machine Tabulating Ballots</a:t>
            </a:r>
          </a:p>
        </p:txBody>
      </p:sp>
      <p:sp>
        <p:nvSpPr>
          <p:cNvPr id="2" name="Rectangle 1">
            <a:extLst>
              <a:ext uri="{FF2B5EF4-FFF2-40B4-BE49-F238E27FC236}">
                <a16:creationId xmlns:a16="http://schemas.microsoft.com/office/drawing/2014/main" id="{1F7CEDB2-1E71-4FAA-8352-0E930043EC17}"/>
              </a:ext>
            </a:extLst>
          </p:cNvPr>
          <p:cNvSpPr/>
          <p:nvPr/>
        </p:nvSpPr>
        <p:spPr>
          <a:xfrm>
            <a:off x="7021119" y="1399478"/>
            <a:ext cx="2806602" cy="369332"/>
          </a:xfrm>
          <a:prstGeom prst="rect">
            <a:avLst/>
          </a:prstGeom>
        </p:spPr>
        <p:txBody>
          <a:bodyPr wrap="none">
            <a:spAutoFit/>
          </a:bodyPr>
          <a:lstStyle/>
          <a:p>
            <a:r>
              <a:rPr lang="en-US" dirty="0">
                <a:latin typeface="Calibri Light" panose="020F0302020204030204" pitchFamily="34" charset="0"/>
              </a:rPr>
              <a:t>M650 Set-up for Tabulation </a:t>
            </a:r>
          </a:p>
        </p:txBody>
      </p:sp>
    </p:spTree>
    <p:custDataLst>
      <p:tags r:id="rId1"/>
    </p:custDataLst>
    <p:extLst>
      <p:ext uri="{BB962C8B-B14F-4D97-AF65-F5344CB8AC3E}">
        <p14:creationId xmlns:p14="http://schemas.microsoft.com/office/powerpoint/2010/main" val="30958095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1" name="Content Placeholder 2"/>
          <p:cNvSpPr>
            <a:spLocks noGrp="1"/>
          </p:cNvSpPr>
          <p:nvPr>
            <p:ph idx="1"/>
          </p:nvPr>
        </p:nvSpPr>
        <p:spPr>
          <a:xfrm>
            <a:off x="4965431" y="2438400"/>
            <a:ext cx="6586489" cy="3785419"/>
          </a:xfrm>
        </p:spPr>
        <p:txBody>
          <a:bodyPr vert="horz" lIns="91440" tIns="45720" rIns="91440" bIns="45720" rtlCol="0">
            <a:normAutofit fontScale="77500" lnSpcReduction="20000"/>
          </a:bodyPr>
          <a:lstStyle/>
          <a:p>
            <a:pPr lvl="1">
              <a:buFont typeface="Wingdings" panose="05000000000000000000" pitchFamily="2" charset="2"/>
              <a:buChar char="Ø"/>
            </a:pPr>
            <a:r>
              <a:rPr lang="en-US" sz="2200" dirty="0"/>
              <a:t>The DS850 Tabulator is a high-speed digital scan central paper ballot counter and vote tabulator.</a:t>
            </a:r>
          </a:p>
          <a:p>
            <a:pPr lvl="1">
              <a:buFont typeface="Wingdings" panose="05000000000000000000" pitchFamily="2" charset="2"/>
              <a:buChar char="Ø"/>
            </a:pPr>
            <a:r>
              <a:rPr lang="en-US" sz="2200" dirty="0"/>
              <a:t>The DS850 routes ballots to different bins depending on selected criteria (write-ins, overvotes, blank ballots). </a:t>
            </a:r>
          </a:p>
          <a:p>
            <a:pPr marL="0" indent="0" algn="ctr">
              <a:buNone/>
            </a:pPr>
            <a:r>
              <a:rPr lang="en-US" sz="3400" b="1" dirty="0">
                <a:ea typeface="Verdana" panose="020B0604030504040204" pitchFamily="34" charset="0"/>
                <a:cs typeface="Calibri Light" panose="020F0302020204030204" pitchFamily="34" charset="0"/>
              </a:rPr>
              <a:t>DS 850 Tabulator Set-up</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Ensure that the DS850 is on a level and stable surface.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Check all security seals and make sure the seal numbers match the </a:t>
            </a:r>
            <a:r>
              <a:rPr lang="en-US" dirty="0">
                <a:ea typeface="Verdana" panose="020B0604030504040204" pitchFamily="34" charset="0"/>
                <a:cs typeface="Calibri Light" panose="020F0302020204030204" pitchFamily="34" charset="0"/>
                <a:hlinkClick r:id="rId3"/>
              </a:rPr>
              <a:t>Chain of Custody and Seal Log</a:t>
            </a:r>
            <a:r>
              <a:rPr lang="en-US" dirty="0">
                <a:ea typeface="Verdana" panose="020B0604030504040204" pitchFamily="34" charset="0"/>
                <a:cs typeface="Calibri Light" panose="020F0302020204030204" pitchFamily="34" charset="0"/>
              </a:rPr>
              <a:t>.</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Power on the DS850 and make sure you have the correct passwords to access the machine.</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Run a predefined batch of test ballots and verify the results.</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Zero out the machine and run a report indicating the machine is set to zero before beginning tabulation.</a:t>
            </a:r>
          </a:p>
          <a:p>
            <a:pPr lvl="1"/>
            <a:r>
              <a:rPr lang="en-US" dirty="0">
                <a:ea typeface="Verdana" panose="020B0604030504040204" pitchFamily="34" charset="0"/>
                <a:cs typeface="Calibri Light" panose="020F0302020204030204" pitchFamily="34" charset="0"/>
              </a:rPr>
              <a:t>Make sure no ballots are in any of the ballot trays.</a:t>
            </a:r>
          </a:p>
          <a:p>
            <a:pPr lvl="1">
              <a:buFont typeface="Wingdings" panose="05000000000000000000" pitchFamily="2" charset="2"/>
              <a:buChar char="Ø"/>
            </a:pPr>
            <a:endParaRPr lang="en-US" sz="2200" dirty="0"/>
          </a:p>
          <a:p>
            <a:pPr lvl="2"/>
            <a:endParaRPr lang="en-US" dirty="0"/>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40250" r="14463" b="2"/>
          <a:stretch/>
        </p:blipFill>
        <p:spPr>
          <a:xfrm>
            <a:off x="1188205" y="1584144"/>
            <a:ext cx="2991536" cy="4425760"/>
          </a:xfrm>
          <a:prstGeom prst="rect">
            <a:avLst/>
          </a:prstGeom>
          <a:effectLst/>
        </p:spPr>
      </p:pic>
      <p:cxnSp>
        <p:nvCxnSpPr>
          <p:cNvPr id="74" name="Straight Connector 73">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CA6CAB"/>
            </a:solidFill>
          </a:ln>
        </p:spPr>
        <p:style>
          <a:lnRef idx="1">
            <a:schemeClr val="accent1"/>
          </a:lnRef>
          <a:fillRef idx="0">
            <a:schemeClr val="accent1"/>
          </a:fillRef>
          <a:effectRef idx="0">
            <a:schemeClr val="accent1"/>
          </a:effectRef>
          <a:fontRef idx="minor">
            <a:schemeClr val="tx1"/>
          </a:fontRef>
        </p:style>
      </p:cxnSp>
      <p:sp>
        <p:nvSpPr>
          <p:cNvPr id="83973" name="Slide Number Placeholder 4"/>
          <p:cNvSpPr>
            <a:spLocks noGrp="1"/>
          </p:cNvSpPr>
          <p:nvPr>
            <p:ph type="sldNum" sz="quarter" idx="12"/>
          </p:nvPr>
        </p:nvSpPr>
        <p:spPr>
          <a:xfrm>
            <a:off x="10167042" y="6356350"/>
            <a:ext cx="1186758"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fld id="{DAF40D1D-1F72-40F8-98BD-9885675D241E}" type="slidenum">
              <a:rPr lang="en-US" smtClean="0">
                <a:solidFill>
                  <a:prstClr val="black">
                    <a:tint val="75000"/>
                  </a:prstClr>
                </a:solidFill>
                <a:latin typeface="Calibri Light" panose="020F0302020204030204" pitchFamily="34" charset="0"/>
              </a:rPr>
              <a:pPr eaLnBrk="1" hangingPunct="1">
                <a:spcAft>
                  <a:spcPts val="600"/>
                </a:spcAft>
                <a:defRPr/>
              </a:pPr>
              <a:t>58</a:t>
            </a:fld>
            <a:endParaRPr lang="en-US" dirty="0">
              <a:solidFill>
                <a:prstClr val="black">
                  <a:tint val="75000"/>
                </a:prstClr>
              </a:solidFill>
              <a:latin typeface="Calibri Light" panose="020F0302020204030204" pitchFamily="34" charset="0"/>
            </a:endParaRPr>
          </a:p>
        </p:txBody>
      </p:sp>
      <p:sp>
        <p:nvSpPr>
          <p:cNvPr id="9" name="Rectangle 8">
            <a:extLst>
              <a:ext uri="{FF2B5EF4-FFF2-40B4-BE49-F238E27FC236}">
                <a16:creationId xmlns:a16="http://schemas.microsoft.com/office/drawing/2014/main" id="{675F72B1-5C0D-4D79-8036-687775DE019B}"/>
              </a:ext>
            </a:extLst>
          </p:cNvPr>
          <p:cNvSpPr/>
          <p:nvPr/>
        </p:nvSpPr>
        <p:spPr>
          <a:xfrm>
            <a:off x="838200" y="501650"/>
            <a:ext cx="10642861"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Machine Tabulating Ballots</a:t>
            </a:r>
          </a:p>
        </p:txBody>
      </p:sp>
      <p:sp>
        <p:nvSpPr>
          <p:cNvPr id="4" name="Rectangle 3">
            <a:extLst>
              <a:ext uri="{FF2B5EF4-FFF2-40B4-BE49-F238E27FC236}">
                <a16:creationId xmlns:a16="http://schemas.microsoft.com/office/drawing/2014/main" id="{94788918-0C6B-47AA-A7EE-0432FD025C86}"/>
              </a:ext>
            </a:extLst>
          </p:cNvPr>
          <p:cNvSpPr/>
          <p:nvPr/>
        </p:nvSpPr>
        <p:spPr>
          <a:xfrm>
            <a:off x="7347358" y="1399478"/>
            <a:ext cx="1776512" cy="369332"/>
          </a:xfrm>
          <a:prstGeom prst="rect">
            <a:avLst/>
          </a:prstGeom>
        </p:spPr>
        <p:txBody>
          <a:bodyPr wrap="none">
            <a:spAutoFit/>
          </a:bodyPr>
          <a:lstStyle/>
          <a:p>
            <a:r>
              <a:rPr lang="en-US" dirty="0">
                <a:latin typeface="Calibri Light" panose="020F0302020204030204" pitchFamily="34" charset="0"/>
              </a:rPr>
              <a:t>DS 850 Tabulator</a:t>
            </a:r>
          </a:p>
        </p:txBody>
      </p:sp>
    </p:spTree>
    <p:custDataLst>
      <p:tags r:id="rId1"/>
    </p:custDataLst>
    <p:extLst>
      <p:ext uri="{BB962C8B-B14F-4D97-AF65-F5344CB8AC3E}">
        <p14:creationId xmlns:p14="http://schemas.microsoft.com/office/powerpoint/2010/main" val="30596443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Content Placeholder 2"/>
          <p:cNvSpPr>
            <a:spLocks noGrp="1"/>
          </p:cNvSpPr>
          <p:nvPr>
            <p:ph idx="1"/>
          </p:nvPr>
        </p:nvSpPr>
        <p:spPr>
          <a:xfrm>
            <a:off x="838199" y="1159496"/>
            <a:ext cx="11049001" cy="5561979"/>
          </a:xfrm>
        </p:spPr>
        <p:txBody>
          <a:bodyPr>
            <a:normAutofit fontScale="62500" lnSpcReduction="20000"/>
          </a:bodyPr>
          <a:lstStyle/>
          <a:p>
            <a:pPr marL="0" indent="0">
              <a:buNone/>
            </a:pPr>
            <a:r>
              <a:rPr lang="en-US" sz="4200" b="1" dirty="0">
                <a:solidFill>
                  <a:srgbClr val="000099"/>
                </a:solidFill>
                <a:ea typeface="Verdana" panose="020B0604030504040204" pitchFamily="34" charset="0"/>
                <a:cs typeface="Calibri Light" panose="020F0302020204030204" pitchFamily="34" charset="0"/>
              </a:rPr>
              <a:t>DS450/M650/DS850 Tabulation </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After each precinct’s ballots are scanned, take ballots to appropriate board for sealing.</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After all ballots are scanned, run </a:t>
            </a:r>
            <a:r>
              <a:rPr lang="en-US" sz="3800" b="1" dirty="0">
                <a:ea typeface="Verdana" panose="020B0604030504040204" pitchFamily="34" charset="0"/>
                <a:cs typeface="Calibri Light" panose="020F0302020204030204" pitchFamily="34" charset="0"/>
              </a:rPr>
              <a:t>resolution</a:t>
            </a:r>
            <a:r>
              <a:rPr lang="en-US" sz="3800" dirty="0">
                <a:ea typeface="Verdana" panose="020B0604030504040204" pitchFamily="34" charset="0"/>
                <a:cs typeface="Calibri Light" panose="020F0302020204030204" pitchFamily="34" charset="0"/>
              </a:rPr>
              <a:t> ballots through the scanner.</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Attach the computer tape that has precinct totals to the appropriate precinct election results.</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Post results at the counting center.</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Follow instructions from the Election Administrator for securing media.</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Place security seals where needed according to the </a:t>
            </a:r>
            <a:r>
              <a:rPr lang="en-US" sz="3800" dirty="0">
                <a:ea typeface="Verdana" panose="020B0604030504040204" pitchFamily="34" charset="0"/>
                <a:cs typeface="Calibri Light" panose="020F0302020204030204" pitchFamily="34" charset="0"/>
                <a:hlinkClick r:id="rId3"/>
              </a:rPr>
              <a:t>Uniform Ballot &amp; Voting Systems Procedure Guide</a:t>
            </a:r>
            <a:r>
              <a:rPr lang="en-US" sz="3800" dirty="0">
                <a:ea typeface="Verdana" panose="020B0604030504040204" pitchFamily="34" charset="0"/>
                <a:cs typeface="Calibri Light" panose="020F0302020204030204" pitchFamily="34" charset="0"/>
              </a:rPr>
              <a:t> and according to Election Administrator instructions and complete the </a:t>
            </a:r>
            <a:r>
              <a:rPr lang="en-US" sz="3800" dirty="0">
                <a:ea typeface="Verdana" panose="020B0604030504040204" pitchFamily="34" charset="0"/>
                <a:cs typeface="Calibri Light" panose="020F0302020204030204" pitchFamily="34" charset="0"/>
                <a:hlinkClick r:id="rId4"/>
              </a:rPr>
              <a:t>Chain of Custody and Seal Log</a:t>
            </a:r>
            <a:r>
              <a:rPr lang="en-US" sz="3800" dirty="0">
                <a:ea typeface="Verdana" panose="020B0604030504040204" pitchFamily="34" charset="0"/>
                <a:cs typeface="Calibri Light" panose="020F0302020204030204" pitchFamily="34" charset="0"/>
              </a:rPr>
              <a:t>.</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Ensure all judges sign the applicable official seals.</a:t>
            </a:r>
          </a:p>
          <a:p>
            <a:pPr lvl="1">
              <a:spcAft>
                <a:spcPts val="300"/>
              </a:spcAft>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Place signed poll book, </a:t>
            </a:r>
            <a:r>
              <a:rPr lang="en-US" sz="3800" dirty="0">
                <a:ea typeface="Verdana" panose="020B0604030504040204" pitchFamily="34" charset="0"/>
                <a:cs typeface="Calibri Light" panose="020F0302020204030204" pitchFamily="34" charset="0"/>
                <a:hlinkClick r:id="rId5"/>
              </a:rPr>
              <a:t>Ballot Reconciliation Report</a:t>
            </a:r>
            <a:r>
              <a:rPr lang="en-US" sz="3800" dirty="0">
                <a:ea typeface="Verdana" panose="020B0604030504040204" pitchFamily="34" charset="0"/>
                <a:cs typeface="Calibri Light" panose="020F0302020204030204" pitchFamily="34" charset="0"/>
              </a:rPr>
              <a:t>, and any other supplies in appropriate envelope and seal (keep a copy of the Ballot Reconciliation Report outside of the sealed envelope).</a:t>
            </a:r>
          </a:p>
          <a:p>
            <a:pPr lvl="1">
              <a:buFont typeface="Wingdings" panose="05000000000000000000" pitchFamily="2" charset="2"/>
              <a:buChar char="Ø"/>
            </a:pPr>
            <a:r>
              <a:rPr lang="en-US" sz="3800" dirty="0">
                <a:ea typeface="Verdana" panose="020B0604030504040204" pitchFamily="34" charset="0"/>
                <a:cs typeface="Calibri Light" panose="020F0302020204030204" pitchFamily="34" charset="0"/>
              </a:rPr>
              <a:t>Fill out timesheets and place in appropriate envelope. </a:t>
            </a:r>
            <a:r>
              <a:rPr lang="en-US" sz="3800" dirty="0">
                <a:solidFill>
                  <a:srgbClr val="000099"/>
                </a:solidFill>
                <a:ea typeface="Verdana" panose="020B0604030504040204" pitchFamily="34" charset="0"/>
                <a:cs typeface="Calibri Light" panose="020F0302020204030204" pitchFamily="34" charset="0"/>
              </a:rPr>
              <a:t>Note: do not seal the envelope that has the timesheets!</a:t>
            </a:r>
            <a:endParaRPr lang="en-US" sz="3800" dirty="0">
              <a:ea typeface="Verdana" panose="020B0604030504040204" pitchFamily="34" charset="0"/>
              <a:cs typeface="Calibri Light" panose="020F0302020204030204" pitchFamily="34" charset="0"/>
            </a:endParaRPr>
          </a:p>
          <a:p>
            <a:pPr lvl="2"/>
            <a:endParaRPr lang="en-US" dirty="0"/>
          </a:p>
        </p:txBody>
      </p:sp>
      <p:sp>
        <p:nvSpPr>
          <p:cNvPr id="8397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F40D1D-1F72-40F8-98BD-9885675D241E}" type="slidenum">
              <a:rPr lang="en-US" smtClean="0">
                <a:latin typeface="Calibri Light" panose="020F0302020204030204" pitchFamily="34" charset="0"/>
              </a:rPr>
              <a:pPr eaLnBrk="1" hangingPunct="1"/>
              <a:t>59</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AACA0551-A2D0-440C-80CF-AE0F955C4F31}"/>
              </a:ext>
            </a:extLst>
          </p:cNvPr>
          <p:cNvSpPr/>
          <p:nvPr/>
        </p:nvSpPr>
        <p:spPr>
          <a:xfrm>
            <a:off x="838200" y="501650"/>
            <a:ext cx="10642861" cy="461665"/>
          </a:xfrm>
          <a:prstGeom prst="rect">
            <a:avLst/>
          </a:prstGeom>
          <a:solidFill>
            <a:schemeClr val="bg2">
              <a:lumMod val="90000"/>
            </a:schemeClr>
          </a:solidFill>
        </p:spPr>
        <p:txBody>
          <a:bodyPr wrap="square">
            <a:spAutoFit/>
          </a:bodyPr>
          <a:lstStyle/>
          <a:p>
            <a:pPr algn="ctr">
              <a:defRPr/>
            </a:pPr>
            <a:r>
              <a:rPr lang="en-US" sz="2400" b="1" dirty="0">
                <a:latin typeface="Calibri Light" panose="020F0302020204030204" pitchFamily="34" charset="0"/>
                <a:ea typeface="Verdana" panose="020B0604030504040204" pitchFamily="34" charset="0"/>
                <a:cs typeface="Calibri Light" panose="020F0302020204030204" pitchFamily="34" charset="0"/>
              </a:rPr>
              <a:t>Machine Tabulating Ballots</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B79DCD0-D2D1-484E-81B2-C16A94897BC7}"/>
              </a:ext>
            </a:extLst>
          </p:cNvPr>
          <p:cNvSpPr>
            <a:spLocks noGrp="1"/>
          </p:cNvSpPr>
          <p:nvPr>
            <p:ph type="ftr" sz="quarter" idx="11"/>
          </p:nvPr>
        </p:nvSpPr>
        <p:spPr/>
        <p:txBody>
          <a:bodyPr/>
          <a:lstStyle/>
          <a:p>
            <a:r>
              <a:rPr lang="en-US" dirty="0"/>
              <a:t>Updated 2/18/2020</a:t>
            </a:r>
          </a:p>
        </p:txBody>
      </p:sp>
      <p:pic>
        <p:nvPicPr>
          <p:cNvPr id="5" name="Picture 4" descr="Screen Clipping">
            <a:extLst>
              <a:ext uri="{FF2B5EF4-FFF2-40B4-BE49-F238E27FC236}">
                <a16:creationId xmlns:a16="http://schemas.microsoft.com/office/drawing/2014/main" id="{3D90C70D-0A9A-4829-BA0E-CDF656200E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55" y="136525"/>
            <a:ext cx="8917826" cy="65849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942609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Content Placeholder 2"/>
          <p:cNvSpPr>
            <a:spLocks noGrp="1"/>
          </p:cNvSpPr>
          <p:nvPr>
            <p:ph idx="1"/>
          </p:nvPr>
        </p:nvSpPr>
        <p:spPr>
          <a:xfrm>
            <a:off x="716437" y="2206037"/>
            <a:ext cx="10552522" cy="4289032"/>
          </a:xfrm>
        </p:spPr>
        <p:txBody>
          <a:bodyPr>
            <a:normAutofit lnSpcReduction="10000"/>
          </a:bodyPr>
          <a:lstStyle/>
          <a:p>
            <a:pPr marL="0" indent="0">
              <a:buNone/>
            </a:pPr>
            <a:r>
              <a:rPr lang="en-US" dirty="0">
                <a:ea typeface="Verdana" panose="020B0604030504040204" pitchFamily="34" charset="0"/>
                <a:cs typeface="Calibri Light" panose="020F0302020204030204" pitchFamily="34" charset="0"/>
              </a:rPr>
              <a:t>Special situations that election judges may encounter are included in this section.  Detailed information can also be found in the </a:t>
            </a:r>
            <a:r>
              <a:rPr lang="en-US" dirty="0">
                <a:ea typeface="Verdana" panose="020B0604030504040204" pitchFamily="34" charset="0"/>
                <a:cs typeface="Calibri Light" panose="020F0302020204030204" pitchFamily="34" charset="0"/>
                <a:hlinkClick r:id="rId3"/>
              </a:rPr>
              <a:t>Election Judge Handbook</a:t>
            </a:r>
            <a:r>
              <a:rPr lang="en-US" dirty="0">
                <a:ea typeface="Verdana" panose="020B0604030504040204" pitchFamily="34" charset="0"/>
                <a:cs typeface="Calibri Light" panose="020F0302020204030204" pitchFamily="34" charset="0"/>
              </a:rPr>
              <a:t>:</a:t>
            </a:r>
            <a:endParaRPr lang="en-US" sz="2600" b="1" dirty="0">
              <a:solidFill>
                <a:srgbClr val="0000FF"/>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endParaRPr lang="en-US" sz="2600" dirty="0">
              <a:solidFill>
                <a:srgbClr val="000099"/>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Replacement Ballots </a:t>
            </a: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Inactive Voters</a:t>
            </a: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Challenges</a:t>
            </a: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Disaster Response – Natural, Health Related, etc.</a:t>
            </a: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Electioneering</a:t>
            </a: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Equipment Problems</a:t>
            </a:r>
          </a:p>
          <a:p>
            <a:pPr lvl="1">
              <a:buFont typeface="Wingdings" panose="05000000000000000000" pitchFamily="2" charset="2"/>
              <a:buChar char="Ø"/>
            </a:pPr>
            <a:r>
              <a:rPr lang="en-US" sz="2600" dirty="0">
                <a:solidFill>
                  <a:srgbClr val="000099"/>
                </a:solidFill>
                <a:ea typeface="Verdana" panose="020B0604030504040204" pitchFamily="34" charset="0"/>
                <a:cs typeface="Calibri Light" panose="020F0302020204030204" pitchFamily="34" charset="0"/>
              </a:rPr>
              <a:t>Write-Ins</a:t>
            </a:r>
          </a:p>
          <a:p>
            <a:pPr lvl="2"/>
            <a:endParaRPr lang="en-US" dirty="0"/>
          </a:p>
        </p:txBody>
      </p:sp>
      <p:sp>
        <p:nvSpPr>
          <p:cNvPr id="9318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43AA18-AD75-4446-A08D-3DACFE44FD74}" type="slidenum">
              <a:rPr lang="en-US" smtClean="0">
                <a:latin typeface="Calibri Light" panose="020F0302020204030204" pitchFamily="34" charset="0"/>
              </a:rPr>
              <a:pPr eaLnBrk="1" hangingPunct="1"/>
              <a:t>60</a:t>
            </a:fld>
            <a:endParaRPr lang="en-US" dirty="0">
              <a:latin typeface="Calibri Light" panose="020F0302020204030204" pitchFamily="34" charset="0"/>
            </a:endParaRPr>
          </a:p>
        </p:txBody>
      </p:sp>
      <p:sp>
        <p:nvSpPr>
          <p:cNvPr id="2" name="Rectangle 1">
            <a:extLst>
              <a:ext uri="{FF2B5EF4-FFF2-40B4-BE49-F238E27FC236}">
                <a16:creationId xmlns:a16="http://schemas.microsoft.com/office/drawing/2014/main" id="{A011037B-12D4-4AE1-9822-98C1F2AC500D}"/>
              </a:ext>
            </a:extLst>
          </p:cNvPr>
          <p:cNvSpPr/>
          <p:nvPr/>
        </p:nvSpPr>
        <p:spPr>
          <a:xfrm>
            <a:off x="716437" y="1615912"/>
            <a:ext cx="10552522"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pic>
        <p:nvPicPr>
          <p:cNvPr id="6" name="Picture 5">
            <a:extLst>
              <a:ext uri="{FF2B5EF4-FFF2-40B4-BE49-F238E27FC236}">
                <a16:creationId xmlns:a16="http://schemas.microsoft.com/office/drawing/2014/main" id="{A34022E4-EC12-4B4F-A9CD-67367DD2F0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755" y="136525"/>
            <a:ext cx="3503056" cy="1153536"/>
          </a:xfrm>
          <a:prstGeom prst="rect">
            <a:avLst/>
          </a:prstGeom>
        </p:spPr>
      </p:pic>
      <p:sp>
        <p:nvSpPr>
          <p:cNvPr id="7" name="Star: 5 Points 6">
            <a:extLst>
              <a:ext uri="{FF2B5EF4-FFF2-40B4-BE49-F238E27FC236}">
                <a16:creationId xmlns:a16="http://schemas.microsoft.com/office/drawing/2014/main" id="{52107AD3-10B9-4752-A04A-C77BBA65E49A}"/>
              </a:ext>
            </a:extLst>
          </p:cNvPr>
          <p:cNvSpPr/>
          <p:nvPr/>
        </p:nvSpPr>
        <p:spPr>
          <a:xfrm>
            <a:off x="5638800" y="5580669"/>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450" y="2064470"/>
            <a:ext cx="10454325" cy="4601459"/>
          </a:xfrm>
        </p:spPr>
        <p:txBody>
          <a:bodyPr>
            <a:normAutofit fontScale="85000" lnSpcReduction="10000"/>
          </a:bodyPr>
          <a:lstStyle/>
          <a:p>
            <a:pPr marL="0" indent="0">
              <a:buNone/>
              <a:defRPr/>
            </a:pPr>
            <a:r>
              <a:rPr lang="en-US" sz="3200" b="1" dirty="0">
                <a:solidFill>
                  <a:srgbClr val="000099"/>
                </a:solidFill>
                <a:ea typeface="Verdana" panose="020B0604030504040204" pitchFamily="34" charset="0"/>
                <a:cs typeface="Calibri Light" panose="020F0302020204030204" pitchFamily="34" charset="0"/>
              </a:rPr>
              <a:t>Replacement Ballots</a:t>
            </a:r>
          </a:p>
          <a:p>
            <a:pPr lvl="1">
              <a:lnSpc>
                <a:spcPct val="120000"/>
              </a:lnSpc>
              <a:buFont typeface="Wingdings" panose="05000000000000000000" pitchFamily="2" charset="2"/>
              <a:buChar char="Ø"/>
              <a:defRPr/>
            </a:pPr>
            <a:r>
              <a:rPr lang="en-US" sz="3200" dirty="0">
                <a:ea typeface="Verdana" panose="020B0604030504040204" pitchFamily="34" charset="0"/>
                <a:cs typeface="Calibri Light" panose="020F0302020204030204" pitchFamily="34" charset="0"/>
              </a:rPr>
              <a:t>A voter who makes an error when marking their ballot, or otherwise spoils a ballot, must be provided with a replacement ballot.</a:t>
            </a:r>
          </a:p>
          <a:p>
            <a:pPr lvl="2">
              <a:lnSpc>
                <a:spcPct val="120000"/>
              </a:lnSpc>
              <a:buFont typeface="Wingdings" panose="05000000000000000000" pitchFamily="2" charset="2"/>
              <a:buChar char="§"/>
              <a:defRPr/>
            </a:pPr>
            <a:r>
              <a:rPr lang="en-US" sz="2800" dirty="0">
                <a:ea typeface="Verdana" panose="020B0604030504040204" pitchFamily="34" charset="0"/>
                <a:cs typeface="Calibri Light" panose="020F0302020204030204" pitchFamily="34" charset="0"/>
              </a:rPr>
              <a:t>The use of stickers or labels by an election official to correct a ballot is not authorized under Montana law, and therefore stickers/labels cannot be used for ballot correction.</a:t>
            </a:r>
          </a:p>
          <a:p>
            <a:pPr lvl="1">
              <a:lnSpc>
                <a:spcPct val="120000"/>
              </a:lnSpc>
              <a:buFont typeface="Wingdings" panose="05000000000000000000" pitchFamily="2" charset="2"/>
              <a:buChar char="Ø"/>
              <a:defRPr/>
            </a:pPr>
            <a:r>
              <a:rPr lang="en-US" sz="3200" dirty="0">
                <a:ea typeface="Verdana" panose="020B0604030504040204" pitchFamily="34" charset="0"/>
                <a:cs typeface="Calibri Light" panose="020F0302020204030204" pitchFamily="34" charset="0"/>
              </a:rPr>
              <a:t>Make a notation in the poll book that a voter has had their original ballot spoiled, and they were issued a new ballot number.</a:t>
            </a:r>
          </a:p>
          <a:p>
            <a:pPr marL="914400" lvl="2" indent="0">
              <a:buNone/>
              <a:defRPr/>
            </a:pPr>
            <a:r>
              <a:rPr lang="en-US" dirty="0"/>
              <a:t> </a:t>
            </a:r>
          </a:p>
          <a:p>
            <a:pPr lvl="1">
              <a:defRPr/>
            </a:pPr>
            <a:endParaRPr lang="en-US" dirty="0"/>
          </a:p>
        </p:txBody>
      </p:sp>
      <p:sp>
        <p:nvSpPr>
          <p:cNvPr id="9523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888E10-EC55-4BC4-BCAB-FDD00F34E5F5}" type="slidenum">
              <a:rPr lang="en-US" smtClean="0">
                <a:latin typeface="Calibri Light" panose="020F0302020204030204" pitchFamily="34" charset="0"/>
              </a:rPr>
              <a:pPr eaLnBrk="1" hangingPunct="1"/>
              <a:t>61</a:t>
            </a:fld>
            <a:endParaRPr lang="en-US" dirty="0">
              <a:latin typeface="Calibri Light" panose="020F0302020204030204" pitchFamily="34" charset="0"/>
            </a:endParaRPr>
          </a:p>
        </p:txBody>
      </p:sp>
      <p:sp>
        <p:nvSpPr>
          <p:cNvPr id="2" name="Rectangle 1">
            <a:extLst>
              <a:ext uri="{FF2B5EF4-FFF2-40B4-BE49-F238E27FC236}">
                <a16:creationId xmlns:a16="http://schemas.microsoft.com/office/drawing/2014/main" id="{136209C4-3774-4578-98FB-DFE6F2A97A45}"/>
              </a:ext>
            </a:extLst>
          </p:cNvPr>
          <p:cNvSpPr/>
          <p:nvPr/>
        </p:nvSpPr>
        <p:spPr>
          <a:xfrm>
            <a:off x="650450" y="890066"/>
            <a:ext cx="10454325"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5" name="Star: 5 Points 4">
            <a:extLst>
              <a:ext uri="{FF2B5EF4-FFF2-40B4-BE49-F238E27FC236}">
                <a16:creationId xmlns:a16="http://schemas.microsoft.com/office/drawing/2014/main" id="{460A1D05-D325-45E5-ACE6-E57ED880868E}"/>
              </a:ext>
            </a:extLst>
          </p:cNvPr>
          <p:cNvSpPr/>
          <p:nvPr/>
        </p:nvSpPr>
        <p:spPr>
          <a:xfrm>
            <a:off x="5638800" y="5624512"/>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888E10-EC55-4BC4-BCAB-FDD00F34E5F5}" type="slidenum">
              <a:rPr lang="en-US" smtClean="0">
                <a:latin typeface="Calibri Light" panose="020F0302020204030204" pitchFamily="34" charset="0"/>
              </a:rPr>
              <a:pPr eaLnBrk="1" hangingPunct="1"/>
              <a:t>62</a:t>
            </a:fld>
            <a:endParaRPr lang="en-US" dirty="0">
              <a:latin typeface="Calibri Light" panose="020F0302020204030204" pitchFamily="34" charset="0"/>
            </a:endParaRPr>
          </a:p>
        </p:txBody>
      </p:sp>
      <p:sp>
        <p:nvSpPr>
          <p:cNvPr id="2" name="Rectangle 1">
            <a:extLst>
              <a:ext uri="{FF2B5EF4-FFF2-40B4-BE49-F238E27FC236}">
                <a16:creationId xmlns:a16="http://schemas.microsoft.com/office/drawing/2014/main" id="{136209C4-3774-4578-98FB-DFE6F2A97A45}"/>
              </a:ext>
            </a:extLst>
          </p:cNvPr>
          <p:cNvSpPr/>
          <p:nvPr/>
        </p:nvSpPr>
        <p:spPr>
          <a:xfrm>
            <a:off x="723509" y="692103"/>
            <a:ext cx="10630291"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4" name="Rectangle 3">
            <a:extLst>
              <a:ext uri="{FF2B5EF4-FFF2-40B4-BE49-F238E27FC236}">
                <a16:creationId xmlns:a16="http://schemas.microsoft.com/office/drawing/2014/main" id="{595B202D-4167-4531-AE6E-660A79128B88}"/>
              </a:ext>
            </a:extLst>
          </p:cNvPr>
          <p:cNvSpPr/>
          <p:nvPr/>
        </p:nvSpPr>
        <p:spPr>
          <a:xfrm>
            <a:off x="723509" y="1603473"/>
            <a:ext cx="10630291" cy="4303172"/>
          </a:xfrm>
          <a:prstGeom prst="rect">
            <a:avLst/>
          </a:prstGeom>
        </p:spPr>
        <p:txBody>
          <a:bodyPr wrap="square">
            <a:spAutoFit/>
          </a:bodyPr>
          <a:lstStyle/>
          <a:p>
            <a:pPr>
              <a:defRPr/>
            </a:pPr>
            <a:r>
              <a:rPr lang="en-US" sz="2800" b="1" dirty="0">
                <a:solidFill>
                  <a:srgbClr val="000099"/>
                </a:solidFill>
                <a:latin typeface="Calibri Light" panose="020F0302020204030204" pitchFamily="34" charset="0"/>
                <a:ea typeface="Verdana" panose="020B0604030504040204" pitchFamily="34" charset="0"/>
                <a:cs typeface="Calibri Light" panose="020F0302020204030204" pitchFamily="34" charset="0"/>
              </a:rPr>
              <a:t>Inactive Voters</a:t>
            </a:r>
          </a:p>
          <a:p>
            <a:pPr marL="914400" lvl="1" indent="-457200">
              <a:buFont typeface="Wingdings" panose="05000000000000000000" pitchFamily="2" charset="2"/>
              <a:buChar char="Ø"/>
              <a:defRPr/>
            </a:pPr>
            <a:r>
              <a:rPr lang="en-US" sz="2800" dirty="0">
                <a:latin typeface="Calibri Light" panose="020F0302020204030204" pitchFamily="34" charset="0"/>
                <a:ea typeface="Verdana" panose="020B0604030504040204" pitchFamily="34" charset="0"/>
                <a:cs typeface="Calibri Light" panose="020F0302020204030204" pitchFamily="34" charset="0"/>
              </a:rPr>
              <a:t>Inactive voters are not late registrants.</a:t>
            </a:r>
          </a:p>
          <a:p>
            <a:pPr marL="1371600" lvl="2" indent="-457200">
              <a:buFont typeface="Wingdings" panose="05000000000000000000" pitchFamily="2" charset="2"/>
              <a:buChar char="§"/>
              <a:defRPr/>
            </a:pPr>
            <a:r>
              <a:rPr lang="en-US" sz="2600" dirty="0">
                <a:latin typeface="Calibri Light" panose="020F0302020204030204" pitchFamily="34" charset="0"/>
                <a:ea typeface="Verdana" panose="020B0604030504040204" pitchFamily="34" charset="0"/>
                <a:cs typeface="Calibri Light" panose="020F0302020204030204" pitchFamily="34" charset="0"/>
              </a:rPr>
              <a:t>Inactive voters are voters who did not vote in a prior general election and did not respond to two confirmation mailings or who had an undeliverable mail ballot and did not respond to a forwardable mailing.</a:t>
            </a:r>
          </a:p>
          <a:p>
            <a:pPr marL="914400" lvl="1" indent="-457200">
              <a:buFont typeface="Wingdings" panose="05000000000000000000" pitchFamily="2" charset="2"/>
              <a:buChar char="Ø"/>
              <a:defRPr/>
            </a:pPr>
            <a:r>
              <a:rPr lang="en-US" sz="2800" dirty="0">
                <a:latin typeface="Calibri Light" panose="020F0302020204030204" pitchFamily="34" charset="0"/>
                <a:ea typeface="Verdana" panose="020B0604030504040204" pitchFamily="34" charset="0"/>
                <a:cs typeface="Calibri Light" panose="020F0302020204030204" pitchFamily="34" charset="0"/>
              </a:rPr>
              <a:t>Inactive voters can appear at the polling place and vote one last time at their previous address/precinct.</a:t>
            </a:r>
          </a:p>
          <a:p>
            <a:pPr marL="1371600" lvl="2" indent="-457200">
              <a:buFont typeface="Wingdings" panose="05000000000000000000" pitchFamily="2" charset="2"/>
              <a:buChar char="§"/>
              <a:defRPr/>
            </a:pPr>
            <a:r>
              <a:rPr lang="en-US" sz="2600" dirty="0">
                <a:latin typeface="Calibri Light" panose="020F0302020204030204" pitchFamily="34" charset="0"/>
                <a:ea typeface="Verdana" panose="020B0604030504040204" pitchFamily="34" charset="0"/>
                <a:cs typeface="Calibri Light" panose="020F0302020204030204" pitchFamily="34" charset="0"/>
              </a:rPr>
              <a:t>They should fill out a new </a:t>
            </a:r>
            <a:r>
              <a:rPr lang="en-US" sz="2600" dirty="0">
                <a:latin typeface="Calibri Light" panose="020F0302020204030204" pitchFamily="34" charset="0"/>
                <a:ea typeface="Verdana" panose="020B0604030504040204" pitchFamily="34" charset="0"/>
                <a:cs typeface="Calibri Light" panose="020F0302020204030204" pitchFamily="34" charset="0"/>
                <a:hlinkClick r:id="rId3"/>
              </a:rPr>
              <a:t>Voter Registration</a:t>
            </a:r>
            <a:r>
              <a:rPr lang="en-US" sz="2600" dirty="0">
                <a:latin typeface="Calibri Light" panose="020F0302020204030204" pitchFamily="34" charset="0"/>
                <a:ea typeface="Verdana" panose="020B0604030504040204" pitchFamily="34" charset="0"/>
                <a:cs typeface="Calibri Light" panose="020F0302020204030204" pitchFamily="34" charset="0"/>
                <a:hlinkClick r:id="rId4"/>
              </a:rPr>
              <a:t> </a:t>
            </a:r>
            <a:r>
              <a:rPr lang="en-US" sz="2600" dirty="0">
                <a:latin typeface="Calibri Light" panose="020F0302020204030204" pitchFamily="34" charset="0"/>
                <a:ea typeface="Verdana" panose="020B0604030504040204" pitchFamily="34" charset="0"/>
                <a:cs typeface="Calibri Light" panose="020F0302020204030204" pitchFamily="34" charset="0"/>
              </a:rPr>
              <a:t>form for future elections if their address or other information has changed.</a:t>
            </a:r>
          </a:p>
        </p:txBody>
      </p:sp>
      <p:sp>
        <p:nvSpPr>
          <p:cNvPr id="5" name="Star: 5 Points 4">
            <a:extLst>
              <a:ext uri="{FF2B5EF4-FFF2-40B4-BE49-F238E27FC236}">
                <a16:creationId xmlns:a16="http://schemas.microsoft.com/office/drawing/2014/main" id="{03BD0D70-52BD-4748-A5C3-A8A98C2ECF51}"/>
              </a:ext>
            </a:extLst>
          </p:cNvPr>
          <p:cNvSpPr/>
          <p:nvPr/>
        </p:nvSpPr>
        <p:spPr>
          <a:xfrm>
            <a:off x="5638800" y="5708697"/>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extLst>
      <p:ext uri="{BB962C8B-B14F-4D97-AF65-F5344CB8AC3E}">
        <p14:creationId xmlns:p14="http://schemas.microsoft.com/office/powerpoint/2010/main" val="33441537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Content Placeholder 2"/>
          <p:cNvSpPr>
            <a:spLocks noGrp="1"/>
          </p:cNvSpPr>
          <p:nvPr>
            <p:ph idx="1"/>
          </p:nvPr>
        </p:nvSpPr>
        <p:spPr>
          <a:xfrm>
            <a:off x="1046376" y="1256565"/>
            <a:ext cx="10307423" cy="5088117"/>
          </a:xfrm>
        </p:spPr>
        <p:txBody>
          <a:bodyPr>
            <a:normAutofit fontScale="47500" lnSpcReduction="20000"/>
          </a:bodyPr>
          <a:lstStyle/>
          <a:p>
            <a:pPr marL="0" indent="0">
              <a:buNone/>
            </a:pPr>
            <a:r>
              <a:rPr lang="en-US" sz="4400" b="1" dirty="0">
                <a:solidFill>
                  <a:srgbClr val="000099"/>
                </a:solidFill>
                <a:ea typeface="Verdana" panose="020B0604030504040204" pitchFamily="34" charset="0"/>
                <a:cs typeface="Calibri Light" panose="020F0302020204030204" pitchFamily="34" charset="0"/>
              </a:rPr>
              <a:t>Challenges</a:t>
            </a:r>
          </a:p>
          <a:p>
            <a:pPr lvl="1">
              <a:buFont typeface="Wingdings" panose="05000000000000000000" pitchFamily="2" charset="2"/>
              <a:buChar char="Ø"/>
            </a:pPr>
            <a:r>
              <a:rPr lang="en-US" sz="4400" dirty="0">
                <a:ea typeface="Verdana" panose="020B0604030504040204" pitchFamily="34" charset="0"/>
                <a:cs typeface="Calibri Light" panose="020F0302020204030204" pitchFamily="34" charset="0"/>
              </a:rPr>
              <a:t>Any elector may challenge another elector’s qualifications on election day.</a:t>
            </a:r>
          </a:p>
          <a:p>
            <a:pPr lvl="1">
              <a:buFont typeface="Wingdings" panose="05000000000000000000" pitchFamily="2" charset="2"/>
              <a:buChar char="Ø"/>
            </a:pPr>
            <a:r>
              <a:rPr lang="en-US" sz="4400" dirty="0">
                <a:ea typeface="Verdana" panose="020B0604030504040204" pitchFamily="34" charset="0"/>
                <a:cs typeface="Calibri Light" panose="020F0302020204030204" pitchFamily="34" charset="0"/>
              </a:rPr>
              <a:t>Keep a record of all election day challenges on the form provided.</a:t>
            </a:r>
          </a:p>
          <a:p>
            <a:pPr lvl="1">
              <a:buFont typeface="Wingdings" panose="05000000000000000000" pitchFamily="2" charset="2"/>
              <a:buChar char="Ø"/>
            </a:pPr>
            <a:r>
              <a:rPr lang="en-US" sz="4400" dirty="0">
                <a:ea typeface="Verdana" panose="020B0604030504040204" pitchFamily="34" charset="0"/>
                <a:cs typeface="Calibri Light" panose="020F0302020204030204" pitchFamily="34" charset="0"/>
              </a:rPr>
              <a:t>An </a:t>
            </a:r>
            <a:r>
              <a:rPr lang="en-US" sz="4400" dirty="0">
                <a:solidFill>
                  <a:srgbClr val="000099"/>
                </a:solidFill>
                <a:ea typeface="Verdana" panose="020B0604030504040204" pitchFamily="34" charset="0"/>
                <a:cs typeface="Calibri Light" panose="020F0302020204030204" pitchFamily="34" charset="0"/>
                <a:hlinkClick r:id="rId3"/>
              </a:rPr>
              <a:t>Affidavit of Challenge</a:t>
            </a:r>
            <a:r>
              <a:rPr lang="en-US" sz="4400" b="1" dirty="0">
                <a:solidFill>
                  <a:srgbClr val="000099"/>
                </a:solidFill>
                <a:ea typeface="Verdana" panose="020B0604030504040204" pitchFamily="34" charset="0"/>
                <a:cs typeface="Calibri Light" panose="020F0302020204030204" pitchFamily="34" charset="0"/>
              </a:rPr>
              <a:t> </a:t>
            </a:r>
            <a:r>
              <a:rPr lang="en-US" sz="4400" dirty="0">
                <a:ea typeface="Verdana" panose="020B0604030504040204" pitchFamily="34" charset="0"/>
                <a:cs typeface="Calibri Light" panose="020F0302020204030204" pitchFamily="34" charset="0"/>
              </a:rPr>
              <a:t>form</a:t>
            </a:r>
            <a:r>
              <a:rPr lang="en-US" sz="4400" b="1" dirty="0">
                <a:solidFill>
                  <a:srgbClr val="000099"/>
                </a:solidFill>
                <a:ea typeface="Verdana" panose="020B0604030504040204" pitchFamily="34" charset="0"/>
                <a:cs typeface="Calibri Light" panose="020F0302020204030204" pitchFamily="34" charset="0"/>
              </a:rPr>
              <a:t> </a:t>
            </a:r>
            <a:r>
              <a:rPr lang="en-US" sz="4400" dirty="0">
                <a:ea typeface="Verdana" panose="020B0604030504040204" pitchFamily="34" charset="0"/>
                <a:cs typeface="Calibri Light" panose="020F0302020204030204" pitchFamily="34" charset="0"/>
              </a:rPr>
              <a:t>should be provided to the elector offering the challenge.</a:t>
            </a:r>
          </a:p>
          <a:p>
            <a:pPr lvl="1">
              <a:buFont typeface="Wingdings" panose="05000000000000000000" pitchFamily="2" charset="2"/>
              <a:buChar char="Ø"/>
            </a:pPr>
            <a:r>
              <a:rPr lang="en-US" sz="4400" dirty="0">
                <a:ea typeface="Verdana" panose="020B0604030504040204" pitchFamily="34" charset="0"/>
                <a:cs typeface="Calibri Light" panose="020F0302020204030204" pitchFamily="34" charset="0"/>
              </a:rPr>
              <a:t>The Challenger’s signature on the Affidavit must be witnessed by an election official or notary.</a:t>
            </a:r>
          </a:p>
          <a:p>
            <a:pPr lvl="2"/>
            <a:r>
              <a:rPr lang="en-US" sz="4400" dirty="0">
                <a:ea typeface="Verdana" panose="020B0604030504040204" pitchFamily="34" charset="0"/>
                <a:cs typeface="Calibri Light" panose="020F0302020204030204" pitchFamily="34" charset="0"/>
              </a:rPr>
              <a:t>A challenge may be made on the grounds that the elector:</a:t>
            </a:r>
          </a:p>
          <a:p>
            <a:pPr lvl="3"/>
            <a:r>
              <a:rPr lang="en-US" sz="4400" dirty="0">
                <a:ea typeface="Verdana" panose="020B0604030504040204" pitchFamily="34" charset="0"/>
                <a:cs typeface="Calibri Light" panose="020F0302020204030204" pitchFamily="34" charset="0"/>
              </a:rPr>
              <a:t>Is of unsound mind, as determined by a court</a:t>
            </a:r>
          </a:p>
          <a:p>
            <a:pPr lvl="3"/>
            <a:r>
              <a:rPr lang="en-US" sz="4400" dirty="0">
                <a:ea typeface="Verdana" panose="020B0604030504040204" pitchFamily="34" charset="0"/>
                <a:cs typeface="Calibri Light" panose="020F0302020204030204" pitchFamily="34" charset="0"/>
              </a:rPr>
              <a:t>Has voted before in that election</a:t>
            </a:r>
          </a:p>
          <a:p>
            <a:pPr lvl="3"/>
            <a:r>
              <a:rPr lang="en-US" sz="4400" dirty="0">
                <a:ea typeface="Verdana" panose="020B0604030504040204" pitchFamily="34" charset="0"/>
                <a:cs typeface="Calibri Light" panose="020F0302020204030204" pitchFamily="34" charset="0"/>
              </a:rPr>
              <a:t>Has been convicted of a felony and is currently serving a sentence in a penal institution</a:t>
            </a:r>
          </a:p>
          <a:p>
            <a:pPr lvl="3"/>
            <a:r>
              <a:rPr lang="en-US" sz="4400" dirty="0">
                <a:ea typeface="Verdana" panose="020B0604030504040204" pitchFamily="34" charset="0"/>
                <a:cs typeface="Calibri Light" panose="020F0302020204030204" pitchFamily="34" charset="0"/>
              </a:rPr>
              <a:t>Is not registered as required by law</a:t>
            </a:r>
          </a:p>
          <a:p>
            <a:pPr lvl="4"/>
            <a:r>
              <a:rPr lang="en-US" sz="4400" dirty="0">
                <a:ea typeface="Verdana" panose="020B0604030504040204" pitchFamily="34" charset="0"/>
                <a:cs typeface="Calibri Light" panose="020F0302020204030204" pitchFamily="34" charset="0"/>
              </a:rPr>
              <a:t>Is not 18 years of age or older</a:t>
            </a:r>
          </a:p>
          <a:p>
            <a:pPr lvl="4"/>
            <a:r>
              <a:rPr lang="en-US" sz="4400" dirty="0">
                <a:ea typeface="Verdana" panose="020B0604030504040204" pitchFamily="34" charset="0"/>
                <a:cs typeface="Calibri Light" panose="020F0302020204030204" pitchFamily="34" charset="0"/>
              </a:rPr>
              <a:t>Has not been a resident of the state for at least 30 days</a:t>
            </a:r>
          </a:p>
          <a:p>
            <a:pPr lvl="3"/>
            <a:r>
              <a:rPr lang="en-US" sz="4400" dirty="0">
                <a:ea typeface="Verdana" panose="020B0604030504040204" pitchFamily="34" charset="0"/>
                <a:cs typeface="Calibri Light" panose="020F0302020204030204" pitchFamily="34" charset="0"/>
              </a:rPr>
              <a:t>Is a provisionally registered elector whose status has not been changed to legally registered</a:t>
            </a:r>
          </a:p>
          <a:p>
            <a:pPr lvl="3"/>
            <a:r>
              <a:rPr lang="en-US" sz="4400" dirty="0">
                <a:ea typeface="Verdana" panose="020B0604030504040204" pitchFamily="34" charset="0"/>
                <a:cs typeface="Calibri Light" panose="020F0302020204030204" pitchFamily="34" charset="0"/>
              </a:rPr>
              <a:t>Does not meet another requirement provided in the constitution or by law</a:t>
            </a:r>
          </a:p>
          <a:p>
            <a:pPr lvl="1">
              <a:buFont typeface="Wingdings" panose="05000000000000000000" pitchFamily="2" charset="2"/>
              <a:buChar char="Ø"/>
            </a:pPr>
            <a:endParaRPr lang="en-US" dirty="0">
              <a:ea typeface="Verdana" panose="020B0604030504040204" pitchFamily="34" charset="0"/>
              <a:cs typeface="Calibri Light" panose="020F0302020204030204" pitchFamily="34" charset="0"/>
            </a:endParaRPr>
          </a:p>
        </p:txBody>
      </p:sp>
      <p:sp>
        <p:nvSpPr>
          <p:cNvPr id="9728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7FCD743-3F76-4783-B05F-047BC5FE5DB3}" type="slidenum">
              <a:rPr lang="en-US" smtClean="0">
                <a:latin typeface="Calibri Light" panose="020F0302020204030204" pitchFamily="34" charset="0"/>
              </a:rPr>
              <a:pPr eaLnBrk="1" hangingPunct="1"/>
              <a:t>63</a:t>
            </a:fld>
            <a:endParaRPr lang="en-US" dirty="0">
              <a:latin typeface="Calibri Light" panose="020F0302020204030204" pitchFamily="34" charset="0"/>
            </a:endParaRPr>
          </a:p>
        </p:txBody>
      </p:sp>
      <p:sp>
        <p:nvSpPr>
          <p:cNvPr id="2" name="Rectangle 1">
            <a:extLst>
              <a:ext uri="{FF2B5EF4-FFF2-40B4-BE49-F238E27FC236}">
                <a16:creationId xmlns:a16="http://schemas.microsoft.com/office/drawing/2014/main" id="{A74FCB27-061E-4344-91F1-E5EC95A6B707}"/>
              </a:ext>
            </a:extLst>
          </p:cNvPr>
          <p:cNvSpPr/>
          <p:nvPr/>
        </p:nvSpPr>
        <p:spPr>
          <a:xfrm>
            <a:off x="1046376" y="513318"/>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5" name="Star: 5 Points 4">
            <a:extLst>
              <a:ext uri="{FF2B5EF4-FFF2-40B4-BE49-F238E27FC236}">
                <a16:creationId xmlns:a16="http://schemas.microsoft.com/office/drawing/2014/main" id="{D034FBBD-67CD-447F-A979-C942DF966D0A}"/>
              </a:ext>
            </a:extLst>
          </p:cNvPr>
          <p:cNvSpPr/>
          <p:nvPr/>
        </p:nvSpPr>
        <p:spPr>
          <a:xfrm>
            <a:off x="1224455" y="3800623"/>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Content Placeholder 2"/>
          <p:cNvSpPr>
            <a:spLocks noGrp="1"/>
          </p:cNvSpPr>
          <p:nvPr>
            <p:ph idx="1"/>
          </p:nvPr>
        </p:nvSpPr>
        <p:spPr>
          <a:xfrm>
            <a:off x="1046377" y="2120375"/>
            <a:ext cx="10307423" cy="3724244"/>
          </a:xfrm>
        </p:spPr>
        <p:txBody>
          <a:bodyPr>
            <a:normAutofit/>
          </a:bodyPr>
          <a:lstStyle/>
          <a:p>
            <a:pPr marL="0" indent="0">
              <a:buNone/>
            </a:pPr>
            <a:r>
              <a:rPr lang="en-US" b="1" dirty="0">
                <a:solidFill>
                  <a:srgbClr val="000099"/>
                </a:solidFill>
                <a:ea typeface="Verdana" panose="020B0604030504040204" pitchFamily="34" charset="0"/>
                <a:cs typeface="Calibri Light" panose="020F0302020204030204" pitchFamily="34" charset="0"/>
              </a:rPr>
              <a:t>Challenges </a:t>
            </a:r>
            <a:r>
              <a:rPr lang="en-US" i="1" dirty="0">
                <a:ea typeface="Verdana" panose="020B0604030504040204" pitchFamily="34" charset="0"/>
                <a:cs typeface="Calibri Light" panose="020F0302020204030204" pitchFamily="34" charset="0"/>
              </a:rPr>
              <a:t>(continued)</a:t>
            </a: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Challenged individuals should be provided with the </a:t>
            </a:r>
            <a:r>
              <a:rPr lang="en-US" sz="2800" dirty="0">
                <a:solidFill>
                  <a:srgbClr val="000099"/>
                </a:solidFill>
                <a:ea typeface="Verdana" panose="020B0604030504040204" pitchFamily="34" charset="0"/>
                <a:cs typeface="Calibri Light" panose="020F0302020204030204" pitchFamily="34" charset="0"/>
                <a:hlinkClick r:id="rId3"/>
              </a:rPr>
              <a:t>Affidavit of Challenged Voter</a:t>
            </a:r>
            <a:r>
              <a:rPr lang="en-US" sz="2800" dirty="0">
                <a:solidFill>
                  <a:srgbClr val="000099"/>
                </a:solidFill>
                <a:ea typeface="Verdana" panose="020B0604030504040204" pitchFamily="34" charset="0"/>
                <a:cs typeface="Calibri Light" panose="020F0302020204030204" pitchFamily="34" charset="0"/>
              </a:rPr>
              <a:t> </a:t>
            </a:r>
            <a:r>
              <a:rPr lang="en-US" sz="2800" dirty="0">
                <a:ea typeface="Verdana" panose="020B0604030504040204" pitchFamily="34" charset="0"/>
                <a:cs typeface="Calibri Light" panose="020F0302020204030204" pitchFamily="34" charset="0"/>
              </a:rPr>
              <a:t>form.</a:t>
            </a:r>
          </a:p>
          <a:p>
            <a:pPr lvl="2">
              <a:buFont typeface="Wingdings" panose="05000000000000000000" pitchFamily="2" charset="2"/>
              <a:buChar char="§"/>
            </a:pPr>
            <a:r>
              <a:rPr lang="en-US" sz="2200" dirty="0">
                <a:ea typeface="Verdana" panose="020B0604030504040204" pitchFamily="34" charset="0"/>
                <a:cs typeface="Calibri Light" panose="020F0302020204030204" pitchFamily="34" charset="0"/>
              </a:rPr>
              <a:t>If challenged individual swears under oath administered by an election judge that they are qualified to vote, then the </a:t>
            </a:r>
            <a:r>
              <a:rPr lang="en-US" sz="2200" dirty="0">
                <a:solidFill>
                  <a:srgbClr val="000099"/>
                </a:solidFill>
                <a:ea typeface="Verdana" panose="020B0604030504040204" pitchFamily="34" charset="0"/>
                <a:cs typeface="Calibri Light" panose="020F0302020204030204" pitchFamily="34" charset="0"/>
              </a:rPr>
              <a:t>CHALLENGE IS RESOLVED IN FAVOR OF THE VOTER AND THEY ARE ALLOWED TO VOTE A REGULAR BALLOT.</a:t>
            </a:r>
          </a:p>
          <a:p>
            <a:pPr lvl="2">
              <a:buFont typeface="Wingdings" panose="05000000000000000000" pitchFamily="2" charset="2"/>
              <a:buChar char="§"/>
            </a:pPr>
            <a:r>
              <a:rPr lang="en-US" sz="2200" dirty="0">
                <a:ea typeface="Verdana" panose="020B0604030504040204" pitchFamily="34" charset="0"/>
                <a:cs typeface="Calibri Light" panose="020F0302020204030204" pitchFamily="34" charset="0"/>
              </a:rPr>
              <a:t>If challenged individual does not swear to the individual’s qualifications under oath, or if challenge is not able to be resolved in favor of the </a:t>
            </a:r>
            <a:r>
              <a:rPr lang="en-US" sz="2200">
                <a:ea typeface="Verdana" panose="020B0604030504040204" pitchFamily="34" charset="0"/>
                <a:cs typeface="Calibri Light" panose="020F0302020204030204" pitchFamily="34" charset="0"/>
              </a:rPr>
              <a:t>voter, then </a:t>
            </a:r>
            <a:r>
              <a:rPr lang="en-US" sz="2200" dirty="0">
                <a:solidFill>
                  <a:srgbClr val="000099"/>
                </a:solidFill>
                <a:ea typeface="Verdana" panose="020B0604030504040204" pitchFamily="34" charset="0"/>
                <a:cs typeface="Calibri Light" panose="020F0302020204030204" pitchFamily="34" charset="0"/>
              </a:rPr>
              <a:t>SEND TO PROVISIONAL JUDGE TO CAST PROVISIONAL BALLOT</a:t>
            </a:r>
            <a:r>
              <a:rPr lang="en-US" sz="2200" dirty="0">
                <a:solidFill>
                  <a:srgbClr val="000099"/>
                </a:solidFill>
              </a:rPr>
              <a:t>.</a:t>
            </a:r>
          </a:p>
          <a:p>
            <a:pPr lvl="2"/>
            <a:endParaRPr lang="en-US" dirty="0"/>
          </a:p>
        </p:txBody>
      </p:sp>
      <p:sp>
        <p:nvSpPr>
          <p:cNvPr id="993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01E0B9-1A2B-4349-94CD-F01005FBD6D4}" type="slidenum">
              <a:rPr lang="en-US" smtClean="0">
                <a:latin typeface="Calibri Light" panose="020F0302020204030204" pitchFamily="34" charset="0"/>
              </a:rPr>
              <a:pPr eaLnBrk="1" hangingPunct="1"/>
              <a:t>64</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6060F670-4CBC-475B-B7E7-D4E5C7D0302F}"/>
              </a:ext>
            </a:extLst>
          </p:cNvPr>
          <p:cNvSpPr/>
          <p:nvPr/>
        </p:nvSpPr>
        <p:spPr>
          <a:xfrm>
            <a:off x="1046376" y="1285792"/>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5" name="Star: 5 Points 4">
            <a:extLst>
              <a:ext uri="{FF2B5EF4-FFF2-40B4-BE49-F238E27FC236}">
                <a16:creationId xmlns:a16="http://schemas.microsoft.com/office/drawing/2014/main" id="{73092361-CC28-4FBF-A2E7-DED5F434A8B6}"/>
              </a:ext>
            </a:extLst>
          </p:cNvPr>
          <p:cNvSpPr/>
          <p:nvPr/>
        </p:nvSpPr>
        <p:spPr>
          <a:xfrm>
            <a:off x="5638800" y="5463838"/>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Content Placeholder 2"/>
          <p:cNvSpPr>
            <a:spLocks noGrp="1"/>
          </p:cNvSpPr>
          <p:nvPr>
            <p:ph idx="1"/>
          </p:nvPr>
        </p:nvSpPr>
        <p:spPr>
          <a:xfrm>
            <a:off x="829561" y="1593130"/>
            <a:ext cx="10307424" cy="4449451"/>
          </a:xfrm>
        </p:spPr>
        <p:txBody>
          <a:bodyPr>
            <a:normAutofit/>
          </a:bodyPr>
          <a:lstStyle/>
          <a:p>
            <a:pPr marL="0" indent="0">
              <a:buNone/>
            </a:pPr>
            <a:r>
              <a:rPr lang="en-US" sz="3200" dirty="0">
                <a:solidFill>
                  <a:srgbClr val="000099"/>
                </a:solidFill>
                <a:ea typeface="Verdana" panose="020B0604030504040204" pitchFamily="34" charset="0"/>
                <a:cs typeface="Calibri Light" panose="020F0302020204030204" pitchFamily="34" charset="0"/>
              </a:rPr>
              <a:t>Natural Disasters, Health-Related Disasters, Electrical Outages and other Election Day Problems</a:t>
            </a: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Notify Election Office immediately!</a:t>
            </a: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Follow county emergency protocol and your Election Administrator’s Disaster and Contingency Plan.</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Have a list of emergency contacts handy.</a:t>
            </a:r>
          </a:p>
          <a:p>
            <a:pPr lvl="1">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Refer to Election Disaster and Contingency Plan Polling Place Relocation Checklist in </a:t>
            </a:r>
            <a:r>
              <a:rPr lang="en-US" sz="3200" dirty="0">
                <a:solidFill>
                  <a:srgbClr val="000099"/>
                </a:solidFill>
                <a:ea typeface="Verdana" panose="020B0604030504040204" pitchFamily="34" charset="0"/>
                <a:cs typeface="Calibri Light" panose="020F0302020204030204" pitchFamily="34" charset="0"/>
                <a:hlinkClick r:id="rId3"/>
              </a:rPr>
              <a:t>Election Judge Handbook</a:t>
            </a:r>
            <a:r>
              <a:rPr lang="en-US" sz="3200" dirty="0">
                <a:ea typeface="Verdana" panose="020B0604030504040204" pitchFamily="34" charset="0"/>
                <a:cs typeface="Calibri Light" panose="020F0302020204030204" pitchFamily="34" charset="0"/>
              </a:rPr>
              <a:t>.</a:t>
            </a:r>
          </a:p>
          <a:p>
            <a:pPr lvl="2">
              <a:buFontTx/>
              <a:buNone/>
            </a:pPr>
            <a:r>
              <a:rPr lang="en-US" dirty="0"/>
              <a:t> </a:t>
            </a:r>
          </a:p>
          <a:p>
            <a:endParaRPr lang="en-US" dirty="0"/>
          </a:p>
        </p:txBody>
      </p:sp>
      <p:sp>
        <p:nvSpPr>
          <p:cNvPr id="10035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56A3BD-ED21-490F-AF55-1A3C1F8D7A93}" type="slidenum">
              <a:rPr lang="en-US" smtClean="0">
                <a:latin typeface="Calibri Light" panose="020F0302020204030204" pitchFamily="34" charset="0"/>
              </a:rPr>
              <a:pPr eaLnBrk="1" hangingPunct="1"/>
              <a:t>65</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587986F6-CD61-4792-BC92-10656A3CD6AF}"/>
              </a:ext>
            </a:extLst>
          </p:cNvPr>
          <p:cNvSpPr/>
          <p:nvPr/>
        </p:nvSpPr>
        <p:spPr>
          <a:xfrm>
            <a:off x="829560" y="903882"/>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5" name="Star: 5 Points 4">
            <a:extLst>
              <a:ext uri="{FF2B5EF4-FFF2-40B4-BE49-F238E27FC236}">
                <a16:creationId xmlns:a16="http://schemas.microsoft.com/office/drawing/2014/main" id="{19585358-15D4-4EA1-B5B3-63F38ABA062C}"/>
              </a:ext>
            </a:extLst>
          </p:cNvPr>
          <p:cNvSpPr/>
          <p:nvPr/>
        </p:nvSpPr>
        <p:spPr>
          <a:xfrm>
            <a:off x="5638800" y="544195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Content Placeholder 2"/>
          <p:cNvSpPr>
            <a:spLocks noGrp="1"/>
          </p:cNvSpPr>
          <p:nvPr>
            <p:ph idx="1"/>
          </p:nvPr>
        </p:nvSpPr>
        <p:spPr>
          <a:xfrm>
            <a:off x="1046376" y="1480008"/>
            <a:ext cx="10307423" cy="5143548"/>
          </a:xfrm>
        </p:spPr>
        <p:txBody>
          <a:bodyPr>
            <a:normAutofit/>
          </a:bodyPr>
          <a:lstStyle/>
          <a:p>
            <a:pPr marL="0" indent="0">
              <a:buNone/>
            </a:pPr>
            <a:r>
              <a:rPr lang="en-US" b="1" dirty="0">
                <a:solidFill>
                  <a:srgbClr val="000099"/>
                </a:solidFill>
                <a:ea typeface="Verdana" panose="020B0604030504040204" pitchFamily="34" charset="0"/>
                <a:cs typeface="Calibri Light" panose="020F0302020204030204" pitchFamily="34" charset="0"/>
              </a:rPr>
              <a:t>Electioneering</a:t>
            </a: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No electioneering may occur </a:t>
            </a:r>
            <a:r>
              <a:rPr lang="en-US" sz="2800" b="1" dirty="0">
                <a:solidFill>
                  <a:srgbClr val="000099"/>
                </a:solidFill>
                <a:ea typeface="Verdana" panose="020B0604030504040204" pitchFamily="34" charset="0"/>
                <a:cs typeface="Calibri Light" panose="020F0302020204030204" pitchFamily="34" charset="0"/>
              </a:rPr>
              <a:t>within 100 feet </a:t>
            </a:r>
            <a:r>
              <a:rPr lang="en-US" sz="2800" dirty="0">
                <a:ea typeface="Verdana" panose="020B0604030504040204" pitchFamily="34" charset="0"/>
                <a:cs typeface="Calibri Light" panose="020F0302020204030204" pitchFamily="34" charset="0"/>
              </a:rPr>
              <a:t>of a polling place entrance </a:t>
            </a:r>
            <a:r>
              <a:rPr lang="en-US" sz="2800" b="1" dirty="0">
                <a:ea typeface="Verdana" panose="020B0604030504040204" pitchFamily="34" charset="0"/>
                <a:cs typeface="Calibri Light" panose="020F0302020204030204" pitchFamily="34" charset="0"/>
              </a:rPr>
              <a:t>ON</a:t>
            </a:r>
            <a:r>
              <a:rPr lang="en-US" sz="2800" dirty="0">
                <a:ea typeface="Verdana" panose="020B0604030504040204" pitchFamily="34" charset="0"/>
                <a:cs typeface="Calibri Light" panose="020F0302020204030204" pitchFamily="34" charset="0"/>
              </a:rPr>
              <a:t> Election Day.</a:t>
            </a:r>
          </a:p>
          <a:p>
            <a:pPr lvl="2"/>
            <a:r>
              <a:rPr lang="en-US" sz="2600" dirty="0">
                <a:ea typeface="Verdana" panose="020B0604030504040204" pitchFamily="34" charset="0"/>
                <a:cs typeface="Calibri Light" panose="020F0302020204030204" pitchFamily="34" charset="0"/>
              </a:rPr>
              <a:t>Establish your polling place’s 100 feet boundary as soon as possible on Election Day.</a:t>
            </a:r>
          </a:p>
          <a:p>
            <a:pPr lvl="2"/>
            <a:r>
              <a:rPr lang="en-US" sz="2600" dirty="0">
                <a:ea typeface="Verdana" panose="020B0604030504040204" pitchFamily="34" charset="0"/>
                <a:cs typeface="Calibri Light" panose="020F0302020204030204" pitchFamily="34" charset="0"/>
              </a:rPr>
              <a:t>Electioneering includes wearing clothing, buttons, etc., indicating support or opposition to any candidate or issue on the ballot.</a:t>
            </a: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See </a:t>
            </a:r>
            <a:r>
              <a:rPr lang="en-US" sz="2800" dirty="0">
                <a:ea typeface="Verdana" panose="020B0604030504040204" pitchFamily="34" charset="0"/>
                <a:cs typeface="Calibri Light" panose="020F0302020204030204" pitchFamily="34" charset="0"/>
                <a:hlinkClick r:id="rId3"/>
              </a:rPr>
              <a:t>Election Judge Handbook</a:t>
            </a:r>
            <a:r>
              <a:rPr lang="en-US" sz="2800" b="1" dirty="0">
                <a:solidFill>
                  <a:srgbClr val="000099"/>
                </a:solidFill>
                <a:ea typeface="Verdana" panose="020B0604030504040204" pitchFamily="34" charset="0"/>
                <a:cs typeface="Calibri Light" panose="020F0302020204030204" pitchFamily="34" charset="0"/>
              </a:rPr>
              <a:t> </a:t>
            </a:r>
            <a:r>
              <a:rPr lang="en-US" sz="2800" dirty="0">
                <a:ea typeface="Verdana" panose="020B0604030504040204" pitchFamily="34" charset="0"/>
                <a:cs typeface="Calibri Light" panose="020F0302020204030204" pitchFamily="34" charset="0"/>
              </a:rPr>
              <a:t>for information about polling place conduct.</a:t>
            </a:r>
            <a:endParaRPr lang="en-US" sz="2800" b="1" dirty="0">
              <a:solidFill>
                <a:srgbClr val="92D050"/>
              </a:solidFill>
              <a:ea typeface="Verdana" panose="020B0604030504040204" pitchFamily="34" charset="0"/>
              <a:cs typeface="Calibri Light" panose="020F0302020204030204" pitchFamily="34" charset="0"/>
            </a:endParaRPr>
          </a:p>
        </p:txBody>
      </p:sp>
      <p:sp>
        <p:nvSpPr>
          <p:cNvPr id="10138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8B65A0E-4C25-4D41-9886-EF7CDF4C9EEA}" type="slidenum">
              <a:rPr lang="en-US" smtClean="0">
                <a:latin typeface="Calibri Light" panose="020F0302020204030204" pitchFamily="34" charset="0"/>
              </a:rPr>
              <a:pPr eaLnBrk="1" hangingPunct="1"/>
              <a:t>66</a:t>
            </a:fld>
            <a:endParaRPr lang="en-US" dirty="0">
              <a:latin typeface="Calibri Light" panose="020F0302020204030204" pitchFamily="34" charset="0"/>
            </a:endParaRPr>
          </a:p>
        </p:txBody>
      </p:sp>
      <p:sp>
        <p:nvSpPr>
          <p:cNvPr id="5" name="Rectangle 4">
            <a:extLst>
              <a:ext uri="{FF2B5EF4-FFF2-40B4-BE49-F238E27FC236}">
                <a16:creationId xmlns:a16="http://schemas.microsoft.com/office/drawing/2014/main" id="{EB743A8C-A338-4605-BFA5-98FFB5AC97B1}"/>
              </a:ext>
            </a:extLst>
          </p:cNvPr>
          <p:cNvSpPr/>
          <p:nvPr/>
        </p:nvSpPr>
        <p:spPr>
          <a:xfrm>
            <a:off x="1046376" y="472546"/>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6" name="Star: 5 Points 5">
            <a:extLst>
              <a:ext uri="{FF2B5EF4-FFF2-40B4-BE49-F238E27FC236}">
                <a16:creationId xmlns:a16="http://schemas.microsoft.com/office/drawing/2014/main" id="{DA6E215C-D59C-4BC1-B143-5B1D818958DD}"/>
              </a:ext>
            </a:extLst>
          </p:cNvPr>
          <p:cNvSpPr/>
          <p:nvPr/>
        </p:nvSpPr>
        <p:spPr>
          <a:xfrm>
            <a:off x="5638800" y="5200613"/>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Content Placeholder 2"/>
          <p:cNvSpPr>
            <a:spLocks noGrp="1"/>
          </p:cNvSpPr>
          <p:nvPr>
            <p:ph idx="1"/>
          </p:nvPr>
        </p:nvSpPr>
        <p:spPr>
          <a:xfrm>
            <a:off x="1046375" y="1155537"/>
            <a:ext cx="10307424" cy="5301247"/>
          </a:xfrm>
        </p:spPr>
        <p:txBody>
          <a:bodyPr>
            <a:normAutofit fontScale="77500" lnSpcReduction="20000"/>
          </a:bodyPr>
          <a:lstStyle/>
          <a:p>
            <a:pPr marL="0" indent="0">
              <a:buNone/>
            </a:pPr>
            <a:r>
              <a:rPr lang="en-US" sz="3200" b="1" dirty="0">
                <a:solidFill>
                  <a:srgbClr val="000099"/>
                </a:solidFill>
                <a:ea typeface="Verdana" panose="020B0604030504040204" pitchFamily="34" charset="0"/>
                <a:cs typeface="Calibri Light" panose="020F0302020204030204" pitchFamily="34" charset="0"/>
              </a:rPr>
              <a:t>Equipment Problems </a:t>
            </a:r>
          </a:p>
          <a:p>
            <a:pPr lvl="1">
              <a:lnSpc>
                <a:spcPct val="120000"/>
              </a:lnSpc>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A random test must be conducted by a county Election Administrator or designee of 5% of each type of voting systems, a minimum of one per county, on election day, to validate the accuracy of voted paper ballots with the voting system results.</a:t>
            </a:r>
          </a:p>
          <a:p>
            <a:pPr lvl="1">
              <a:lnSpc>
                <a:spcPct val="120000"/>
              </a:lnSpc>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Make sure all equipment is set up and functioning properly before the polls open.</a:t>
            </a:r>
          </a:p>
          <a:p>
            <a:pPr lvl="1">
              <a:lnSpc>
                <a:spcPct val="120000"/>
              </a:lnSpc>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When time permits, check the equipment throughout the day to ensure it is working correctly.</a:t>
            </a:r>
          </a:p>
          <a:p>
            <a:pPr lvl="2">
              <a:lnSpc>
                <a:spcPct val="120000"/>
              </a:lnSpc>
              <a:buFont typeface="Wingdings" panose="05000000000000000000" pitchFamily="2" charset="2"/>
              <a:buChar char="§"/>
            </a:pPr>
            <a:r>
              <a:rPr lang="en-US" sz="3000" dirty="0">
                <a:ea typeface="Verdana" panose="020B0604030504040204" pitchFamily="34" charset="0"/>
                <a:cs typeface="Calibri Light" panose="020F0302020204030204" pitchFamily="34" charset="0"/>
              </a:rPr>
              <a:t>If equipment does not seem to be operating correctly, </a:t>
            </a:r>
            <a:r>
              <a:rPr lang="en-US" sz="3000" b="1" dirty="0">
                <a:ea typeface="Verdana" panose="020B0604030504040204" pitchFamily="34" charset="0"/>
                <a:cs typeface="Calibri Light" panose="020F0302020204030204" pitchFamily="34" charset="0"/>
              </a:rPr>
              <a:t>call the county </a:t>
            </a:r>
            <a:r>
              <a:rPr lang="en-US" sz="3100" b="1" dirty="0">
                <a:ea typeface="Verdana" panose="020B0604030504040204" pitchFamily="34" charset="0"/>
                <a:cs typeface="Calibri Light" panose="020F0302020204030204" pitchFamily="34" charset="0"/>
              </a:rPr>
              <a:t>Election Office immediately.</a:t>
            </a:r>
          </a:p>
          <a:p>
            <a:pPr marL="0" indent="0">
              <a:lnSpc>
                <a:spcPct val="120000"/>
              </a:lnSpc>
              <a:buNone/>
            </a:pPr>
            <a:r>
              <a:rPr lang="en-US" sz="3200" b="1" dirty="0">
                <a:solidFill>
                  <a:schemeClr val="accent1">
                    <a:lumMod val="75000"/>
                  </a:schemeClr>
                </a:solidFill>
                <a:ea typeface="Verdana" panose="020B0604030504040204" pitchFamily="34" charset="0"/>
                <a:cs typeface="Calibri Light" panose="020F0302020204030204" pitchFamily="34" charset="0"/>
              </a:rPr>
              <a:t>NOTE:  For specific equipment problems, see the </a:t>
            </a:r>
            <a:r>
              <a:rPr lang="en-US" sz="3200" b="1" dirty="0">
                <a:solidFill>
                  <a:schemeClr val="accent1">
                    <a:lumMod val="75000"/>
                  </a:schemeClr>
                </a:solidFill>
                <a:ea typeface="Verdana" panose="020B0604030504040204" pitchFamily="34" charset="0"/>
                <a:cs typeface="Calibri Light" panose="020F0302020204030204" pitchFamily="34" charset="0"/>
                <a:hlinkClick r:id="rId3">
                  <a:extLst>
                    <a:ext uri="{A12FA001-AC4F-418D-AE19-62706E023703}">
                      <ahyp:hlinkClr xmlns:ahyp="http://schemas.microsoft.com/office/drawing/2018/hyperlinkcolor" val="tx"/>
                    </a:ext>
                  </a:extLst>
                </a:hlinkClick>
              </a:rPr>
              <a:t>Election Judge Handbook </a:t>
            </a:r>
            <a:r>
              <a:rPr lang="en-US" sz="3200" b="1" dirty="0">
                <a:solidFill>
                  <a:schemeClr val="accent1">
                    <a:lumMod val="75000"/>
                  </a:schemeClr>
                </a:solidFill>
                <a:ea typeface="Verdana" panose="020B0604030504040204" pitchFamily="34" charset="0"/>
                <a:cs typeface="Calibri Light" panose="020F0302020204030204" pitchFamily="34" charset="0"/>
              </a:rPr>
              <a:t>Troubleshooting Guide.</a:t>
            </a:r>
          </a:p>
        </p:txBody>
      </p:sp>
      <p:sp>
        <p:nvSpPr>
          <p:cNvPr id="10240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D88A4F-BF84-45D9-A15C-C5D85EA47D5B}" type="slidenum">
              <a:rPr lang="en-US" smtClean="0">
                <a:latin typeface="Calibri Light" panose="020F0302020204030204" pitchFamily="34" charset="0"/>
              </a:rPr>
              <a:pPr eaLnBrk="1" hangingPunct="1"/>
              <a:t>67</a:t>
            </a:fld>
            <a:endParaRPr lang="en-US" dirty="0">
              <a:latin typeface="Calibri Light" panose="020F0302020204030204" pitchFamily="34" charset="0"/>
            </a:endParaRPr>
          </a:p>
        </p:txBody>
      </p:sp>
      <p:sp>
        <p:nvSpPr>
          <p:cNvPr id="5" name="Rectangle 4">
            <a:extLst>
              <a:ext uri="{FF2B5EF4-FFF2-40B4-BE49-F238E27FC236}">
                <a16:creationId xmlns:a16="http://schemas.microsoft.com/office/drawing/2014/main" id="{5CC7FCAC-4E21-4F8C-9880-6EB0EE1CC0BC}"/>
              </a:ext>
            </a:extLst>
          </p:cNvPr>
          <p:cNvSpPr/>
          <p:nvPr/>
        </p:nvSpPr>
        <p:spPr>
          <a:xfrm>
            <a:off x="1046376" y="472546"/>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Tree>
    <p:custDataLst>
      <p:tags r:id="rId1"/>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Content Placeholder 2"/>
          <p:cNvSpPr>
            <a:spLocks noGrp="1"/>
          </p:cNvSpPr>
          <p:nvPr>
            <p:ph idx="1"/>
          </p:nvPr>
        </p:nvSpPr>
        <p:spPr>
          <a:xfrm>
            <a:off x="1046376" y="1225485"/>
            <a:ext cx="10307424" cy="5401558"/>
          </a:xfrm>
        </p:spPr>
        <p:txBody>
          <a:bodyPr>
            <a:normAutofit fontScale="92500" lnSpcReduction="20000"/>
          </a:bodyPr>
          <a:lstStyle/>
          <a:p>
            <a:pPr marL="0" indent="0">
              <a:buNone/>
            </a:pPr>
            <a:r>
              <a:rPr lang="en-US" sz="2400" b="1" dirty="0">
                <a:solidFill>
                  <a:srgbClr val="000099"/>
                </a:solidFill>
                <a:ea typeface="Verdana" panose="020B0604030504040204" pitchFamily="34" charset="0"/>
                <a:cs typeface="Calibri Light" panose="020F0302020204030204" pitchFamily="34" charset="0"/>
              </a:rPr>
              <a:t>Write-Ins</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 list of declared write-in candidates will be provided by the Election Administrator.</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You should provide a copy of the list to an elector ONLY if they request it.</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Your Election Administrator will advise you on the use of labels by voters for write-in candidates.</a:t>
            </a:r>
          </a:p>
          <a:p>
            <a:pPr lvl="2">
              <a:buFont typeface="Wingdings" panose="05000000000000000000" pitchFamily="2" charset="2"/>
              <a:buChar char="§"/>
            </a:pPr>
            <a:r>
              <a:rPr lang="en-US" sz="2400" dirty="0">
                <a:ea typeface="Verdana" panose="020B0604030504040204" pitchFamily="34" charset="0"/>
                <a:cs typeface="Calibri Light" panose="020F0302020204030204" pitchFamily="34" charset="0"/>
              </a:rPr>
              <a:t>Use of labels by voters may vary depending on the type of equipment (if any) used.</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An elector has the option to write in the name of a candidate of choice, whether there is a qualified candidate or not.</a:t>
            </a: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Counting write-ins</a:t>
            </a:r>
          </a:p>
          <a:p>
            <a:pPr lvl="3"/>
            <a:r>
              <a:rPr lang="en-US" sz="2400" dirty="0">
                <a:solidFill>
                  <a:srgbClr val="000099"/>
                </a:solidFill>
                <a:ea typeface="Verdana" panose="020B0604030504040204" pitchFamily="34" charset="0"/>
                <a:cs typeface="Calibri Light" panose="020F0302020204030204" pitchFamily="34" charset="0"/>
              </a:rPr>
              <a:t>All </a:t>
            </a:r>
            <a:r>
              <a:rPr lang="en-US" sz="2400" dirty="0">
                <a:ea typeface="Verdana" panose="020B0604030504040204" pitchFamily="34" charset="0"/>
                <a:cs typeface="Calibri Light" panose="020F0302020204030204" pitchFamily="34" charset="0"/>
              </a:rPr>
              <a:t>write-ins are counted if there is no candidate for that office, and if no one has filed a “Declaration of Intent for Write-in Candidate”.</a:t>
            </a:r>
          </a:p>
          <a:p>
            <a:pPr lvl="3"/>
            <a:r>
              <a:rPr lang="en-US" sz="2400" dirty="0">
                <a:solidFill>
                  <a:srgbClr val="000099"/>
                </a:solidFill>
                <a:ea typeface="Verdana" panose="020B0604030504040204" pitchFamily="34" charset="0"/>
                <a:cs typeface="Calibri Light" panose="020F0302020204030204" pitchFamily="34" charset="0"/>
              </a:rPr>
              <a:t>No </a:t>
            </a:r>
            <a:r>
              <a:rPr lang="en-US" sz="2400" dirty="0">
                <a:ea typeface="Verdana" panose="020B0604030504040204" pitchFamily="34" charset="0"/>
                <a:cs typeface="Calibri Light" panose="020F0302020204030204" pitchFamily="34" charset="0"/>
              </a:rPr>
              <a:t>write-ins are counted if there is a candidate on the ballot, and no one has filed a “Declaration of Intent for Write-in Candidate”.</a:t>
            </a:r>
          </a:p>
          <a:p>
            <a:pPr lvl="3"/>
            <a:r>
              <a:rPr lang="en-US" sz="2400" dirty="0">
                <a:solidFill>
                  <a:srgbClr val="000099"/>
                </a:solidFill>
                <a:ea typeface="Verdana" panose="020B0604030504040204" pitchFamily="34" charset="0"/>
                <a:cs typeface="Calibri Light" panose="020F0302020204030204" pitchFamily="34" charset="0"/>
              </a:rPr>
              <a:t>Write-ins are counted </a:t>
            </a:r>
            <a:r>
              <a:rPr lang="en-US" sz="2400" dirty="0">
                <a:ea typeface="Verdana" panose="020B0604030504040204" pitchFamily="34" charset="0"/>
                <a:cs typeface="Calibri Light" panose="020F0302020204030204" pitchFamily="34" charset="0"/>
              </a:rPr>
              <a:t>for any candidate who files a “Declaration of Intent for Write-in Candidate.”</a:t>
            </a:r>
          </a:p>
          <a:p>
            <a:pPr lvl="3"/>
            <a:r>
              <a:rPr lang="en-US" sz="2400" dirty="0">
                <a:ea typeface="Verdana" panose="020B0604030504040204" pitchFamily="34" charset="0"/>
                <a:cs typeface="Calibri Light" panose="020F0302020204030204" pitchFamily="34" charset="0"/>
              </a:rPr>
              <a:t>See </a:t>
            </a:r>
            <a:r>
              <a:rPr lang="en-US" sz="2400" dirty="0">
                <a:ea typeface="Verdana" panose="020B0604030504040204" pitchFamily="34" charset="0"/>
                <a:cs typeface="Calibri Light" panose="020F0302020204030204" pitchFamily="34" charset="0"/>
                <a:hlinkClick r:id="rId3"/>
              </a:rPr>
              <a:t>Election Judge Handbook</a:t>
            </a:r>
            <a:r>
              <a:rPr lang="en-US" sz="2400" dirty="0">
                <a:ea typeface="Verdana" panose="020B0604030504040204" pitchFamily="34" charset="0"/>
                <a:cs typeface="Calibri Light" panose="020F0302020204030204" pitchFamily="34" charset="0"/>
              </a:rPr>
              <a:t> section on counting write-in votes for detailed instructions.</a:t>
            </a:r>
          </a:p>
          <a:p>
            <a:pPr lvl="1">
              <a:buFont typeface="Wingdings" panose="05000000000000000000" pitchFamily="2" charset="2"/>
              <a:buChar char="Ø"/>
            </a:pPr>
            <a:endParaRPr lang="en-US" dirty="0">
              <a:ea typeface="Verdana" panose="020B0604030504040204" pitchFamily="34" charset="0"/>
              <a:cs typeface="Calibri Light" panose="020F0302020204030204" pitchFamily="34" charset="0"/>
            </a:endParaRPr>
          </a:p>
        </p:txBody>
      </p:sp>
      <p:sp>
        <p:nvSpPr>
          <p:cNvPr id="10547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B0D6CE4-948E-4A64-A35B-34C741BABAA2}" type="slidenum">
              <a:rPr lang="en-US" smtClean="0">
                <a:latin typeface="Calibri Light" panose="020F0302020204030204" pitchFamily="34" charset="0"/>
              </a:rPr>
              <a:pPr eaLnBrk="1" hangingPunct="1"/>
              <a:t>68</a:t>
            </a:fld>
            <a:endParaRPr lang="en-US" dirty="0">
              <a:latin typeface="Calibri Light" panose="020F0302020204030204" pitchFamily="34" charset="0"/>
            </a:endParaRPr>
          </a:p>
        </p:txBody>
      </p:sp>
      <p:sp>
        <p:nvSpPr>
          <p:cNvPr id="6" name="Rectangle 5">
            <a:extLst>
              <a:ext uri="{FF2B5EF4-FFF2-40B4-BE49-F238E27FC236}">
                <a16:creationId xmlns:a16="http://schemas.microsoft.com/office/drawing/2014/main" id="{A2CC1BA9-2B36-4948-A4A6-0C5636329FDB}"/>
              </a:ext>
            </a:extLst>
          </p:cNvPr>
          <p:cNvSpPr/>
          <p:nvPr/>
        </p:nvSpPr>
        <p:spPr>
          <a:xfrm>
            <a:off x="1046376" y="472546"/>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
        <p:nvSpPr>
          <p:cNvPr id="5" name="Star: 5 Points 4">
            <a:extLst>
              <a:ext uri="{FF2B5EF4-FFF2-40B4-BE49-F238E27FC236}">
                <a16:creationId xmlns:a16="http://schemas.microsoft.com/office/drawing/2014/main" id="{D8C9946A-BEE7-4750-B0E1-01638B5C8AC2}"/>
              </a:ext>
            </a:extLst>
          </p:cNvPr>
          <p:cNvSpPr/>
          <p:nvPr/>
        </p:nvSpPr>
        <p:spPr>
          <a:xfrm>
            <a:off x="1046376" y="449642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Content Placeholder 2"/>
          <p:cNvSpPr>
            <a:spLocks noGrp="1"/>
          </p:cNvSpPr>
          <p:nvPr>
            <p:ph idx="1"/>
          </p:nvPr>
        </p:nvSpPr>
        <p:spPr>
          <a:xfrm>
            <a:off x="1046376" y="1643947"/>
            <a:ext cx="8821581" cy="4165649"/>
          </a:xfrm>
        </p:spPr>
        <p:txBody>
          <a:bodyPr>
            <a:normAutofit/>
          </a:bodyPr>
          <a:lstStyle/>
          <a:p>
            <a:pPr marL="0" indent="0">
              <a:buNone/>
            </a:pPr>
            <a:r>
              <a:rPr lang="en-US" b="1" dirty="0">
                <a:solidFill>
                  <a:srgbClr val="000099"/>
                </a:solidFill>
                <a:ea typeface="Verdana" panose="020B0604030504040204" pitchFamily="34" charset="0"/>
                <a:cs typeface="Calibri Light" panose="020F0302020204030204" pitchFamily="34" charset="0"/>
              </a:rPr>
              <a:t>A Chief Election Judge or Official should NOT:</a:t>
            </a:r>
            <a:endParaRPr lang="en-US" dirty="0">
              <a:solidFill>
                <a:srgbClr val="000099"/>
              </a:solidFill>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Serve in a precinct where a voting system is used unless the judge:</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Has received the required instruction on the voting system(s);</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Is fully qualified to perform duties in connection with the system(s); and </a:t>
            </a:r>
          </a:p>
          <a:p>
            <a:pPr lvl="2">
              <a:buFont typeface="Wingdings" panose="05000000000000000000" pitchFamily="2" charset="2"/>
              <a:buChar char="§"/>
            </a:pPr>
            <a:r>
              <a:rPr lang="en-US" sz="2600" dirty="0">
                <a:ea typeface="Verdana" panose="020B0604030504040204" pitchFamily="34" charset="0"/>
                <a:cs typeface="Calibri Light" panose="020F0302020204030204" pitchFamily="34" charset="0"/>
              </a:rPr>
              <a:t>Has received a </a:t>
            </a:r>
            <a:r>
              <a:rPr lang="en-US" sz="2600" dirty="0">
                <a:ea typeface="Verdana" panose="020B0604030504040204" pitchFamily="34" charset="0"/>
                <a:cs typeface="Calibri Light" panose="020F0302020204030204" pitchFamily="34" charset="0"/>
                <a:hlinkClick r:id="rId3"/>
              </a:rPr>
              <a:t>Certificate</a:t>
            </a:r>
            <a:r>
              <a:rPr lang="en-US" sz="2600" dirty="0">
                <a:ea typeface="Verdana" panose="020B0604030504040204" pitchFamily="34" charset="0"/>
                <a:cs typeface="Calibri Light" panose="020F0302020204030204" pitchFamily="34" charset="0"/>
              </a:rPr>
              <a:t> of the above from the Election Administrator. </a:t>
            </a:r>
          </a:p>
          <a:p>
            <a:pPr lvl="2"/>
            <a:endParaRPr lang="en-US" b="1" dirty="0">
              <a:solidFill>
                <a:srgbClr val="7030A0"/>
              </a:solidFill>
            </a:endParaRPr>
          </a:p>
          <a:p>
            <a:pPr lvl="2"/>
            <a:endParaRPr lang="en-US" b="1" dirty="0">
              <a:solidFill>
                <a:srgbClr val="7030A0"/>
              </a:solidFill>
            </a:endParaRPr>
          </a:p>
        </p:txBody>
      </p:sp>
      <p:sp>
        <p:nvSpPr>
          <p:cNvPr id="10752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785669-EBE2-4BAC-BE5F-F7E5CFAA9CE4}" type="slidenum">
              <a:rPr lang="en-US" smtClean="0">
                <a:latin typeface="Calibri Light" panose="020F0302020204030204" pitchFamily="34" charset="0"/>
              </a:rPr>
              <a:pPr eaLnBrk="1" hangingPunct="1"/>
              <a:t>69</a:t>
            </a:fld>
            <a:endParaRPr lang="en-US" dirty="0">
              <a:latin typeface="Calibri Light" panose="020F0302020204030204" pitchFamily="34"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54135" y="1153007"/>
            <a:ext cx="1299665" cy="1299665"/>
          </a:xfrm>
          <a:prstGeom prst="rect">
            <a:avLst/>
          </a:prstGeom>
        </p:spPr>
      </p:pic>
      <p:sp>
        <p:nvSpPr>
          <p:cNvPr id="6" name="Rectangle 5">
            <a:extLst>
              <a:ext uri="{FF2B5EF4-FFF2-40B4-BE49-F238E27FC236}">
                <a16:creationId xmlns:a16="http://schemas.microsoft.com/office/drawing/2014/main" id="{EB4001AB-544E-4CE3-B46B-58F231887C30}"/>
              </a:ext>
            </a:extLst>
          </p:cNvPr>
          <p:cNvSpPr/>
          <p:nvPr/>
        </p:nvSpPr>
        <p:spPr>
          <a:xfrm>
            <a:off x="1046376" y="472546"/>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200" y="521373"/>
            <a:ext cx="7848600" cy="5455372"/>
          </a:xfrm>
          <a:prstGeom prst="rect">
            <a:avLst/>
          </a:prstGeom>
          <a:ln>
            <a:noFill/>
          </a:ln>
          <a:effectLst>
            <a:outerShdw blurRad="292100" dist="139700" dir="2700000" algn="tl" rotWithShape="0">
              <a:srgbClr val="333333">
                <a:alpha val="65000"/>
              </a:srgbClr>
            </a:outerShdw>
          </a:effectLst>
        </p:spPr>
      </p:pic>
      <p:sp>
        <p:nvSpPr>
          <p:cNvPr id="9" name="Footer Placeholder 3"/>
          <p:cNvSpPr>
            <a:spLocks noGrp="1"/>
          </p:cNvSpPr>
          <p:nvPr>
            <p:ph type="ftr" sz="quarter" idx="11"/>
          </p:nvPr>
        </p:nvSpPr>
        <p:spPr>
          <a:xfrm>
            <a:off x="2286000" y="6208777"/>
            <a:ext cx="4873869"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Light" panose="020F0302020204030204" pitchFamily="34" charset="0"/>
              </a:rPr>
              <a:t>Updated 2/18/2020</a:t>
            </a:r>
          </a:p>
        </p:txBody>
      </p:sp>
      <p:sp>
        <p:nvSpPr>
          <p:cNvPr id="6" name="TextBox 5"/>
          <p:cNvSpPr txBox="1"/>
          <p:nvPr/>
        </p:nvSpPr>
        <p:spPr>
          <a:xfrm>
            <a:off x="1600200" y="2057400"/>
            <a:ext cx="1143000" cy="2862322"/>
          </a:xfrm>
          <a:prstGeom prst="rect">
            <a:avLst/>
          </a:prstGeom>
          <a:noFill/>
        </p:spPr>
        <p:txBody>
          <a:bodyPr wrap="square" rtlCol="0">
            <a:spAutoFit/>
          </a:bodyPr>
          <a:lstStyle/>
          <a:p>
            <a:pPr algn="ctr"/>
            <a:r>
              <a:rPr lang="en-US" dirty="0">
                <a:latin typeface="Calibri Light" panose="020F0302020204030204" pitchFamily="34" charset="0"/>
              </a:rPr>
              <a:t>Security Seal Log (page 2) Place used security seals here, log seal numbers</a:t>
            </a:r>
          </a:p>
        </p:txBody>
      </p:sp>
      <p:cxnSp>
        <p:nvCxnSpPr>
          <p:cNvPr id="8" name="Straight Arrow Connector 7"/>
          <p:cNvCxnSpPr>
            <a:cxnSpLocks/>
          </p:cNvCxnSpPr>
          <p:nvPr/>
        </p:nvCxnSpPr>
        <p:spPr>
          <a:xfrm flipV="1">
            <a:off x="2519265" y="3005083"/>
            <a:ext cx="1600248" cy="904444"/>
          </a:xfrm>
          <a:prstGeom prst="straightConnector1">
            <a:avLst/>
          </a:prstGeom>
          <a:ln>
            <a:solidFill>
              <a:srgbClr val="FF0000"/>
            </a:solidFill>
            <a:tailEnd type="arrow"/>
          </a:ln>
        </p:spPr>
        <p:style>
          <a:lnRef idx="3">
            <a:schemeClr val="accent6"/>
          </a:lnRef>
          <a:fillRef idx="0">
            <a:schemeClr val="accent6"/>
          </a:fillRef>
          <a:effectRef idx="2">
            <a:schemeClr val="accent6"/>
          </a:effectRef>
          <a:fontRef idx="minor">
            <a:schemeClr val="tx1"/>
          </a:fontRef>
        </p:style>
      </p:cxnSp>
      <p:cxnSp>
        <p:nvCxnSpPr>
          <p:cNvPr id="12" name="Straight Arrow Connector 11"/>
          <p:cNvCxnSpPr>
            <a:cxnSpLocks/>
          </p:cNvCxnSpPr>
          <p:nvPr/>
        </p:nvCxnSpPr>
        <p:spPr>
          <a:xfrm flipV="1">
            <a:off x="2621902" y="3271102"/>
            <a:ext cx="3920300" cy="1468837"/>
          </a:xfrm>
          <a:prstGeom prst="straightConnector1">
            <a:avLst/>
          </a:prstGeom>
          <a:ln>
            <a:solidFill>
              <a:srgbClr val="FF0000"/>
            </a:solidFill>
            <a:tailEnd type="arrow"/>
          </a:ln>
        </p:spPr>
        <p:style>
          <a:lnRef idx="3">
            <a:schemeClr val="accent6"/>
          </a:lnRef>
          <a:fillRef idx="0">
            <a:schemeClr val="accent6"/>
          </a:fillRef>
          <a:effectRef idx="2">
            <a:schemeClr val="accent6"/>
          </a:effectRef>
          <a:fontRef idx="minor">
            <a:schemeClr val="tx1"/>
          </a:fontRef>
        </p:style>
      </p:cxnSp>
    </p:spTree>
    <p:custDataLst>
      <p:tags r:id="rId1"/>
    </p:custDataLst>
    <p:extLst>
      <p:ext uri="{BB962C8B-B14F-4D97-AF65-F5344CB8AC3E}">
        <p14:creationId xmlns:p14="http://schemas.microsoft.com/office/powerpoint/2010/main" val="37813194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Content Placeholder 2"/>
          <p:cNvSpPr>
            <a:spLocks noGrp="1"/>
          </p:cNvSpPr>
          <p:nvPr>
            <p:ph idx="1"/>
          </p:nvPr>
        </p:nvSpPr>
        <p:spPr>
          <a:xfrm>
            <a:off x="1046377" y="1187777"/>
            <a:ext cx="8737186" cy="5236093"/>
          </a:xfrm>
        </p:spPr>
        <p:txBody>
          <a:bodyPr>
            <a:normAutofit fontScale="92500" lnSpcReduction="10000"/>
          </a:bodyPr>
          <a:lstStyle/>
          <a:p>
            <a:pPr marL="0" indent="0">
              <a:buNone/>
            </a:pPr>
            <a:r>
              <a:rPr lang="en-US" sz="2400" b="1" dirty="0">
                <a:solidFill>
                  <a:srgbClr val="000099"/>
                </a:solidFill>
                <a:ea typeface="Verdana" panose="020B0604030504040204" pitchFamily="34" charset="0"/>
                <a:cs typeface="Calibri Light" panose="020F0302020204030204" pitchFamily="34" charset="0"/>
              </a:rPr>
              <a:t>An Election Judge or Official should NOT:</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Deposit a ballot in the ballot box that does not contain the official stamp, unless the judges agree that the missing stamp is due to election judge error.</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Open or examine the folded ballot of an elector before putting the ballot in the ballot box.</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Look at any mark upon the ballot by the elector.</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Allow an individual other than the elector to be present at the marking of the ballot, unless the elector has a disability and chooses someone to aid. </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Make a false statement in a certificate regarding affirmation.</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Turn away any voter from the polls.</a:t>
            </a:r>
          </a:p>
          <a:p>
            <a:pPr lvl="1">
              <a:buFont typeface="Wingdings" panose="05000000000000000000" pitchFamily="2" charset="2"/>
              <a:buChar char="Ø"/>
            </a:pPr>
            <a:r>
              <a:rPr lang="en-US" dirty="0">
                <a:ea typeface="Verdana" panose="020B0604030504040204" pitchFamily="34" charset="0"/>
                <a:cs typeface="Calibri Light" panose="020F0302020204030204" pitchFamily="34" charset="0"/>
              </a:rPr>
              <a:t>Express their </a:t>
            </a:r>
            <a:r>
              <a:rPr lang="en-US" b="1" dirty="0">
                <a:solidFill>
                  <a:schemeClr val="accent1">
                    <a:lumMod val="75000"/>
                  </a:schemeClr>
                </a:solidFill>
                <a:ea typeface="Verdana" panose="020B0604030504040204" pitchFamily="34" charset="0"/>
                <a:cs typeface="Calibri Light" panose="020F0302020204030204" pitchFamily="34" charset="0"/>
              </a:rPr>
              <a:t>opinion(s) </a:t>
            </a:r>
            <a:r>
              <a:rPr lang="en-US" dirty="0">
                <a:ea typeface="Verdana" panose="020B0604030504040204" pitchFamily="34" charset="0"/>
                <a:cs typeface="Calibri Light" panose="020F0302020204030204" pitchFamily="34" charset="0"/>
              </a:rPr>
              <a:t>while in their official capacity regarding any election subject. </a:t>
            </a:r>
          </a:p>
          <a:p>
            <a:pPr lvl="3">
              <a:buFont typeface="Wingdings" panose="05000000000000000000" pitchFamily="2" charset="2"/>
              <a:buChar char="§"/>
            </a:pPr>
            <a:r>
              <a:rPr lang="en-US" sz="2400" dirty="0">
                <a:ea typeface="Verdana" panose="020B0604030504040204" pitchFamily="34" charset="0"/>
                <a:cs typeface="Calibri Light" panose="020F0302020204030204" pitchFamily="34" charset="0"/>
              </a:rPr>
              <a:t>If you do, you could be charged with</a:t>
            </a:r>
            <a:r>
              <a:rPr lang="en-US" sz="2400" b="1" dirty="0">
                <a:ea typeface="Verdana" panose="020B0604030504040204" pitchFamily="34" charset="0"/>
                <a:cs typeface="Calibri Light" panose="020F0302020204030204" pitchFamily="34" charset="0"/>
              </a:rPr>
              <a:t> </a:t>
            </a:r>
            <a:r>
              <a:rPr lang="en-US" sz="2400" b="1" dirty="0">
                <a:solidFill>
                  <a:schemeClr val="accent1">
                    <a:lumMod val="75000"/>
                  </a:schemeClr>
                </a:solidFill>
                <a:ea typeface="Verdana" panose="020B0604030504040204" pitchFamily="34" charset="0"/>
                <a:cs typeface="Calibri Light" panose="020F0302020204030204" pitchFamily="34" charset="0"/>
              </a:rPr>
              <a:t>official misconduct </a:t>
            </a:r>
            <a:r>
              <a:rPr lang="en-US" sz="2400" dirty="0">
                <a:ea typeface="Verdana" panose="020B0604030504040204" pitchFamily="34" charset="0"/>
                <a:cs typeface="Calibri Light" panose="020F0302020204030204" pitchFamily="34" charset="0"/>
              </a:rPr>
              <a:t>or a </a:t>
            </a:r>
            <a:r>
              <a:rPr lang="en-US" sz="2400" b="1" dirty="0">
                <a:solidFill>
                  <a:schemeClr val="accent1">
                    <a:lumMod val="75000"/>
                  </a:schemeClr>
                </a:solidFill>
                <a:ea typeface="Verdana" panose="020B0604030504040204" pitchFamily="34" charset="0"/>
                <a:cs typeface="Calibri Light" panose="020F0302020204030204" pitchFamily="34" charset="0"/>
              </a:rPr>
              <a:t>misdemeanor</a:t>
            </a:r>
            <a:r>
              <a:rPr lang="en-US" sz="2400" dirty="0">
                <a:solidFill>
                  <a:schemeClr val="accent1">
                    <a:lumMod val="75000"/>
                  </a:schemeClr>
                </a:solidFill>
                <a:ea typeface="Verdana" panose="020B0604030504040204" pitchFamily="34" charset="0"/>
                <a:cs typeface="Calibri Light" panose="020F0302020204030204" pitchFamily="34" charset="0"/>
              </a:rPr>
              <a:t>.  </a:t>
            </a:r>
          </a:p>
          <a:p>
            <a:pPr>
              <a:buFont typeface="Wingdings" panose="05000000000000000000" pitchFamily="2" charset="2"/>
              <a:buChar char="Ø"/>
            </a:pPr>
            <a:endParaRPr lang="en-US" sz="1800" dirty="0"/>
          </a:p>
          <a:p>
            <a:pPr lvl="1"/>
            <a:endParaRPr lang="en-US" sz="1800" b="1" dirty="0">
              <a:solidFill>
                <a:srgbClr val="7030A0"/>
              </a:solidFill>
            </a:endParaRPr>
          </a:p>
          <a:p>
            <a:pPr lvl="1"/>
            <a:endParaRPr lang="en-US" sz="1800" b="1" dirty="0">
              <a:solidFill>
                <a:srgbClr val="7030A0"/>
              </a:solidFill>
            </a:endParaRPr>
          </a:p>
        </p:txBody>
      </p:sp>
      <p:sp>
        <p:nvSpPr>
          <p:cNvPr id="10854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7A95B61-453D-4FCE-A18A-D699EBEA9855}" type="slidenum">
              <a:rPr lang="en-US" smtClean="0">
                <a:latin typeface="Calibri Light" panose="020F0302020204030204" pitchFamily="34" charset="0"/>
              </a:rPr>
              <a:pPr eaLnBrk="1" hangingPunct="1"/>
              <a:t>70</a:t>
            </a:fld>
            <a:endParaRPr lang="en-US" dirty="0">
              <a:latin typeface="Calibri Light" panose="020F030202020403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83389" y="1311283"/>
            <a:ext cx="1262234" cy="1262234"/>
          </a:xfrm>
          <a:prstGeom prst="rect">
            <a:avLst/>
          </a:prstGeom>
        </p:spPr>
      </p:pic>
      <p:sp>
        <p:nvSpPr>
          <p:cNvPr id="8" name="Rectangle 7">
            <a:extLst>
              <a:ext uri="{FF2B5EF4-FFF2-40B4-BE49-F238E27FC236}">
                <a16:creationId xmlns:a16="http://schemas.microsoft.com/office/drawing/2014/main" id="{D8085BE7-4277-44EF-8BFE-B50404740799}"/>
              </a:ext>
            </a:extLst>
          </p:cNvPr>
          <p:cNvSpPr/>
          <p:nvPr/>
        </p:nvSpPr>
        <p:spPr>
          <a:xfrm>
            <a:off x="1046376" y="472546"/>
            <a:ext cx="10307424"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Special Situations</a:t>
            </a:r>
          </a:p>
        </p:txBody>
      </p:sp>
    </p:spTree>
    <p:custDataLst>
      <p:tags r:id="rId1"/>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Content Placeholder 2"/>
          <p:cNvSpPr>
            <a:spLocks noGrp="1"/>
          </p:cNvSpPr>
          <p:nvPr>
            <p:ph idx="1"/>
          </p:nvPr>
        </p:nvSpPr>
        <p:spPr>
          <a:xfrm>
            <a:off x="999242" y="2460977"/>
            <a:ext cx="10112095" cy="3907083"/>
          </a:xfrm>
        </p:spPr>
        <p:txBody>
          <a:bodyPr>
            <a:normAutofit/>
          </a:bodyPr>
          <a:lstStyle/>
          <a:p>
            <a:pPr>
              <a:buFont typeface="Wingdings" panose="05000000000000000000" pitchFamily="2" charset="2"/>
              <a:buChar char="Ø"/>
            </a:pPr>
            <a:r>
              <a:rPr lang="en-US" b="1" dirty="0">
                <a:ea typeface="Verdana" panose="020B0604030504040204" pitchFamily="34" charset="0"/>
                <a:cs typeface="Calibri Light" panose="020F0302020204030204" pitchFamily="34" charset="0"/>
              </a:rPr>
              <a:t>CALL</a:t>
            </a:r>
            <a:r>
              <a:rPr lang="en-US" dirty="0">
                <a:ea typeface="Verdana" panose="020B0604030504040204" pitchFamily="34" charset="0"/>
                <a:cs typeface="Calibri Light" panose="020F0302020204030204" pitchFamily="34" charset="0"/>
              </a:rPr>
              <a:t> the county Election Administrator for assistance with polling place or tabulating issues.</a:t>
            </a:r>
          </a:p>
          <a:p>
            <a:pPr>
              <a:buFont typeface="Wingdings" panose="05000000000000000000" pitchFamily="2" charset="2"/>
              <a:buChar char="Ø"/>
            </a:pPr>
            <a:r>
              <a:rPr lang="en-US" b="1" dirty="0">
                <a:ea typeface="Verdana" panose="020B0604030504040204" pitchFamily="34" charset="0"/>
                <a:cs typeface="Calibri Light" panose="020F0302020204030204" pitchFamily="34" charset="0"/>
              </a:rPr>
              <a:t>READ</a:t>
            </a:r>
            <a:r>
              <a:rPr lang="en-US" dirty="0">
                <a:ea typeface="Verdana" panose="020B0604030504040204" pitchFamily="34" charset="0"/>
                <a:cs typeface="Calibri Light" panose="020F0302020204030204" pitchFamily="34" charset="0"/>
              </a:rPr>
              <a:t> the </a:t>
            </a:r>
            <a:r>
              <a:rPr lang="en-US" dirty="0">
                <a:ea typeface="Verdana" panose="020B0604030504040204" pitchFamily="34" charset="0"/>
                <a:cs typeface="Calibri Light" panose="020F0302020204030204" pitchFamily="34" charset="0"/>
                <a:hlinkClick r:id="rId3"/>
              </a:rPr>
              <a:t>Election Judge Handbook</a:t>
            </a:r>
            <a:r>
              <a:rPr lang="en-US" dirty="0">
                <a:ea typeface="Verdana" panose="020B0604030504040204" pitchFamily="34" charset="0"/>
                <a:cs typeface="Calibri Light" panose="020F0302020204030204" pitchFamily="34" charset="0"/>
              </a:rPr>
              <a:t> and the </a:t>
            </a:r>
            <a:r>
              <a:rPr lang="en-US" dirty="0">
                <a:ea typeface="Verdana" panose="020B0604030504040204" pitchFamily="34" charset="0"/>
                <a:cs typeface="Calibri Light" panose="020F0302020204030204" pitchFamily="34" charset="0"/>
                <a:hlinkClick r:id="rId4">
                  <a:extLst>
                    <a:ext uri="{A12FA001-AC4F-418D-AE19-62706E023703}">
                      <ahyp:hlinkClr xmlns:ahyp="http://schemas.microsoft.com/office/drawing/2018/hyperlinkcolor" val="tx"/>
                    </a:ext>
                  </a:extLst>
                </a:hlinkClick>
              </a:rPr>
              <a:t>Uniform Voting System Guide</a:t>
            </a:r>
            <a:r>
              <a:rPr lang="en-US" dirty="0">
                <a:ea typeface="Verdana" panose="020B0604030504040204" pitchFamily="34" charset="0"/>
                <a:cs typeface="Calibri Light" panose="020F0302020204030204" pitchFamily="34" charset="0"/>
              </a:rPr>
              <a:t>.</a:t>
            </a:r>
          </a:p>
          <a:p>
            <a:pPr>
              <a:buFont typeface="Wingdings" panose="05000000000000000000" pitchFamily="2" charset="2"/>
              <a:buChar char="Ø"/>
            </a:pPr>
            <a:r>
              <a:rPr lang="en-US" b="1" dirty="0">
                <a:ea typeface="Verdana" panose="020B0604030504040204" pitchFamily="34" charset="0"/>
                <a:cs typeface="Calibri Light" panose="020F0302020204030204" pitchFamily="34" charset="0"/>
              </a:rPr>
              <a:t>REVIEW</a:t>
            </a:r>
            <a:r>
              <a:rPr lang="en-US" dirty="0">
                <a:ea typeface="Verdana" panose="020B0604030504040204" pitchFamily="34" charset="0"/>
                <a:cs typeface="Calibri Light" panose="020F0302020204030204" pitchFamily="34" charset="0"/>
              </a:rPr>
              <a:t> the </a:t>
            </a:r>
            <a:r>
              <a:rPr lang="en-US" dirty="0">
                <a:ea typeface="Verdana" panose="020B0604030504040204" pitchFamily="34" charset="0"/>
                <a:cs typeface="Calibri Light" panose="020F0302020204030204" pitchFamily="34" charset="0"/>
                <a:hlinkClick r:id="rId5"/>
              </a:rPr>
              <a:t>Polling Place Forms</a:t>
            </a:r>
            <a:r>
              <a:rPr lang="en-US" dirty="0">
                <a:ea typeface="Verdana" panose="020B0604030504040204" pitchFamily="34" charset="0"/>
                <a:cs typeface="Calibri Light" panose="020F0302020204030204" pitchFamily="34" charset="0"/>
              </a:rPr>
              <a:t>.</a:t>
            </a:r>
          </a:p>
          <a:p>
            <a:pPr>
              <a:buFont typeface="Wingdings" panose="05000000000000000000" pitchFamily="2" charset="2"/>
              <a:buChar char="Ø"/>
            </a:pPr>
            <a:r>
              <a:rPr lang="en-US" b="1" dirty="0">
                <a:ea typeface="Verdana" panose="020B0604030504040204" pitchFamily="34" charset="0"/>
                <a:cs typeface="Calibri Light" panose="020F0302020204030204" pitchFamily="34" charset="0"/>
              </a:rPr>
              <a:t>HELP</a:t>
            </a:r>
            <a:r>
              <a:rPr lang="en-US" dirty="0">
                <a:ea typeface="Verdana" panose="020B0604030504040204" pitchFamily="34" charset="0"/>
                <a:cs typeface="Calibri Light" panose="020F0302020204030204" pitchFamily="34" charset="0"/>
              </a:rPr>
              <a:t> each voter through the process of casting a ballot.</a:t>
            </a:r>
          </a:p>
          <a:p>
            <a:pPr marL="0" indent="0">
              <a:buNone/>
            </a:pPr>
            <a:r>
              <a:rPr lang="en-US" sz="2400" b="1" dirty="0">
                <a:solidFill>
                  <a:schemeClr val="accent1"/>
                </a:solidFill>
                <a:ea typeface="Verdana" panose="020B0604030504040204" pitchFamily="34" charset="0"/>
                <a:cs typeface="Calibri Light" panose="020F0302020204030204" pitchFamily="34" charset="0"/>
              </a:rPr>
              <a:t>NOTE: DO NOT turn any voters away – the Help America Vote Act ensures that every individual may cast a regular or provisional ballot</a:t>
            </a:r>
          </a:p>
        </p:txBody>
      </p:sp>
      <p:sp>
        <p:nvSpPr>
          <p:cNvPr id="11162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B19AAE-BAEF-4056-8C2C-9ED041FCF026}" type="slidenum">
              <a:rPr lang="en-US" smtClean="0">
                <a:latin typeface="Calibri Light" panose="020F0302020204030204" pitchFamily="34" charset="0"/>
              </a:rPr>
              <a:pPr eaLnBrk="1" hangingPunct="1"/>
              <a:t>71</a:t>
            </a:fld>
            <a:endParaRPr lang="en-US" dirty="0">
              <a:latin typeface="Calibri Light" panose="020F0302020204030204" pitchFamily="34" charset="0"/>
            </a:endParaRPr>
          </a:p>
        </p:txBody>
      </p:sp>
      <p:sp>
        <p:nvSpPr>
          <p:cNvPr id="2" name="Rectangle 1">
            <a:extLst>
              <a:ext uri="{FF2B5EF4-FFF2-40B4-BE49-F238E27FC236}">
                <a16:creationId xmlns:a16="http://schemas.microsoft.com/office/drawing/2014/main" id="{3D317A18-C897-4FE4-8405-AF7FD7EE0F3E}"/>
              </a:ext>
            </a:extLst>
          </p:cNvPr>
          <p:cNvSpPr/>
          <p:nvPr/>
        </p:nvSpPr>
        <p:spPr>
          <a:xfrm>
            <a:off x="999242" y="1592593"/>
            <a:ext cx="10112096" cy="461665"/>
          </a:xfrm>
          <a:prstGeom prst="rect">
            <a:avLst/>
          </a:prstGeom>
          <a:solidFill>
            <a:schemeClr val="bg2">
              <a:lumMod val="90000"/>
            </a:schemeClr>
          </a:solidFill>
        </p:spPr>
        <p:txBody>
          <a:bodyPr wrap="square">
            <a:spAutoFit/>
          </a:bodyPr>
          <a:lstStyle/>
          <a:p>
            <a:pPr algn="ctr"/>
            <a:r>
              <a:rPr lang="en-US" sz="2400" b="1" dirty="0">
                <a:latin typeface="Calibri Light" panose="020F0302020204030204" pitchFamily="34" charset="0"/>
                <a:ea typeface="Verdana" panose="020B0604030504040204" pitchFamily="34" charset="0"/>
                <a:cs typeface="Calibri Light" panose="020F0302020204030204" pitchFamily="34" charset="0"/>
              </a:rPr>
              <a:t>Summary</a:t>
            </a:r>
          </a:p>
        </p:txBody>
      </p:sp>
      <p:pic>
        <p:nvPicPr>
          <p:cNvPr id="6" name="Picture 5">
            <a:extLst>
              <a:ext uri="{FF2B5EF4-FFF2-40B4-BE49-F238E27FC236}">
                <a16:creationId xmlns:a16="http://schemas.microsoft.com/office/drawing/2014/main" id="{06DEDCD1-32A1-4B83-946F-59FAC493CB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8921" y="235698"/>
            <a:ext cx="3503056" cy="1153536"/>
          </a:xfrm>
          <a:prstGeom prst="rect">
            <a:avLst/>
          </a:prstGeom>
        </p:spPr>
      </p:pic>
    </p:spTree>
    <p:custDataLst>
      <p:tags r:id="rId1"/>
    </p:custData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EF3F3AC-7233-44C0-8E95-78E25B36CCC8}"/>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30F1C6CF-4DC3-46F8-841D-5C8E44AAEF66}"/>
              </a:ext>
            </a:extLst>
          </p:cNvPr>
          <p:cNvSpPr/>
          <p:nvPr/>
        </p:nvSpPr>
        <p:spPr>
          <a:xfrm>
            <a:off x="447381" y="2697133"/>
            <a:ext cx="11297239" cy="1354217"/>
          </a:xfrm>
          <a:prstGeom prst="rect">
            <a:avLst/>
          </a:prstGeom>
        </p:spPr>
        <p:txBody>
          <a:bodyPr wrap="square">
            <a:spAutoFit/>
          </a:bodyPr>
          <a:lstStyle/>
          <a:p>
            <a:pPr algn="ctr">
              <a:defRPr/>
            </a:pPr>
            <a:r>
              <a:rPr lang="en-US" dirty="0">
                <a:latin typeface="Calibri Light" panose="020F0302020204030204" pitchFamily="34" charset="0"/>
                <a:ea typeface="Verdana" panose="020B0604030504040204" pitchFamily="34" charset="0"/>
                <a:cs typeface="Calibri Light" panose="020F0302020204030204" pitchFamily="34" charset="0"/>
              </a:rPr>
              <a:t>Take the </a:t>
            </a:r>
            <a:r>
              <a:rPr lang="en-US" b="1" dirty="0">
                <a:latin typeface="Calibri Light" panose="020F0302020204030204" pitchFamily="34" charset="0"/>
                <a:ea typeface="Verdana" panose="020B0604030504040204" pitchFamily="34" charset="0"/>
                <a:cs typeface="Calibri Light" panose="020F0302020204030204" pitchFamily="34" charset="0"/>
              </a:rPr>
              <a:t>Montana Election Judge Quiz </a:t>
            </a:r>
            <a:r>
              <a:rPr lang="en-US" dirty="0">
                <a:latin typeface="Calibri Light" panose="020F0302020204030204" pitchFamily="34" charset="0"/>
                <a:ea typeface="Verdana" panose="020B0604030504040204" pitchFamily="34" charset="0"/>
                <a:cs typeface="Calibri Light" panose="020F0302020204030204" pitchFamily="34" charset="0"/>
              </a:rPr>
              <a:t>to see how much you learned  – the Quiz answers are at the end of the presentation:  </a:t>
            </a:r>
          </a:p>
          <a:p>
            <a:pPr algn="ctr">
              <a:defRPr/>
            </a:pPr>
            <a:endParaRPr lang="en-US" sz="1000" dirty="0">
              <a:latin typeface="Calibri Light" panose="020F0302020204030204" pitchFamily="34" charset="0"/>
              <a:ea typeface="Verdana" panose="020B0604030504040204" pitchFamily="34" charset="0"/>
              <a:cs typeface="Calibri Light" panose="020F0302020204030204" pitchFamily="34" charset="0"/>
            </a:endParaRPr>
          </a:p>
          <a:p>
            <a:pPr marL="742950" lvl="1" indent="-285750" algn="ctr">
              <a:buFont typeface="Wingdings" panose="05000000000000000000" pitchFamily="2" charset="2"/>
              <a:buChar char="Ø"/>
              <a:defRPr/>
            </a:pPr>
            <a:r>
              <a:rPr lang="en-US" dirty="0">
                <a:latin typeface="Calibri Light" panose="020F0302020204030204" pitchFamily="34" charset="0"/>
                <a:ea typeface="Verdana" panose="020B0604030504040204" pitchFamily="34" charset="0"/>
                <a:cs typeface="Calibri Light" panose="020F0302020204030204" pitchFamily="34" charset="0"/>
              </a:rPr>
              <a:t>The first section of the Quiz is </a:t>
            </a:r>
            <a:r>
              <a:rPr lang="en-US" b="1" dirty="0">
                <a:latin typeface="Calibri Light" panose="020F0302020204030204" pitchFamily="34" charset="0"/>
                <a:ea typeface="Verdana" panose="020B0604030504040204" pitchFamily="34" charset="0"/>
                <a:cs typeface="Calibri Light" panose="020F0302020204030204" pitchFamily="34" charset="0"/>
              </a:rPr>
              <a:t>True or False.  </a:t>
            </a:r>
            <a:endParaRPr lang="en-US" dirty="0">
              <a:latin typeface="Calibri Light" panose="020F0302020204030204" pitchFamily="34" charset="0"/>
              <a:ea typeface="Verdana" panose="020B0604030504040204" pitchFamily="34" charset="0"/>
              <a:cs typeface="Calibri Light" panose="020F0302020204030204" pitchFamily="34" charset="0"/>
            </a:endParaRPr>
          </a:p>
          <a:p>
            <a:pPr marL="285750" indent="-285750" algn="ctr">
              <a:buFont typeface="Wingdings" panose="05000000000000000000" pitchFamily="2" charset="2"/>
              <a:buChar char="Ø"/>
              <a:defRPr/>
            </a:pPr>
            <a:r>
              <a:rPr lang="en-US" dirty="0">
                <a:latin typeface="Calibri Light" panose="020F0302020204030204" pitchFamily="34" charset="0"/>
                <a:ea typeface="Verdana" panose="020B0604030504040204" pitchFamily="34" charset="0"/>
                <a:cs typeface="Calibri Light" panose="020F0302020204030204" pitchFamily="34" charset="0"/>
              </a:rPr>
              <a:t>The second section is </a:t>
            </a:r>
            <a:r>
              <a:rPr lang="en-US" b="1" dirty="0">
                <a:latin typeface="Calibri Light" panose="020F0302020204030204" pitchFamily="34" charset="0"/>
                <a:ea typeface="Verdana" panose="020B0604030504040204" pitchFamily="34" charset="0"/>
                <a:cs typeface="Calibri Light" panose="020F0302020204030204" pitchFamily="34" charset="0"/>
              </a:rPr>
              <a:t>Multiple Choice</a:t>
            </a:r>
            <a:r>
              <a:rPr lang="en-US" dirty="0">
                <a:latin typeface="Calibri Light" panose="020F0302020204030204" pitchFamily="34" charset="0"/>
                <a:ea typeface="Verdana" panose="020B0604030504040204" pitchFamily="34" charset="0"/>
                <a:cs typeface="Calibri Light" panose="020F0302020204030204" pitchFamily="34" charset="0"/>
              </a:rPr>
              <a:t>.</a:t>
            </a:r>
          </a:p>
        </p:txBody>
      </p:sp>
      <p:pic>
        <p:nvPicPr>
          <p:cNvPr id="4" name="Picture 3">
            <a:extLst>
              <a:ext uri="{FF2B5EF4-FFF2-40B4-BE49-F238E27FC236}">
                <a16:creationId xmlns:a16="http://schemas.microsoft.com/office/drawing/2014/main" id="{2AE0EB03-D6C0-4B51-8046-AFD258C2BA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6515" y="4211535"/>
            <a:ext cx="6098970" cy="2008355"/>
          </a:xfrm>
          <a:prstGeom prst="rect">
            <a:avLst/>
          </a:prstGeom>
        </p:spPr>
      </p:pic>
      <p:pic>
        <p:nvPicPr>
          <p:cNvPr id="5" name="Picture 2" descr="C:\Documents and Settings\ct1833\Local Settings\Temporary Internet Files\Content.IE5\5OIQR2NC\MPj04446360000[1].jpg">
            <a:extLst>
              <a:ext uri="{FF2B5EF4-FFF2-40B4-BE49-F238E27FC236}">
                <a16:creationId xmlns:a16="http://schemas.microsoft.com/office/drawing/2014/main" id="{C46A27B4-B361-4015-8C84-BA68BDC729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879" y="136525"/>
            <a:ext cx="3436242" cy="211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54439"/>
      </p:ext>
    </p:extLst>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FAF7946-9E3C-4EC5-ABD4-A537E9069B6B}"/>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2418C138-BB50-40F1-A57D-95E91DFD8EC0}"/>
              </a:ext>
            </a:extLst>
          </p:cNvPr>
          <p:cNvSpPr/>
          <p:nvPr/>
        </p:nvSpPr>
        <p:spPr>
          <a:xfrm>
            <a:off x="547396" y="214604"/>
            <a:ext cx="11476538" cy="3438505"/>
          </a:xfrm>
          <a:prstGeom prst="rect">
            <a:avLst/>
          </a:prstGeom>
        </p:spPr>
        <p:txBody>
          <a:bodyPr wrap="square">
            <a:spAutoFit/>
          </a:bodyPr>
          <a:lstStyle/>
          <a:p>
            <a:pPr algn="ctr">
              <a:lnSpc>
                <a:spcPct val="107000"/>
              </a:lnSpc>
              <a:spcAft>
                <a:spcPts val="800"/>
              </a:spcAft>
            </a:pPr>
            <a:r>
              <a:rPr lang="en-US" sz="1400" u="sng" dirty="0">
                <a:latin typeface="Calibri Light" panose="020F0302020204030204" pitchFamily="34" charset="0"/>
                <a:ea typeface="Calibri" panose="020F0502020204030204" pitchFamily="34" charset="0"/>
                <a:cs typeface="Times New Roman" panose="02020603050405020304" pitchFamily="18" charset="0"/>
              </a:rPr>
              <a:t>Election Judge Training QUIZ</a:t>
            </a:r>
            <a:endParaRPr lang="en-US" sz="1400" dirty="0">
              <a:latin typeface="Calibri Light" panose="020F03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u="sng" dirty="0">
                <a:latin typeface="Calibri Light" panose="020F0302020204030204" pitchFamily="34" charset="0"/>
                <a:ea typeface="Calibri" panose="020F0502020204030204" pitchFamily="34" charset="0"/>
                <a:cs typeface="Times New Roman" panose="02020603050405020304" pitchFamily="18" charset="0"/>
              </a:rPr>
              <a:t>True or False:</a:t>
            </a:r>
            <a:endParaRPr lang="en-US" sz="1400" dirty="0">
              <a:latin typeface="Calibri Light" panose="020F03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Anyone who serves as an election judge must be trained </a:t>
            </a:r>
            <a:r>
              <a:rPr lang="en-US" sz="1400" b="1" i="1" dirty="0">
                <a:latin typeface="Calibri Light" panose="020F0302020204030204" pitchFamily="34" charset="0"/>
                <a:ea typeface="Calibri" panose="020F0502020204030204" pitchFamily="34" charset="0"/>
                <a:cs typeface="Times New Roman" panose="02020603050405020304" pitchFamily="18" charset="0"/>
              </a:rPr>
              <a:t>every</a:t>
            </a:r>
            <a:r>
              <a:rPr lang="en-US" sz="1400" i="1" dirty="0">
                <a:latin typeface="Calibri Light" panose="020F0302020204030204" pitchFamily="34" charset="0"/>
                <a:ea typeface="Calibri" panose="020F0502020204030204" pitchFamily="34" charset="0"/>
                <a:cs typeface="Times New Roman" panose="02020603050405020304" pitchFamily="18" charset="0"/>
              </a:rPr>
              <a:t> </a:t>
            </a:r>
            <a:r>
              <a:rPr lang="en-US" sz="1400" dirty="0">
                <a:latin typeface="Calibri Light" panose="020F0302020204030204" pitchFamily="34" charset="0"/>
                <a:ea typeface="Calibri" panose="020F0502020204030204" pitchFamily="34" charset="0"/>
                <a:cs typeface="Times New Roman" panose="02020603050405020304" pitchFamily="18" charset="0"/>
              </a:rPr>
              <a:t>year and receive a certificate from the county Election Administrator upon completion of the training.</a:t>
            </a: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When voting using an AutoMARK™ the ballot stub must be on the ballot or the machine will not read the ballot.</a:t>
            </a: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If a voter states that they </a:t>
            </a:r>
            <a:r>
              <a:rPr lang="en-US" sz="1400" b="1" dirty="0">
                <a:latin typeface="Calibri Light" panose="020F0302020204030204" pitchFamily="34" charset="0"/>
                <a:ea typeface="Calibri" panose="020F0502020204030204" pitchFamily="34" charset="0"/>
                <a:cs typeface="Times New Roman" panose="02020603050405020304" pitchFamily="18" charset="0"/>
              </a:rPr>
              <a:t>cannot sign </a:t>
            </a:r>
            <a:r>
              <a:rPr lang="en-US" sz="1400" dirty="0">
                <a:latin typeface="Calibri Light" panose="020F0302020204030204" pitchFamily="34" charset="0"/>
                <a:ea typeface="Calibri" panose="020F0502020204030204" pitchFamily="34" charset="0"/>
                <a:cs typeface="Times New Roman" panose="02020603050405020304" pitchFamily="18" charset="0"/>
              </a:rPr>
              <a:t>the precinct register because of a disability, you should send them to a provisional judge to vote a provisional ballot.</a:t>
            </a: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Political buttons, t-shirts, etc. that show support or opposition to any candidate on the ballot </a:t>
            </a:r>
            <a:r>
              <a:rPr lang="en-US" sz="1400" b="1" dirty="0">
                <a:latin typeface="Calibri Light" panose="020F0302020204030204" pitchFamily="34" charset="0"/>
                <a:ea typeface="Calibri" panose="020F0502020204030204" pitchFamily="34" charset="0"/>
                <a:cs typeface="Times New Roman" panose="02020603050405020304" pitchFamily="18" charset="0"/>
              </a:rPr>
              <a:t>can</a:t>
            </a:r>
            <a:r>
              <a:rPr lang="en-US" sz="1400" dirty="0">
                <a:latin typeface="Calibri Light" panose="020F0302020204030204" pitchFamily="34" charset="0"/>
                <a:ea typeface="Calibri" panose="020F0502020204030204" pitchFamily="34" charset="0"/>
                <a:cs typeface="Times New Roman" panose="02020603050405020304" pitchFamily="18" charset="0"/>
              </a:rPr>
              <a:t> be worn in the polling place if it is not the candidate themselves wearing one.</a:t>
            </a: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A list of declared write-in candidates must be </a:t>
            </a:r>
            <a:r>
              <a:rPr lang="en-US" sz="1400" b="1" dirty="0">
                <a:latin typeface="Calibri Light" panose="020F0302020204030204" pitchFamily="34" charset="0"/>
                <a:ea typeface="Calibri" panose="020F0502020204030204" pitchFamily="34" charset="0"/>
                <a:cs typeface="Times New Roman" panose="02020603050405020304" pitchFamily="18" charset="0"/>
              </a:rPr>
              <a:t>posted</a:t>
            </a:r>
            <a:r>
              <a:rPr lang="en-US" sz="1400" dirty="0">
                <a:latin typeface="Calibri Light" panose="020F0302020204030204" pitchFamily="34" charset="0"/>
                <a:ea typeface="Calibri" panose="020F0502020204030204" pitchFamily="34" charset="0"/>
                <a:cs typeface="Times New Roman" panose="02020603050405020304" pitchFamily="18" charset="0"/>
              </a:rPr>
              <a:t> at each polling place.</a:t>
            </a: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A voter whose name does not appear in the precinct register must be sent to the election office for late registration.</a:t>
            </a:r>
          </a:p>
          <a:p>
            <a:pPr marL="342900" marR="0" lvl="0" indent="-342900">
              <a:lnSpc>
                <a:spcPct val="107000"/>
              </a:lnSpc>
              <a:spcBef>
                <a:spcPts val="0"/>
              </a:spcBef>
              <a:spcAft>
                <a:spcPts val="800"/>
              </a:spcAft>
              <a:buFont typeface="+mj-lt"/>
              <a:buAutoNum type="arabicPeriod"/>
              <a:tabLst>
                <a:tab pos="457200" algn="l"/>
              </a:tabLst>
            </a:pPr>
            <a:r>
              <a:rPr lang="en-US" sz="1400" dirty="0">
                <a:latin typeface="Calibri Light" panose="020F0302020204030204" pitchFamily="34" charset="0"/>
                <a:ea typeface="Calibri" panose="020F0502020204030204" pitchFamily="34" charset="0"/>
                <a:cs typeface="Times New Roman" panose="02020603050405020304" pitchFamily="18" charset="0"/>
              </a:rPr>
              <a:t>For a primary election, the voter must tell you which </a:t>
            </a:r>
            <a:r>
              <a:rPr lang="en-US" sz="1400" b="1" dirty="0">
                <a:latin typeface="Calibri Light" panose="020F0302020204030204" pitchFamily="34" charset="0"/>
                <a:ea typeface="Calibri" panose="020F0502020204030204" pitchFamily="34" charset="0"/>
                <a:cs typeface="Times New Roman" panose="02020603050405020304" pitchFamily="18" charset="0"/>
              </a:rPr>
              <a:t>party ballot </a:t>
            </a:r>
            <a:r>
              <a:rPr lang="en-US" sz="1400" dirty="0">
                <a:latin typeface="Calibri Light" panose="020F0302020204030204" pitchFamily="34" charset="0"/>
                <a:ea typeface="Calibri" panose="020F0502020204030204" pitchFamily="34" charset="0"/>
                <a:cs typeface="Times New Roman" panose="02020603050405020304" pitchFamily="18" charset="0"/>
              </a:rPr>
              <a:t>they want to vote, and you hand them that ballot only.</a:t>
            </a:r>
            <a:endParaRPr lang="en-US" sz="1400" dirty="0">
              <a:effectLst/>
              <a:latin typeface="Calibri Light" panose="020F03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5D98463A-7825-40B9-A994-370C1989D8D6}"/>
              </a:ext>
            </a:extLst>
          </p:cNvPr>
          <p:cNvSpPr/>
          <p:nvPr/>
        </p:nvSpPr>
        <p:spPr>
          <a:xfrm>
            <a:off x="547396" y="3811882"/>
            <a:ext cx="11257661" cy="2271391"/>
          </a:xfrm>
          <a:prstGeom prst="rect">
            <a:avLst/>
          </a:prstGeom>
        </p:spPr>
        <p:txBody>
          <a:bodyPr wrap="square">
            <a:spAutoFit/>
          </a:bodyPr>
          <a:lstStyle/>
          <a:p>
            <a:pPr>
              <a:lnSpc>
                <a:spcPct val="107000"/>
              </a:lnSpc>
              <a:spcAft>
                <a:spcPts val="800"/>
              </a:spcAft>
            </a:pPr>
            <a:r>
              <a:rPr lang="en-US" sz="1600" u="sng" dirty="0">
                <a:latin typeface="Calibri Light" panose="020F0302020204030204" pitchFamily="34" charset="0"/>
                <a:ea typeface="Calibri" panose="020F0502020204030204" pitchFamily="34" charset="0"/>
                <a:cs typeface="Times New Roman" panose="02020603050405020304" pitchFamily="18" charset="0"/>
              </a:rPr>
              <a:t>Multiple Choice:</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tabLst>
                <a:tab pos="4572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1. A voter with a disability chooses to use the </a:t>
            </a:r>
            <a:r>
              <a:rPr lang="en-US" sz="1300" b="1" dirty="0">
                <a:latin typeface="Calibri Light" panose="020F0302020204030204" pitchFamily="34" charset="0"/>
                <a:ea typeface="Calibri" panose="020F0502020204030204" pitchFamily="34" charset="0"/>
                <a:cs typeface="Times New Roman" panose="02020603050405020304" pitchFamily="18" charset="0"/>
              </a:rPr>
              <a:t>AutoMARK™ or ExpressVote®</a:t>
            </a:r>
            <a:r>
              <a:rPr lang="en-US" sz="1300" dirty="0">
                <a:latin typeface="Calibri Light" panose="020F0302020204030204" pitchFamily="34" charset="0"/>
                <a:ea typeface="Calibri" panose="020F0502020204030204" pitchFamily="34" charset="0"/>
                <a:cs typeface="Times New Roman" panose="02020603050405020304" pitchFamily="18" charset="0"/>
              </a:rPr>
              <a:t> to vote, but the AutoMARK™ or ExpressVote® does not appear to be working. You should:</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Tell the voter they will have to vote their ballot with assistance from election judges.</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Review the AutoMARK or ExpressVote® </a:t>
            </a:r>
            <a:r>
              <a:rPr lang="en-US" sz="1400" dirty="0">
                <a:latin typeface="Calibri Light" panose="020F0302020204030204" pitchFamily="34" charset="0"/>
                <a:ea typeface="Calibri" panose="020F0502020204030204" pitchFamily="34" charset="0"/>
                <a:cs typeface="Times New Roman" panose="02020603050405020304" pitchFamily="18" charset="0"/>
              </a:rPr>
              <a:t>troubleshooting</a:t>
            </a:r>
            <a:r>
              <a:rPr lang="en-US" sz="1300" dirty="0">
                <a:latin typeface="Calibri Light" panose="020F0302020204030204" pitchFamily="34" charset="0"/>
                <a:ea typeface="Calibri" panose="020F0502020204030204" pitchFamily="34" charset="0"/>
                <a:cs typeface="Times New Roman" panose="02020603050405020304" pitchFamily="18" charset="0"/>
              </a:rPr>
              <a:t> sections in the </a:t>
            </a:r>
            <a:r>
              <a:rPr lang="en-US" sz="1300" dirty="0">
                <a:latin typeface="Calibri Light" panose="020F0302020204030204" pitchFamily="34" charset="0"/>
                <a:ea typeface="Calibri" panose="020F0502020204030204" pitchFamily="34" charset="0"/>
                <a:cs typeface="Times New Roman" panose="02020603050405020304" pitchFamily="18" charset="0"/>
                <a:hlinkClick r:id="rId2"/>
              </a:rPr>
              <a:t>Election Judge Handbook</a:t>
            </a:r>
            <a:r>
              <a:rPr lang="en-US" sz="1300" dirty="0">
                <a:latin typeface="Calibri Light" panose="020F0302020204030204" pitchFamily="34" charset="0"/>
                <a:ea typeface="Calibri" panose="020F0502020204030204" pitchFamily="34" charset="0"/>
                <a:cs typeface="Times New Roman" panose="02020603050405020304" pitchFamily="18" charset="0"/>
              </a:rPr>
              <a:t>. If that doesn’t help, call the election office to see if there is a spare AutoMARK™ or ExpressVote® that can be quickly delivered to your polling place. If not, give the voter the option to vote at another, close polling place, or to go to the election office to vote on the AutoMARK™ or ExpressVote® if there is no close polling place, or to vote with assistance from 2 election judges or from a person of their choice.</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Send the voter to the provisional judge to vote a provisional ballot.</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875717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78897A2-C52C-4198-A4C8-4CBA9831F1AC}"/>
              </a:ext>
            </a:extLst>
          </p:cNvPr>
          <p:cNvSpPr>
            <a:spLocks noGrp="1"/>
          </p:cNvSpPr>
          <p:nvPr>
            <p:ph type="ftr" sz="quarter" idx="11"/>
          </p:nvPr>
        </p:nvSpPr>
        <p:spPr/>
        <p:txBody>
          <a:bodyPr/>
          <a:lstStyle/>
          <a:p>
            <a:r>
              <a:rPr lang="en-US" dirty="0"/>
              <a:t>Updated 2/18/2020</a:t>
            </a:r>
          </a:p>
        </p:txBody>
      </p:sp>
      <p:sp>
        <p:nvSpPr>
          <p:cNvPr id="5" name="Rectangle 4">
            <a:extLst>
              <a:ext uri="{FF2B5EF4-FFF2-40B4-BE49-F238E27FC236}">
                <a16:creationId xmlns:a16="http://schemas.microsoft.com/office/drawing/2014/main" id="{584196DE-718D-4F9F-B8D1-9CE914BFD12F}"/>
              </a:ext>
            </a:extLst>
          </p:cNvPr>
          <p:cNvSpPr/>
          <p:nvPr/>
        </p:nvSpPr>
        <p:spPr>
          <a:xfrm>
            <a:off x="363893" y="205272"/>
            <a:ext cx="11663265" cy="7779181"/>
          </a:xfrm>
          <a:prstGeom prst="rect">
            <a:avLst/>
          </a:prstGeom>
        </p:spPr>
        <p:txBody>
          <a:bodyPr wrap="square">
            <a:spAutoFit/>
          </a:bodyPr>
          <a:lstStyle/>
          <a:p>
            <a:pPr marL="342900" marR="0" lvl="0" indent="-342900">
              <a:lnSpc>
                <a:spcPct val="107000"/>
              </a:lnSpc>
              <a:spcBef>
                <a:spcPts val="0"/>
              </a:spcBef>
              <a:spcAft>
                <a:spcPts val="800"/>
              </a:spcAft>
              <a:tabLst>
                <a:tab pos="4572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2. A voter who is not a late registrant drops off an absentee ballot at a polling place other than the one where they are registered. You should:</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Tell the voter they must take it to the correct precinct, or if you do not catch the voter, reject the ballot.</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Remove the secrecy envelope from the signature envelope and drop the secrecy envelope into the ballot box.</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Deliver the absentee ballot in the signature envelope to the election office for signature verification. If all ballots are counted at the polls, the election office will deliver the verified ballots to the appropriate poll location for counting.</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tabLst>
                <a:tab pos="4572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3. A voter shows photo ID, but the </a:t>
            </a:r>
            <a:r>
              <a:rPr lang="en-US" sz="1300" b="1" dirty="0">
                <a:latin typeface="Calibri Light" panose="020F0302020204030204" pitchFamily="34" charset="0"/>
                <a:ea typeface="Calibri" panose="020F0502020204030204" pitchFamily="34" charset="0"/>
                <a:cs typeface="Times New Roman" panose="02020603050405020304" pitchFamily="18" charset="0"/>
              </a:rPr>
              <a:t>address</a:t>
            </a:r>
            <a:r>
              <a:rPr lang="en-US" sz="1300" dirty="0">
                <a:latin typeface="Calibri Light" panose="020F0302020204030204" pitchFamily="34" charset="0"/>
                <a:ea typeface="Calibri" panose="020F0502020204030204" pitchFamily="34" charset="0"/>
                <a:cs typeface="Times New Roman" panose="02020603050405020304" pitchFamily="18" charset="0"/>
              </a:rPr>
              <a:t> on the photo ID does not match the address in the precinct register. You should:</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Have the voter fill out a new registration application to update their address and send them to the correct precinct to vote.</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Pay no attention to the address, if any, on the photo ID.</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Send the voter to the provisional judge to vote a provisional ballot.</a:t>
            </a:r>
            <a:endParaRPr lang="en-US" sz="11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Send the voter to the election office to late register at the address on their photo ID.</a:t>
            </a:r>
          </a:p>
          <a:p>
            <a:pPr lvl="0"/>
            <a:r>
              <a:rPr lang="en-US" sz="1300" dirty="0">
                <a:latin typeface="Calibri Light" panose="020F0302020204030204" pitchFamily="34" charset="0"/>
              </a:rPr>
              <a:t>4. A voter at the polls states that the voter does not have a </a:t>
            </a:r>
            <a:r>
              <a:rPr lang="en-US" sz="1300" b="1" dirty="0">
                <a:latin typeface="Calibri Light" panose="020F0302020204030204" pitchFamily="34" charset="0"/>
              </a:rPr>
              <a:t>photo ID</a:t>
            </a:r>
            <a:r>
              <a:rPr lang="en-US" sz="1300" dirty="0">
                <a:latin typeface="Calibri Light" panose="020F0302020204030204" pitchFamily="34" charset="0"/>
              </a:rPr>
              <a:t>. You should:</a:t>
            </a:r>
          </a:p>
          <a:p>
            <a:pPr marL="800100" lvl="1" indent="-342900">
              <a:buFont typeface="+mj-lt"/>
              <a:buAutoNum type="alphaLcParenR"/>
            </a:pPr>
            <a:r>
              <a:rPr lang="en-US" sz="1300" dirty="0">
                <a:latin typeface="Calibri Light" panose="020F0302020204030204" pitchFamily="34" charset="0"/>
              </a:rPr>
              <a:t>Send the voter to the provisional judge to vote a provisional ballot.</a:t>
            </a:r>
          </a:p>
          <a:p>
            <a:pPr marL="800100" lvl="1" indent="-342900">
              <a:buFont typeface="+mj-lt"/>
              <a:buAutoNum type="alphaLcParenR"/>
            </a:pPr>
            <a:r>
              <a:rPr lang="en-US" sz="1300" dirty="0">
                <a:latin typeface="Calibri Light" panose="020F0302020204030204" pitchFamily="34" charset="0"/>
              </a:rPr>
              <a:t>Do not provide a ballot to this voter until they bring in photo ID.</a:t>
            </a:r>
          </a:p>
          <a:p>
            <a:pPr marL="800100" lvl="1" indent="-342900">
              <a:buFont typeface="+mj-lt"/>
              <a:buAutoNum type="alphaLcParenR"/>
            </a:pPr>
            <a:r>
              <a:rPr lang="en-US" sz="1300" dirty="0">
                <a:latin typeface="Calibri Light" panose="020F0302020204030204" pitchFamily="34" charset="0"/>
              </a:rPr>
              <a:t>Ask the voter for an alternate form of non-photo ID that has their name and current address, such as a voter confirmation card, utility bill, paycheck stub or some other government document. If they do not have a form of alternate ID, provide them with the Polling Place Elector ID Form.</a:t>
            </a:r>
          </a:p>
          <a:p>
            <a:pPr marR="0" lvl="0">
              <a:lnSpc>
                <a:spcPct val="107000"/>
              </a:lnSpc>
              <a:spcBef>
                <a:spcPts val="0"/>
              </a:spcBef>
              <a:spcAft>
                <a:spcPts val="800"/>
              </a:spcAft>
              <a:tabLst>
                <a:tab pos="4572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5. A voter who is listed as “</a:t>
            </a:r>
            <a:r>
              <a:rPr lang="en-US" sz="1300" b="1" dirty="0">
                <a:latin typeface="Calibri Light" panose="020F0302020204030204" pitchFamily="34" charset="0"/>
                <a:ea typeface="Calibri" panose="020F0502020204030204" pitchFamily="34" charset="0"/>
                <a:cs typeface="Times New Roman" panose="02020603050405020304" pitchFamily="18" charset="0"/>
              </a:rPr>
              <a:t>Inactive</a:t>
            </a:r>
            <a:r>
              <a:rPr lang="en-US" sz="1300" dirty="0">
                <a:latin typeface="Calibri Light" panose="020F0302020204030204" pitchFamily="34" charset="0"/>
                <a:ea typeface="Calibri" panose="020F0502020204030204" pitchFamily="34" charset="0"/>
                <a:cs typeface="Times New Roman" panose="02020603050405020304" pitchFamily="18" charset="0"/>
              </a:rPr>
              <a:t>” in the precinct register appears to vote. You should:</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Send the voter to the Provisional Judge to vote a provisional ballot.</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Have them fill out a voter registration application if their information needs to be updated and allow them to vote a regular ballot.</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Send them to the election office to late register.</a:t>
            </a:r>
          </a:p>
          <a:p>
            <a:pPr marR="0" lvl="0">
              <a:lnSpc>
                <a:spcPct val="107000"/>
              </a:lnSpc>
              <a:spcBef>
                <a:spcPts val="0"/>
              </a:spcBef>
              <a:spcAft>
                <a:spcPts val="800"/>
              </a:spcAft>
              <a:tabLst>
                <a:tab pos="4572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6. A voter who is listed in the precinct register as having been issued an </a:t>
            </a:r>
            <a:r>
              <a:rPr lang="en-US" sz="1300" b="1" dirty="0">
                <a:latin typeface="Calibri Light" panose="020F0302020204030204" pitchFamily="34" charset="0"/>
                <a:ea typeface="Calibri" panose="020F0502020204030204" pitchFamily="34" charset="0"/>
                <a:cs typeface="Times New Roman" panose="02020603050405020304" pitchFamily="18" charset="0"/>
              </a:rPr>
              <a:t>absentee</a:t>
            </a:r>
            <a:r>
              <a:rPr lang="en-US" sz="1300" dirty="0">
                <a:latin typeface="Calibri Light" panose="020F0302020204030204" pitchFamily="34" charset="0"/>
                <a:ea typeface="Calibri" panose="020F0502020204030204" pitchFamily="34" charset="0"/>
                <a:cs typeface="Times New Roman" panose="02020603050405020304" pitchFamily="18" charset="0"/>
              </a:rPr>
              <a:t> ballot shows up to vote.  You should:</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Ask if their ballot was not received, lost or destroyed, and if the answer is yes, let them vote a regular ballot.</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Call the election office, and if they indicate the absentee ballot has  not been returned or was  undeliverable, let them vote a regular ballot.</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Send the voter to the </a:t>
            </a:r>
            <a:r>
              <a:rPr lang="en-US" sz="1300" b="1" dirty="0">
                <a:latin typeface="Calibri Light" panose="020F0302020204030204" pitchFamily="34" charset="0"/>
                <a:ea typeface="Calibri" panose="020F0502020204030204" pitchFamily="34" charset="0"/>
                <a:cs typeface="Times New Roman" panose="02020603050405020304" pitchFamily="18" charset="0"/>
              </a:rPr>
              <a:t>Provisional Judge</a:t>
            </a:r>
            <a:r>
              <a:rPr lang="en-US" sz="1300" dirty="0">
                <a:latin typeface="Calibri Light" panose="020F0302020204030204" pitchFamily="34" charset="0"/>
                <a:ea typeface="Calibri" panose="020F0502020204030204" pitchFamily="34" charset="0"/>
                <a:cs typeface="Times New Roman" panose="02020603050405020304" pitchFamily="18" charset="0"/>
              </a:rPr>
              <a:t> to vote a provisional ballot.</a:t>
            </a:r>
          </a:p>
          <a:p>
            <a:pPr lvl="1"/>
            <a:endParaRPr lang="en-US" sz="1300" dirty="0">
              <a:latin typeface="Calibri Light" panose="020F0302020204030204" pitchFamily="34" charset="0"/>
            </a:endParaRPr>
          </a:p>
          <a:p>
            <a:pPr marL="800100" lvl="1" indent="-342900">
              <a:buFont typeface="+mj-lt"/>
              <a:buAutoNum type="alphaLcParenR"/>
            </a:pPr>
            <a:endParaRPr lang="en-US" sz="1300" dirty="0">
              <a:latin typeface="Calibri Light" panose="020F0302020204030204" pitchFamily="34" charset="0"/>
            </a:endParaRPr>
          </a:p>
          <a:p>
            <a:pPr marL="342900" indent="-342900">
              <a:buFont typeface="+mj-lt"/>
              <a:buAutoNum type="alphaLcParenR"/>
            </a:pPr>
            <a:endParaRPr lang="en-US" sz="1300" dirty="0">
              <a:latin typeface="Calibri Light" panose="020F0302020204030204" pitchFamily="34" charset="0"/>
            </a:endParaRPr>
          </a:p>
          <a:p>
            <a:pPr marR="0" lvl="1">
              <a:lnSpc>
                <a:spcPct val="107000"/>
              </a:lnSpc>
              <a:spcBef>
                <a:spcPts val="0"/>
              </a:spcBef>
              <a:spcAft>
                <a:spcPts val="800"/>
              </a:spcAft>
              <a:tabLst>
                <a:tab pos="914400" algn="l"/>
              </a:tabLst>
            </a:pPr>
            <a:endParaRPr lang="en-US" sz="1300" dirty="0">
              <a:latin typeface="Calibri Light" panose="020F03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arenR"/>
              <a:tabLst>
                <a:tab pos="914400" algn="l"/>
              </a:tabLst>
            </a:pPr>
            <a:endParaRPr lang="en-US" sz="1100" dirty="0">
              <a:effectLst/>
              <a:latin typeface="Calibri Light" panose="020F03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596540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BAB3F25-4F4B-4964-874A-2EA3FD60E015}"/>
              </a:ext>
            </a:extLst>
          </p:cNvPr>
          <p:cNvSpPr>
            <a:spLocks noGrp="1"/>
          </p:cNvSpPr>
          <p:nvPr>
            <p:ph type="ftr" sz="quarter" idx="11"/>
          </p:nvPr>
        </p:nvSpPr>
        <p:spPr/>
        <p:txBody>
          <a:bodyPr/>
          <a:lstStyle/>
          <a:p>
            <a:r>
              <a:rPr lang="en-US" dirty="0"/>
              <a:t>Updated 2/18/2020</a:t>
            </a:r>
          </a:p>
        </p:txBody>
      </p:sp>
      <p:sp>
        <p:nvSpPr>
          <p:cNvPr id="3" name="Rectangle 2">
            <a:extLst>
              <a:ext uri="{FF2B5EF4-FFF2-40B4-BE49-F238E27FC236}">
                <a16:creationId xmlns:a16="http://schemas.microsoft.com/office/drawing/2014/main" id="{FCB031D3-DD86-4DC6-B558-A38D14FDFB6A}"/>
              </a:ext>
            </a:extLst>
          </p:cNvPr>
          <p:cNvSpPr/>
          <p:nvPr/>
        </p:nvSpPr>
        <p:spPr>
          <a:xfrm>
            <a:off x="438539" y="326571"/>
            <a:ext cx="11672595" cy="5988819"/>
          </a:xfrm>
          <a:prstGeom prst="rect">
            <a:avLst/>
          </a:prstGeom>
        </p:spPr>
        <p:txBody>
          <a:bodyPr wrap="square">
            <a:spAutoFit/>
          </a:bodyPr>
          <a:lstStyle/>
          <a:p>
            <a:pPr marR="0" lvl="0">
              <a:lnSpc>
                <a:spcPct val="107000"/>
              </a:lnSpc>
              <a:spcBef>
                <a:spcPts val="0"/>
              </a:spcBef>
              <a:spcAft>
                <a:spcPts val="800"/>
              </a:spcAft>
              <a:tabLst>
                <a:tab pos="4572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7. A voter indicates that they have made a </a:t>
            </a:r>
            <a:r>
              <a:rPr lang="en-US" sz="1300" b="1" dirty="0">
                <a:latin typeface="Calibri Light" panose="020F0302020204030204" pitchFamily="34" charset="0"/>
                <a:ea typeface="Calibri" panose="020F0502020204030204" pitchFamily="34" charset="0"/>
                <a:cs typeface="Times New Roman" panose="02020603050405020304" pitchFamily="18" charset="0"/>
              </a:rPr>
              <a:t>mistake</a:t>
            </a:r>
            <a:r>
              <a:rPr lang="en-US" sz="1300" dirty="0">
                <a:latin typeface="Calibri Light" panose="020F0302020204030204" pitchFamily="34" charset="0"/>
                <a:ea typeface="Calibri" panose="020F0502020204030204" pitchFamily="34" charset="0"/>
                <a:cs typeface="Times New Roman" panose="02020603050405020304" pitchFamily="18" charset="0"/>
              </a:rPr>
              <a:t> on their ballot. You should:</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Provide them with a sticker and instruct them to place the sticker over the mistake and continue voting the ballot.</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Give them the option of correcting the ballot with a sticker or receiving a new ballot.</a:t>
            </a:r>
          </a:p>
          <a:p>
            <a:pPr marL="742950" marR="0" lvl="1" indent="-285750">
              <a:lnSpc>
                <a:spcPct val="107000"/>
              </a:lnSpc>
              <a:spcBef>
                <a:spcPts val="0"/>
              </a:spcBef>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Remove the ballot stub, mark the stub as Spoiled, and place the stub in the stub box.  Have the elector mark their ballot as Spoiled and place it in an envelope for Spoiled ballots.  Place the Spoiled Ballot Envelope in the ballot box. Issue a new ballot after instructing the Poll Book Judge to log the Spoiled ballot and Reissued ballot in the poll book.</a:t>
            </a:r>
          </a:p>
          <a:p>
            <a:pPr>
              <a:lnSpc>
                <a:spcPct val="107000"/>
              </a:lnSpc>
              <a:spcAft>
                <a:spcPts val="800"/>
              </a:spcAft>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8. A voter wrote in a name of a declared “write-in” candidate as demonstrated below.  This vote should be:</a:t>
            </a:r>
          </a:p>
          <a:p>
            <a:pPr>
              <a:lnSpc>
                <a:spcPct val="107000"/>
              </a:lnSpc>
              <a:spcAft>
                <a:spcPts val="800"/>
              </a:spcAft>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		Ben Smith</a:t>
            </a:r>
          </a:p>
          <a:p>
            <a:pPr>
              <a:lnSpc>
                <a:spcPct val="107000"/>
              </a:lnSpc>
              <a:spcAft>
                <a:spcPts val="800"/>
              </a:spcAft>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		Art Jones</a:t>
            </a:r>
          </a:p>
          <a:p>
            <a:pPr>
              <a:lnSpc>
                <a:spcPct val="107000"/>
              </a:lnSpc>
              <a:spcAft>
                <a:spcPts val="800"/>
              </a:spcAft>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		</a:t>
            </a:r>
            <a:r>
              <a:rPr lang="en-US" u="sng" dirty="0">
                <a:latin typeface="Bradley Hand ITC" panose="03070402050302030203" pitchFamily="66" charset="0"/>
              </a:rPr>
              <a:t>Steve Johnson</a:t>
            </a:r>
          </a:p>
          <a:p>
            <a:pPr marL="800100" lvl="1" indent="-342900">
              <a:lnSpc>
                <a:spcPct val="107000"/>
              </a:lnSpc>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Counted for the “write-in” candidate because the intent of the voter is clear.</a:t>
            </a:r>
          </a:p>
          <a:p>
            <a:pPr marL="800100" lvl="1" indent="-342900">
              <a:lnSpc>
                <a:spcPct val="107000"/>
              </a:lnSpc>
              <a:spcAft>
                <a:spcPts val="800"/>
              </a:spcAft>
              <a:buFont typeface="+mj-lt"/>
              <a:buAutoNum type="alphaLcParenR"/>
              <a:tabLst>
                <a:tab pos="914400" algn="l"/>
                <a:tab pos="1714500" algn="l"/>
              </a:tabLst>
            </a:pPr>
            <a:r>
              <a:rPr lang="en-US" sz="1300" dirty="0">
                <a:latin typeface="Calibri Light" panose="020F0302020204030204" pitchFamily="34" charset="0"/>
                <a:ea typeface="Calibri" panose="020F0502020204030204" pitchFamily="34" charset="0"/>
                <a:cs typeface="Times New Roman" panose="02020603050405020304" pitchFamily="18" charset="0"/>
              </a:rPr>
              <a:t>Designated as an undervote because no oval was filled in.</a:t>
            </a:r>
          </a:p>
          <a:p>
            <a:pPr marR="0" lvl="0">
              <a:lnSpc>
                <a:spcPct val="107000"/>
              </a:lnSpc>
              <a:spcBef>
                <a:spcPts val="0"/>
              </a:spcBef>
              <a:spcAft>
                <a:spcPts val="800"/>
              </a:spcAft>
              <a:tabLst>
                <a:tab pos="457200" algn="l"/>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9. A voter has been </a:t>
            </a:r>
            <a:r>
              <a:rPr lang="en-US" sz="1200" b="1" dirty="0">
                <a:latin typeface="Calibri Light" panose="020F0302020204030204" pitchFamily="34" charset="0"/>
                <a:ea typeface="Calibri" panose="020F0502020204030204" pitchFamily="34" charset="0"/>
                <a:cs typeface="Times New Roman" panose="02020603050405020304" pitchFamily="18" charset="0"/>
              </a:rPr>
              <a:t>challenged</a:t>
            </a:r>
            <a:r>
              <a:rPr lang="en-US" sz="1200" dirty="0">
                <a:latin typeface="Calibri Light" panose="020F0302020204030204" pitchFamily="34" charset="0"/>
                <a:ea typeface="Calibri" panose="020F0502020204030204" pitchFamily="34" charset="0"/>
                <a:cs typeface="Times New Roman" panose="02020603050405020304" pitchFamily="18" charset="0"/>
              </a:rPr>
              <a:t> by a poll watcher based on differing addresses listed in the precinct register versus the postal address list that the poll watcher is using. You should:</a:t>
            </a:r>
          </a:p>
          <a:p>
            <a:pPr marL="1143000" marR="0" lvl="2" indent="-228600">
              <a:lnSpc>
                <a:spcPct val="107000"/>
              </a:lnSpc>
              <a:spcBef>
                <a:spcPts val="0"/>
              </a:spcBef>
              <a:spcAft>
                <a:spcPts val="800"/>
              </a:spcAft>
              <a:buFont typeface="+mj-lt"/>
              <a:buAutoNum type="alphaLcParenR"/>
              <a:tabLst>
                <a:tab pos="1371600" algn="l"/>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Send the voter to the provisional judge to vote a provisional ballot.</a:t>
            </a:r>
          </a:p>
          <a:p>
            <a:pPr marL="1143000" marR="0" lvl="2" indent="-228600">
              <a:lnSpc>
                <a:spcPct val="107000"/>
              </a:lnSpc>
              <a:spcBef>
                <a:spcPts val="0"/>
              </a:spcBef>
              <a:spcAft>
                <a:spcPts val="800"/>
              </a:spcAft>
              <a:buFont typeface="+mj-lt"/>
              <a:buAutoNum type="alphaLcParenR"/>
              <a:tabLst>
                <a:tab pos="1371600" algn="l"/>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Reject the challenge unless the voter confirms in writing that the postal service address is the correct residence address. They still may choose to vote one last time in their old precinct.</a:t>
            </a:r>
          </a:p>
          <a:p>
            <a:pPr marL="1143000" marR="0" lvl="2" indent="-228600">
              <a:lnSpc>
                <a:spcPct val="107000"/>
              </a:lnSpc>
              <a:spcBef>
                <a:spcPts val="0"/>
              </a:spcBef>
              <a:spcAft>
                <a:spcPts val="800"/>
              </a:spcAft>
              <a:buFont typeface="+mj-lt"/>
              <a:buAutoNum type="alphaLcParenR"/>
              <a:tabLst>
                <a:tab pos="1371600" algn="l"/>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Send the voter to the election office.</a:t>
            </a:r>
          </a:p>
          <a:p>
            <a:pPr marL="1143000" marR="0" lvl="2" indent="-228600">
              <a:lnSpc>
                <a:spcPct val="107000"/>
              </a:lnSpc>
              <a:spcBef>
                <a:spcPts val="0"/>
              </a:spcBef>
              <a:spcAft>
                <a:spcPts val="800"/>
              </a:spcAft>
              <a:buFont typeface="+mj-lt"/>
              <a:buAutoNum type="alphaLcParenR"/>
              <a:tabLst>
                <a:tab pos="1371600" algn="l"/>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Approve the challenge and do not allow the voter to vote because the postal service address list would probably be more updated than the voter registration list.</a:t>
            </a:r>
          </a:p>
          <a:p>
            <a:pPr lvl="1">
              <a:lnSpc>
                <a:spcPct val="107000"/>
              </a:lnSpc>
              <a:spcAft>
                <a:spcPts val="800"/>
              </a:spcAft>
              <a:tabLst>
                <a:tab pos="914400" algn="l"/>
                <a:tab pos="1714500" algn="l"/>
              </a:tabLst>
            </a:pPr>
            <a:endParaRPr lang="en-US" sz="1300" dirty="0">
              <a:latin typeface="Calibri Light" panose="020F0302020204030204" pitchFamily="34" charset="0"/>
              <a:ea typeface="Calibri" panose="020F0502020204030204" pitchFamily="34" charset="0"/>
              <a:cs typeface="Times New Roman" panose="02020603050405020304" pitchFamily="18" charset="0"/>
            </a:endParaRPr>
          </a:p>
          <a:p>
            <a:pPr marR="0" lvl="1">
              <a:lnSpc>
                <a:spcPct val="107000"/>
              </a:lnSpc>
              <a:spcBef>
                <a:spcPts val="0"/>
              </a:spcBef>
              <a:spcAft>
                <a:spcPts val="800"/>
              </a:spcAft>
              <a:tabLst>
                <a:tab pos="914400" algn="l"/>
                <a:tab pos="1714500" algn="l"/>
              </a:tabLst>
            </a:pPr>
            <a:endParaRPr lang="en-US" sz="1300" dirty="0">
              <a:effectLst/>
              <a:latin typeface="Calibri Light" panose="020F0302020204030204" pitchFamily="34" charset="0"/>
              <a:ea typeface="Calibri" panose="020F0502020204030204" pitchFamily="34" charset="0"/>
              <a:cs typeface="Times New Roman" panose="02020603050405020304" pitchFamily="18" charset="0"/>
            </a:endParaRPr>
          </a:p>
        </p:txBody>
      </p:sp>
      <p:sp>
        <p:nvSpPr>
          <p:cNvPr id="21" name="Oval 20">
            <a:extLst>
              <a:ext uri="{FF2B5EF4-FFF2-40B4-BE49-F238E27FC236}">
                <a16:creationId xmlns:a16="http://schemas.microsoft.com/office/drawing/2014/main" id="{A385ADA7-8825-405B-AEDD-232367916596}"/>
              </a:ext>
            </a:extLst>
          </p:cNvPr>
          <p:cNvSpPr/>
          <p:nvPr/>
        </p:nvSpPr>
        <p:spPr>
          <a:xfrm>
            <a:off x="1987708" y="2313333"/>
            <a:ext cx="123825" cy="21907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latin typeface="Calibri Light" panose="020F0302020204030204" pitchFamily="34" charset="0"/>
            </a:endParaRPr>
          </a:p>
        </p:txBody>
      </p:sp>
      <p:sp>
        <p:nvSpPr>
          <p:cNvPr id="22" name="Oval 21">
            <a:extLst>
              <a:ext uri="{FF2B5EF4-FFF2-40B4-BE49-F238E27FC236}">
                <a16:creationId xmlns:a16="http://schemas.microsoft.com/office/drawing/2014/main" id="{7F709D33-C08C-4F36-B612-BB0CE156294E}"/>
              </a:ext>
            </a:extLst>
          </p:cNvPr>
          <p:cNvSpPr/>
          <p:nvPr/>
        </p:nvSpPr>
        <p:spPr>
          <a:xfrm>
            <a:off x="1987708" y="2677241"/>
            <a:ext cx="123825" cy="21907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latin typeface="Calibri Light" panose="020F0302020204030204" pitchFamily="34" charset="0"/>
            </a:endParaRPr>
          </a:p>
        </p:txBody>
      </p:sp>
      <p:sp>
        <p:nvSpPr>
          <p:cNvPr id="23" name="Oval 22">
            <a:extLst>
              <a:ext uri="{FF2B5EF4-FFF2-40B4-BE49-F238E27FC236}">
                <a16:creationId xmlns:a16="http://schemas.microsoft.com/office/drawing/2014/main" id="{076FFFEB-E3F3-4B6F-B4C4-2519AA8BB611}"/>
              </a:ext>
            </a:extLst>
          </p:cNvPr>
          <p:cNvSpPr/>
          <p:nvPr/>
        </p:nvSpPr>
        <p:spPr>
          <a:xfrm>
            <a:off x="1987707" y="3041149"/>
            <a:ext cx="123825" cy="21907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406990735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B380E64-A40B-4716-8C8F-9DF794ED1404}"/>
              </a:ext>
            </a:extLst>
          </p:cNvPr>
          <p:cNvSpPr/>
          <p:nvPr/>
        </p:nvSpPr>
        <p:spPr>
          <a:xfrm>
            <a:off x="1483030" y="1373520"/>
            <a:ext cx="9225941" cy="369332"/>
          </a:xfrm>
          <a:prstGeom prst="rect">
            <a:avLst/>
          </a:prstGeom>
          <a:solidFill>
            <a:schemeClr val="accent1">
              <a:lumMod val="75000"/>
            </a:schemeClr>
          </a:solidFill>
        </p:spPr>
        <p:txBody>
          <a:bodyPr wrap="square">
            <a:spAutoFit/>
          </a:bodyPr>
          <a:lstStyle/>
          <a:p>
            <a:pPr algn="ctr"/>
            <a:r>
              <a:rPr lang="en-US" u="sng" dirty="0">
                <a:solidFill>
                  <a:schemeClr val="bg1"/>
                </a:solidFill>
                <a:latin typeface="Calibri Light" panose="020F0302020204030204" pitchFamily="34" charset="0"/>
                <a:ea typeface="Calibri" panose="020F0502020204030204" pitchFamily="34" charset="0"/>
                <a:cs typeface="Times New Roman" panose="02020603050405020304" pitchFamily="18" charset="0"/>
              </a:rPr>
              <a:t>Election Judge True False Quiz Answers</a:t>
            </a:r>
            <a:endParaRPr lang="en-US" dirty="0">
              <a:solidFill>
                <a:schemeClr val="bg1"/>
              </a:solidFill>
              <a:latin typeface="Calibri Light" panose="020F0302020204030204" pitchFamily="34" charset="0"/>
            </a:endParaRPr>
          </a:p>
        </p:txBody>
      </p:sp>
      <p:pic>
        <p:nvPicPr>
          <p:cNvPr id="7" name="Picture 6">
            <a:extLst>
              <a:ext uri="{FF2B5EF4-FFF2-40B4-BE49-F238E27FC236}">
                <a16:creationId xmlns:a16="http://schemas.microsoft.com/office/drawing/2014/main" id="{5D8CF02E-46B2-4746-896F-530B7B3C2E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495" y="0"/>
            <a:ext cx="4382895" cy="1443262"/>
          </a:xfrm>
          <a:prstGeom prst="rect">
            <a:avLst/>
          </a:prstGeom>
        </p:spPr>
      </p:pic>
      <p:sp>
        <p:nvSpPr>
          <p:cNvPr id="8" name="Rectangle 7">
            <a:extLst>
              <a:ext uri="{FF2B5EF4-FFF2-40B4-BE49-F238E27FC236}">
                <a16:creationId xmlns:a16="http://schemas.microsoft.com/office/drawing/2014/main" id="{6E42A81E-2A3A-4201-843E-7B0BB3D4D5FA}"/>
              </a:ext>
            </a:extLst>
          </p:cNvPr>
          <p:cNvSpPr/>
          <p:nvPr/>
        </p:nvSpPr>
        <p:spPr>
          <a:xfrm>
            <a:off x="363808" y="1854439"/>
            <a:ext cx="10856822" cy="4757777"/>
          </a:xfrm>
          <a:prstGeom prst="rect">
            <a:avLst/>
          </a:prstGeom>
        </p:spPr>
        <p:txBody>
          <a:bodyPr wrap="square">
            <a:spAutoFit/>
          </a:bodyPr>
          <a:lstStyle/>
          <a:p>
            <a:pPr marL="228600">
              <a:lnSpc>
                <a:spcPct val="107000"/>
              </a:lnSpc>
              <a:spcAft>
                <a:spcPts val="600"/>
              </a:spcAft>
              <a:tabLst>
                <a:tab pos="1714500" algn="l"/>
              </a:tabLst>
            </a:pPr>
            <a:r>
              <a:rPr lang="en-US" sz="1600" dirty="0">
                <a:latin typeface="Calibri Light" panose="020F0302020204030204" pitchFamily="34" charset="0"/>
                <a:cs typeface="Calibri Light" panose="020F0302020204030204" pitchFamily="34" charset="0"/>
              </a:rPr>
              <a:t>#1. False</a:t>
            </a:r>
          </a:p>
          <a:p>
            <a:pPr marL="228600">
              <a:lnSpc>
                <a:spcPct val="107000"/>
              </a:lnSpc>
              <a:spcAft>
                <a:spcPts val="600"/>
              </a:spcAft>
              <a:tabLst>
                <a:tab pos="1714500" algn="l"/>
              </a:tabLst>
            </a:pPr>
            <a:r>
              <a:rPr lang="en-US" sz="1600" dirty="0">
                <a:latin typeface="Calibri Light" panose="020F0302020204030204" pitchFamily="34" charset="0"/>
                <a:cs typeface="Calibri Light" panose="020F0302020204030204" pitchFamily="34" charset="0"/>
              </a:rPr>
              <a:t>#2. False - the stub must be removed for the AutoMARK™ to read the ballot.</a:t>
            </a:r>
          </a:p>
          <a:p>
            <a:pPr marL="228600">
              <a:lnSpc>
                <a:spcPct val="107000"/>
              </a:lnSpc>
              <a:tabLst>
                <a:tab pos="1714500" algn="l"/>
              </a:tabLst>
            </a:pPr>
            <a:r>
              <a:rPr lang="en-US" sz="1600" dirty="0">
                <a:latin typeface="Calibri Light" panose="020F0302020204030204" pitchFamily="34" charset="0"/>
                <a:cs typeface="Calibri Light" panose="020F0302020204030204" pitchFamily="34" charset="0"/>
              </a:rPr>
              <a:t>#3. False - a voter with a disability can make a mark in the register  or have a designated agent sign for them.</a:t>
            </a:r>
          </a:p>
          <a:p>
            <a:pPr marL="800100" lvl="1" indent="-342900">
              <a:lnSpc>
                <a:spcPct val="107000"/>
              </a:lnSpc>
              <a:buFont typeface="Wingdings" panose="05000000000000000000" pitchFamily="2" charset="2"/>
              <a:buChar char="§"/>
              <a:tabLst>
                <a:tab pos="457200" algn="l"/>
                <a:tab pos="1714500" algn="l"/>
              </a:tabLst>
            </a:pPr>
            <a:r>
              <a:rPr lang="en-US" sz="1600" dirty="0">
                <a:latin typeface="Calibri Light" panose="020F0302020204030204" pitchFamily="34" charset="0"/>
                <a:ea typeface="Calibri" panose="020F0502020204030204" pitchFamily="34" charset="0"/>
                <a:cs typeface="Calibri Light" panose="020F0302020204030204" pitchFamily="34" charset="0"/>
              </a:rPr>
              <a:t>You should note in the register that you witnessed the elector making the mark.</a:t>
            </a:r>
            <a:r>
              <a:rPr lang="en-US" sz="1600" b="1" i="1" dirty="0">
                <a:latin typeface="Calibri Light" panose="020F0302020204030204" pitchFamily="34" charset="0"/>
                <a:ea typeface="Calibri" panose="020F0502020204030204" pitchFamily="34" charset="0"/>
                <a:cs typeface="Calibri Light" panose="020F0302020204030204" pitchFamily="34" charset="0"/>
              </a:rPr>
              <a:t> </a:t>
            </a:r>
            <a:endParaRPr lang="en-US" sz="1600" dirty="0">
              <a:latin typeface="Calibri Light" panose="020F0302020204030204" pitchFamily="34" charset="0"/>
              <a:ea typeface="Calibri" panose="020F0502020204030204" pitchFamily="34" charset="0"/>
              <a:cs typeface="Calibri Light" panose="020F0302020204030204" pitchFamily="34" charset="0"/>
            </a:endParaRPr>
          </a:p>
          <a:p>
            <a:pPr marL="800100" lvl="1" indent="-342900">
              <a:lnSpc>
                <a:spcPct val="107000"/>
              </a:lnSpc>
              <a:spcAft>
                <a:spcPts val="600"/>
              </a:spcAft>
              <a:buFont typeface="Wingdings" panose="05000000000000000000" pitchFamily="2" charset="2"/>
              <a:buChar char="§"/>
              <a:tabLst>
                <a:tab pos="457200" algn="l"/>
                <a:tab pos="1714500" algn="l"/>
              </a:tabLst>
            </a:pPr>
            <a:r>
              <a:rPr lang="en-US" sz="1600" dirty="0">
                <a:latin typeface="Calibri Light" panose="020F0302020204030204" pitchFamily="34" charset="0"/>
                <a:ea typeface="Calibri" panose="020F0502020204030204" pitchFamily="34" charset="0"/>
                <a:cs typeface="Calibri Light" panose="020F0302020204030204" pitchFamily="34" charset="0"/>
              </a:rPr>
              <a:t>If an elector is </a:t>
            </a:r>
            <a:r>
              <a:rPr lang="en-US" sz="1600" b="1" dirty="0">
                <a:latin typeface="Calibri Light" panose="020F0302020204030204" pitchFamily="34" charset="0"/>
                <a:ea typeface="Calibri" panose="020F0502020204030204" pitchFamily="34" charset="0"/>
                <a:cs typeface="Calibri Light" panose="020F0302020204030204" pitchFamily="34" charset="0"/>
              </a:rPr>
              <a:t>unable</a:t>
            </a:r>
            <a:r>
              <a:rPr lang="en-US" sz="1600" dirty="0">
                <a:latin typeface="Calibri Light" panose="020F0302020204030204" pitchFamily="34" charset="0"/>
                <a:ea typeface="Calibri" panose="020F0502020204030204" pitchFamily="34" charset="0"/>
                <a:cs typeface="Calibri Light" panose="020F0302020204030204" pitchFamily="34" charset="0"/>
              </a:rPr>
              <a:t> to provide a fingerprint or an identifying mark and the elector has </a:t>
            </a:r>
            <a:r>
              <a:rPr lang="en-US" sz="1600" b="1" dirty="0">
                <a:latin typeface="Calibri Light" panose="020F0302020204030204" pitchFamily="34" charset="0"/>
                <a:ea typeface="Calibri" panose="020F0502020204030204" pitchFamily="34" charset="0"/>
                <a:cs typeface="Calibri Light" panose="020F0302020204030204" pitchFamily="34" charset="0"/>
              </a:rPr>
              <a:t>not</a:t>
            </a:r>
            <a:r>
              <a:rPr lang="en-US" sz="1600" dirty="0">
                <a:latin typeface="Calibri Light" panose="020F0302020204030204" pitchFamily="34" charset="0"/>
                <a:ea typeface="Calibri" panose="020F0502020204030204" pitchFamily="34" charset="0"/>
                <a:cs typeface="Calibri Light" panose="020F0302020204030204" pitchFamily="34" charset="0"/>
              </a:rPr>
              <a:t> established an agent, the Election Administrator or an election judge may sign for the elector after reviewing and verifying the elector's identification.</a:t>
            </a:r>
          </a:p>
          <a:p>
            <a:pPr marL="228600" marR="0">
              <a:lnSpc>
                <a:spcPct val="107000"/>
              </a:lnSpc>
              <a:spcBef>
                <a:spcPts val="0"/>
              </a:spcBef>
              <a:spcAft>
                <a:spcPts val="600"/>
              </a:spcAft>
              <a:tabLst>
                <a:tab pos="1714500" algn="l"/>
              </a:tabLst>
            </a:pPr>
            <a:r>
              <a:rPr lang="en-US" sz="1600" dirty="0">
                <a:latin typeface="Calibri Light" panose="020F0302020204030204" pitchFamily="34" charset="0"/>
                <a:cs typeface="Calibri Light" panose="020F0302020204030204" pitchFamily="34" charset="0"/>
              </a:rPr>
              <a:t>#4. False </a:t>
            </a:r>
            <a:r>
              <a:rPr lang="en-US" sz="1600" dirty="0">
                <a:latin typeface="Calibri Light" panose="020F0302020204030204" pitchFamily="34" charset="0"/>
                <a:ea typeface="Calibri" panose="020F0502020204030204" pitchFamily="34" charset="0"/>
                <a:cs typeface="Calibri Light" panose="020F0302020204030204" pitchFamily="34" charset="0"/>
              </a:rPr>
              <a:t>- no political buttons, t-shirts, etc. can be worn in the polling place or within 100 feet of any entrance to a polling place by</a:t>
            </a:r>
            <a:r>
              <a:rPr lang="en-US" sz="1600" b="1" i="1" dirty="0">
                <a:latin typeface="Calibri Light" panose="020F0302020204030204" pitchFamily="34" charset="0"/>
                <a:ea typeface="Calibri" panose="020F0502020204030204" pitchFamily="34" charset="0"/>
                <a:cs typeface="Calibri Light" panose="020F0302020204030204" pitchFamily="34" charset="0"/>
              </a:rPr>
              <a:t> anyone</a:t>
            </a:r>
            <a:r>
              <a:rPr lang="en-US" sz="1600" dirty="0">
                <a:latin typeface="Calibri Light" panose="020F0302020204030204" pitchFamily="34" charset="0"/>
                <a:ea typeface="Calibri" panose="020F0502020204030204" pitchFamily="34" charset="0"/>
                <a:cs typeface="Calibri Light" panose="020F0302020204030204" pitchFamily="34" charset="0"/>
              </a:rPr>
              <a:t>.</a:t>
            </a:r>
          </a:p>
          <a:p>
            <a:pPr marL="228600" marR="0">
              <a:lnSpc>
                <a:spcPct val="107000"/>
              </a:lnSpc>
              <a:spcBef>
                <a:spcPts val="0"/>
              </a:spcBef>
              <a:spcAft>
                <a:spcPts val="600"/>
              </a:spcAft>
              <a:tabLst>
                <a:tab pos="1714500" algn="l"/>
              </a:tabLst>
            </a:pPr>
            <a:r>
              <a:rPr lang="en-US" sz="1600" dirty="0">
                <a:latin typeface="Calibri Light" panose="020F0302020204030204" pitchFamily="34" charset="0"/>
                <a:ea typeface="Calibri" panose="020F0502020204030204" pitchFamily="34" charset="0"/>
                <a:cs typeface="Calibri Light" panose="020F0302020204030204" pitchFamily="34" charset="0"/>
              </a:rPr>
              <a:t>#5. False - the list of declared write-in candidates </a:t>
            </a:r>
            <a:r>
              <a:rPr lang="en-US" sz="1600" b="1" i="1" dirty="0">
                <a:latin typeface="Calibri Light" panose="020F0302020204030204" pitchFamily="34" charset="0"/>
                <a:ea typeface="Calibri" panose="020F0502020204030204" pitchFamily="34" charset="0"/>
                <a:cs typeface="Calibri Light" panose="020F0302020204030204" pitchFamily="34" charset="0"/>
              </a:rPr>
              <a:t>can be provided to a voter upon request but</a:t>
            </a:r>
            <a:r>
              <a:rPr lang="en-US" sz="1600" dirty="0">
                <a:latin typeface="Calibri Light" panose="020F0302020204030204" pitchFamily="34" charset="0"/>
                <a:ea typeface="Calibri" panose="020F0502020204030204" pitchFamily="34" charset="0"/>
                <a:cs typeface="Calibri Light" panose="020F0302020204030204" pitchFamily="34" charset="0"/>
              </a:rPr>
              <a:t> cannot be </a:t>
            </a:r>
            <a:r>
              <a:rPr lang="en-US" sz="1600" b="1" dirty="0">
                <a:latin typeface="Calibri Light" panose="020F0302020204030204" pitchFamily="34" charset="0"/>
                <a:ea typeface="Calibri" panose="020F0502020204030204" pitchFamily="34" charset="0"/>
                <a:cs typeface="Calibri Light" panose="020F0302020204030204" pitchFamily="34" charset="0"/>
              </a:rPr>
              <a:t>posted</a:t>
            </a:r>
            <a:r>
              <a:rPr lang="en-US" sz="1600" dirty="0">
                <a:latin typeface="Calibri Light" panose="020F0302020204030204" pitchFamily="34" charset="0"/>
                <a:ea typeface="Calibri" panose="020F0502020204030204" pitchFamily="34" charset="0"/>
                <a:cs typeface="Calibri Light" panose="020F0302020204030204" pitchFamily="34" charset="0"/>
              </a:rPr>
              <a:t> in the polling place.</a:t>
            </a:r>
          </a:p>
          <a:p>
            <a:pPr marL="228600" marR="0">
              <a:lnSpc>
                <a:spcPct val="107000"/>
              </a:lnSpc>
              <a:spcBef>
                <a:spcPts val="0"/>
              </a:spcBef>
              <a:spcAft>
                <a:spcPts val="600"/>
              </a:spcAft>
              <a:tabLst>
                <a:tab pos="1714500" algn="l"/>
              </a:tabLst>
            </a:pPr>
            <a:r>
              <a:rPr lang="en-US" sz="1600" dirty="0">
                <a:latin typeface="Calibri Light" panose="020F0302020204030204" pitchFamily="34" charset="0"/>
                <a:ea typeface="Calibri" panose="020F0502020204030204" pitchFamily="34" charset="0"/>
                <a:cs typeface="Calibri Light" panose="020F0302020204030204" pitchFamily="34" charset="0"/>
              </a:rPr>
              <a:t>#6. False - you should first look to see if the person appears in another precinct register, look to see if they are somehow out of alphabetical order (sometimes data entry mistakes can put a person out of alphabetical order), and if you still cannot find them, attempt to verify with the election office that the person was not erroneously omitted due to registering with MVD or another Agency. Only after a thorough investigation should you send the person to the election office.</a:t>
            </a:r>
          </a:p>
          <a:p>
            <a:pPr marL="228600" marR="0">
              <a:lnSpc>
                <a:spcPct val="107000"/>
              </a:lnSpc>
              <a:spcBef>
                <a:spcPts val="0"/>
              </a:spcBef>
              <a:spcAft>
                <a:spcPts val="800"/>
              </a:spcAft>
              <a:tabLst>
                <a:tab pos="1714500" algn="l"/>
              </a:tabLst>
            </a:pPr>
            <a:r>
              <a:rPr lang="en-US" sz="1600" dirty="0">
                <a:latin typeface="Calibri Light" panose="020F0302020204030204" pitchFamily="34" charset="0"/>
                <a:ea typeface="Calibri" panose="020F0502020204030204" pitchFamily="34" charset="0"/>
                <a:cs typeface="Calibri Light" panose="020F0302020204030204" pitchFamily="34" charset="0"/>
              </a:rPr>
              <a:t>#7. False - in a Primary election a voter is provided </a:t>
            </a:r>
            <a:r>
              <a:rPr lang="en-US" sz="1600" b="1" dirty="0">
                <a:latin typeface="Calibri Light" panose="020F0302020204030204" pitchFamily="34" charset="0"/>
                <a:ea typeface="Calibri" panose="020F0502020204030204" pitchFamily="34" charset="0"/>
                <a:cs typeface="Calibri Light" panose="020F0302020204030204" pitchFamily="34" charset="0"/>
              </a:rPr>
              <a:t>all</a:t>
            </a:r>
            <a:r>
              <a:rPr lang="en-US" sz="1600" dirty="0">
                <a:latin typeface="Calibri Light" panose="020F0302020204030204" pitchFamily="34" charset="0"/>
                <a:ea typeface="Calibri" panose="020F0502020204030204" pitchFamily="34" charset="0"/>
                <a:cs typeface="Calibri Light" panose="020F0302020204030204" pitchFamily="34" charset="0"/>
              </a:rPr>
              <a:t> party ballots, and in </a:t>
            </a:r>
            <a:r>
              <a:rPr lang="en-US" sz="1600" b="1" dirty="0">
                <a:latin typeface="Calibri Light" panose="020F0302020204030204" pitchFamily="34" charset="0"/>
                <a:ea typeface="Calibri" panose="020F0502020204030204" pitchFamily="34" charset="0"/>
                <a:cs typeface="Calibri Light" panose="020F0302020204030204" pitchFamily="34" charset="0"/>
              </a:rPr>
              <a:t>private</a:t>
            </a:r>
            <a:r>
              <a:rPr lang="en-US" sz="1600" dirty="0">
                <a:latin typeface="Calibri Light" panose="020F0302020204030204" pitchFamily="34" charset="0"/>
                <a:ea typeface="Calibri" panose="020F0502020204030204" pitchFamily="34" charset="0"/>
                <a:cs typeface="Calibri Light" panose="020F0302020204030204" pitchFamily="34" charset="0"/>
              </a:rPr>
              <a:t> can select which party ballot to vote. </a:t>
            </a:r>
            <a:endParaRPr lang="en-US" sz="1600" dirty="0">
              <a:effectLst/>
              <a:latin typeface="Calibri Light" panose="020F0302020204030204" pitchFamily="34"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107706618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B92D7AB-A7E3-456C-B9D0-7A99A4AEB8A2}"/>
              </a:ext>
            </a:extLst>
          </p:cNvPr>
          <p:cNvSpPr/>
          <p:nvPr/>
        </p:nvSpPr>
        <p:spPr>
          <a:xfrm>
            <a:off x="592509" y="1709159"/>
            <a:ext cx="11006983" cy="4817857"/>
          </a:xfrm>
          <a:prstGeom prst="rect">
            <a:avLst/>
          </a:prstGeom>
        </p:spPr>
        <p:txBody>
          <a:bodyPr wrap="square">
            <a:spAutoFit/>
          </a:bodyPr>
          <a:lstStyle/>
          <a:p>
            <a:pPr>
              <a:lnSpc>
                <a:spcPct val="107000"/>
              </a:lnSpc>
              <a:spcAft>
                <a:spcPts val="800"/>
              </a:spcAft>
              <a:tabLst>
                <a:tab pos="1714500" algn="l"/>
              </a:tabLst>
            </a:pPr>
            <a:r>
              <a:rPr lang="en-US" sz="1200" u="sng" dirty="0">
                <a:latin typeface="Calibri Light" panose="020F0302020204030204" pitchFamily="34" charset="0"/>
                <a:ea typeface="Calibri" panose="020F0502020204030204" pitchFamily="34" charset="0"/>
                <a:cs typeface="Calibri Light" panose="020F0302020204030204" pitchFamily="34" charset="0"/>
              </a:rPr>
              <a:t>Multiple Choice Answers:</a:t>
            </a:r>
            <a:endParaRPr lang="en-US" sz="1200" dirty="0">
              <a:latin typeface="Calibri Light" panose="020F0302020204030204" pitchFamily="34" charset="0"/>
              <a:ea typeface="Calibri" panose="020F0502020204030204" pitchFamily="34" charset="0"/>
              <a:cs typeface="Calibri Light" panose="020F0302020204030204" pitchFamily="34" charset="0"/>
            </a:endParaRP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Calibri Light" panose="020F0302020204030204" pitchFamily="34" charset="0"/>
              </a:rPr>
              <a:t>#1. B - The </a:t>
            </a:r>
            <a:r>
              <a:rPr lang="en-US" sz="1200" b="1" dirty="0">
                <a:latin typeface="Calibri Light" panose="020F0302020204030204" pitchFamily="34" charset="0"/>
                <a:ea typeface="Calibri" panose="020F0502020204030204" pitchFamily="34" charset="0"/>
                <a:cs typeface="Calibri Light" panose="020F0302020204030204" pitchFamily="34" charset="0"/>
              </a:rPr>
              <a:t>AutoMARK™ and ExpressVote® troubleshooting </a:t>
            </a:r>
            <a:r>
              <a:rPr lang="en-US" sz="1200" dirty="0">
                <a:latin typeface="Calibri Light" panose="020F0302020204030204" pitchFamily="34" charset="0"/>
                <a:ea typeface="Calibri" panose="020F0502020204030204" pitchFamily="34" charset="0"/>
                <a:cs typeface="Calibri Light" panose="020F0302020204030204" pitchFamily="34" charset="0"/>
              </a:rPr>
              <a:t>sections in the </a:t>
            </a:r>
            <a:r>
              <a:rPr lang="en-US" sz="1200" u="sng" dirty="0">
                <a:solidFill>
                  <a:srgbClr val="0563C1"/>
                </a:solidFill>
                <a:latin typeface="Calibri Light" panose="020F0302020204030204" pitchFamily="34" charset="0"/>
                <a:ea typeface="Calibri" panose="020F0502020204030204" pitchFamily="34" charset="0"/>
                <a:cs typeface="Calibri Light" panose="020F0302020204030204" pitchFamily="34" charset="0"/>
                <a:hlinkClick r:id="rId2"/>
              </a:rPr>
              <a:t>Election Judge Handbook</a:t>
            </a:r>
            <a:r>
              <a:rPr lang="en-US" sz="1200" dirty="0">
                <a:latin typeface="Calibri Light" panose="020F0302020204030204" pitchFamily="34" charset="0"/>
                <a:ea typeface="Calibri" panose="020F0502020204030204" pitchFamily="34" charset="0"/>
                <a:cs typeface="Calibri Light" panose="020F0302020204030204" pitchFamily="34" charset="0"/>
              </a:rPr>
              <a:t> should be reviewed. If that doesn’t answer the question, attempt to have a </a:t>
            </a:r>
            <a:r>
              <a:rPr lang="en-US" sz="1200" b="1" dirty="0">
                <a:latin typeface="Calibri Light" panose="020F0302020204030204" pitchFamily="34" charset="0"/>
                <a:ea typeface="Calibri" panose="020F0502020204030204" pitchFamily="34" charset="0"/>
                <a:cs typeface="Calibri Light" panose="020F0302020204030204" pitchFamily="34" charset="0"/>
              </a:rPr>
              <a:t>functioning</a:t>
            </a:r>
            <a:r>
              <a:rPr lang="en-US" sz="1200" dirty="0">
                <a:latin typeface="Calibri Light" panose="020F0302020204030204" pitchFamily="34" charset="0"/>
                <a:ea typeface="Calibri" panose="020F0502020204030204" pitchFamily="34" charset="0"/>
                <a:cs typeface="Calibri Light" panose="020F0302020204030204" pitchFamily="34" charset="0"/>
              </a:rPr>
              <a:t> AutoMARK™ or ExpressVote® delivered to replace the machine that is not working; if that is not possible, the voter has the option to vote at another, close polling place, or at the election office, on an AutoMARK™ or ExpressVote®, OR receive assistance from 2 election judges or from a person of their choice to mark their ballot.</a:t>
            </a: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Calibri Light" panose="020F0302020204030204" pitchFamily="34" charset="0"/>
              </a:rPr>
              <a:t>#2. C - A voter (other than a late registrant) must be allowed to drop off an absentee ballot </a:t>
            </a:r>
            <a:r>
              <a:rPr lang="en-US" sz="1200" b="1" dirty="0">
                <a:latin typeface="Calibri Light" panose="020F0302020204030204" pitchFamily="34" charset="0"/>
                <a:ea typeface="Calibri" panose="020F0502020204030204" pitchFamily="34" charset="0"/>
                <a:cs typeface="Calibri Light" panose="020F0302020204030204" pitchFamily="34" charset="0"/>
              </a:rPr>
              <a:t>at any polling place in the county</a:t>
            </a:r>
            <a:r>
              <a:rPr lang="en-US" sz="1200" dirty="0">
                <a:latin typeface="Calibri Light" panose="020F0302020204030204" pitchFamily="34" charset="0"/>
                <a:ea typeface="Calibri" panose="020F0502020204030204" pitchFamily="34" charset="0"/>
                <a:cs typeface="Calibri Light" panose="020F0302020204030204" pitchFamily="34" charset="0"/>
              </a:rPr>
              <a:t>, but the ballot must be sent to the election office for signature verification and tabulation. If all ballots are counted at the polls, the election office will deliver the verified ballot to the appropriate polling place for counting. </a:t>
            </a: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Calibri Light" panose="020F0302020204030204" pitchFamily="34" charset="0"/>
              </a:rPr>
              <a:t>#3. B - If the voter presents </a:t>
            </a:r>
            <a:r>
              <a:rPr lang="en-US" sz="1200" b="1" dirty="0">
                <a:latin typeface="Calibri Light" panose="020F0302020204030204" pitchFamily="34" charset="0"/>
                <a:ea typeface="Calibri" panose="020F0502020204030204" pitchFamily="34" charset="0"/>
                <a:cs typeface="Calibri Light" panose="020F0302020204030204" pitchFamily="34" charset="0"/>
              </a:rPr>
              <a:t>photo ID</a:t>
            </a:r>
            <a:r>
              <a:rPr lang="en-US" sz="1200" dirty="0">
                <a:latin typeface="Calibri Light" panose="020F0302020204030204" pitchFamily="34" charset="0"/>
                <a:ea typeface="Calibri" panose="020F0502020204030204" pitchFamily="34" charset="0"/>
                <a:cs typeface="Calibri Light" panose="020F0302020204030204" pitchFamily="34" charset="0"/>
              </a:rPr>
              <a:t>, you only verify that the photo is indeed the voter.  The photo ID is for identification only, not for verifying voter registration information.</a:t>
            </a: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Calibri Light" panose="020F0302020204030204" pitchFamily="34" charset="0"/>
              </a:rPr>
              <a:t>#4. C - If the voter does not have one of the acceptable non-photo ID forms, they can fill out the </a:t>
            </a:r>
            <a:r>
              <a:rPr lang="en-US" sz="1200" b="1" dirty="0">
                <a:latin typeface="Calibri Light" panose="020F0302020204030204" pitchFamily="34" charset="0"/>
                <a:ea typeface="Calibri" panose="020F0502020204030204" pitchFamily="34" charset="0"/>
                <a:cs typeface="Calibri Light" panose="020F0302020204030204" pitchFamily="34" charset="0"/>
              </a:rPr>
              <a:t>Polling Place Elector ID form</a:t>
            </a:r>
            <a:r>
              <a:rPr lang="en-US" sz="1200" dirty="0">
                <a:latin typeface="Calibri Light" panose="020F0302020204030204" pitchFamily="34" charset="0"/>
                <a:ea typeface="Calibri" panose="020F0502020204030204" pitchFamily="34" charset="0"/>
                <a:cs typeface="Calibri Light" panose="020F0302020204030204" pitchFamily="34" charset="0"/>
              </a:rPr>
              <a:t>. You would then call the election office to have the election office verify the ID number, and let the voter vote a regular ballot upon verification of the number. If the ID number is not verified by the election office, the ballot will be provisional.</a:t>
            </a: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Calibri Light" panose="020F0302020204030204" pitchFamily="34" charset="0"/>
              </a:rPr>
              <a:t>#5. B - An </a:t>
            </a:r>
            <a:r>
              <a:rPr lang="en-US" sz="1200" b="1" dirty="0">
                <a:latin typeface="Calibri Light" panose="020F0302020204030204" pitchFamily="34" charset="0"/>
                <a:ea typeface="Calibri" panose="020F0502020204030204" pitchFamily="34" charset="0"/>
                <a:cs typeface="Calibri Light" panose="020F0302020204030204" pitchFamily="34" charset="0"/>
              </a:rPr>
              <a:t>Inactive</a:t>
            </a:r>
            <a:r>
              <a:rPr lang="en-US" sz="1200" dirty="0">
                <a:latin typeface="Calibri Light" panose="020F0302020204030204" pitchFamily="34" charset="0"/>
                <a:ea typeface="Calibri" panose="020F0502020204030204" pitchFamily="34" charset="0"/>
                <a:cs typeface="Calibri Light" panose="020F0302020204030204" pitchFamily="34" charset="0"/>
              </a:rPr>
              <a:t> voter does not have to late register; such voters reactivate by appearing to vote. If their residence address has changed, they can vote one time at their previous precinct.</a:t>
            </a:r>
          </a:p>
          <a:p>
            <a:r>
              <a:rPr lang="en-US" sz="1200" dirty="0">
                <a:latin typeface="Calibri Light" panose="020F0302020204030204" pitchFamily="34" charset="0"/>
              </a:rPr>
              <a:t>#6. C - Any voter listed in the register as “</a:t>
            </a:r>
            <a:r>
              <a:rPr lang="en-US" sz="1200" b="1" dirty="0">
                <a:latin typeface="Calibri Light" panose="020F0302020204030204" pitchFamily="34" charset="0"/>
              </a:rPr>
              <a:t>Absentee</a:t>
            </a:r>
            <a:r>
              <a:rPr lang="en-US" sz="1200" dirty="0">
                <a:latin typeface="Calibri Light" panose="020F0302020204030204" pitchFamily="34" charset="0"/>
              </a:rPr>
              <a:t>” who asks to vote at the polls must vote a </a:t>
            </a:r>
            <a:r>
              <a:rPr lang="en-US" sz="1200" b="1" dirty="0">
                <a:latin typeface="Calibri Light" panose="020F0302020204030204" pitchFamily="34" charset="0"/>
              </a:rPr>
              <a:t>provisional</a:t>
            </a:r>
            <a:r>
              <a:rPr lang="en-US" sz="1200" dirty="0">
                <a:latin typeface="Calibri Light" panose="020F0302020204030204" pitchFamily="34" charset="0"/>
              </a:rPr>
              <a:t> ballot at the polls – no exceptions!</a:t>
            </a:r>
          </a:p>
          <a:p>
            <a:r>
              <a:rPr lang="en-US" sz="1200" dirty="0">
                <a:latin typeface="Calibri Light" panose="020F0302020204030204" pitchFamily="34" charset="0"/>
              </a:rPr>
              <a:t>#7. C - Ensure that the privacy of the voter’s ballot is not at risk by having the voter mark the ballot as </a:t>
            </a:r>
            <a:r>
              <a:rPr lang="en-US" sz="1200" b="1" dirty="0">
                <a:latin typeface="Calibri Light" panose="020F0302020204030204" pitchFamily="34" charset="0"/>
              </a:rPr>
              <a:t>Spoiled</a:t>
            </a:r>
            <a:r>
              <a:rPr lang="en-US" sz="1200" dirty="0">
                <a:latin typeface="Calibri Light" panose="020F0302020204030204" pitchFamily="34" charset="0"/>
              </a:rPr>
              <a:t> and place it in the envelope for Spoiled ballots.  A voter must be provided with a </a:t>
            </a:r>
            <a:r>
              <a:rPr lang="en-US" sz="1200" b="1" dirty="0">
                <a:latin typeface="Calibri Light" panose="020F0302020204030204" pitchFamily="34" charset="0"/>
              </a:rPr>
              <a:t>replacement ballot</a:t>
            </a:r>
            <a:r>
              <a:rPr lang="en-US" sz="1200" dirty="0">
                <a:latin typeface="Calibri Light" panose="020F0302020204030204" pitchFamily="34" charset="0"/>
              </a:rPr>
              <a:t>; stickers or labels are not allowed to correct ballots.</a:t>
            </a: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#8. C - This is an </a:t>
            </a:r>
            <a:r>
              <a:rPr lang="en-US" sz="1200" b="1" dirty="0">
                <a:latin typeface="Calibri Light" panose="020F0302020204030204" pitchFamily="34" charset="0"/>
                <a:ea typeface="Calibri" panose="020F0502020204030204" pitchFamily="34" charset="0"/>
                <a:cs typeface="Times New Roman" panose="02020603050405020304" pitchFamily="18" charset="0"/>
              </a:rPr>
              <a:t>undervote</a:t>
            </a:r>
            <a:r>
              <a:rPr lang="en-US" sz="1200" dirty="0">
                <a:latin typeface="Calibri Light" panose="020F0302020204030204" pitchFamily="34" charset="0"/>
                <a:ea typeface="Calibri" panose="020F0502020204030204" pitchFamily="34" charset="0"/>
                <a:cs typeface="Times New Roman" panose="02020603050405020304" pitchFamily="18" charset="0"/>
              </a:rPr>
              <a:t> – according to the law and </a:t>
            </a:r>
            <a:r>
              <a:rPr lang="en-US" sz="1200" u="sng" dirty="0">
                <a:solidFill>
                  <a:srgbClr val="0563C1"/>
                </a:solidFill>
                <a:latin typeface="Calibri Light" panose="020F0302020204030204" pitchFamily="34" charset="0"/>
                <a:ea typeface="Calibri" panose="020F0502020204030204" pitchFamily="34" charset="0"/>
                <a:cs typeface="Times New Roman" panose="02020603050405020304" pitchFamily="18" charset="0"/>
                <a:hlinkClick r:id="rId3"/>
              </a:rPr>
              <a:t>uniform rules</a:t>
            </a:r>
            <a:r>
              <a:rPr lang="en-US" sz="1200" dirty="0">
                <a:latin typeface="Calibri Light" panose="020F0302020204030204" pitchFamily="34" charset="0"/>
                <a:ea typeface="Calibri" panose="020F0502020204030204" pitchFamily="34" charset="0"/>
                <a:cs typeface="Times New Roman" panose="02020603050405020304" pitchFamily="18" charset="0"/>
              </a:rPr>
              <a:t>, the name must be written in </a:t>
            </a:r>
            <a:r>
              <a:rPr lang="en-US" sz="1200" b="1" dirty="0">
                <a:latin typeface="Calibri Light" panose="020F0302020204030204" pitchFamily="34" charset="0"/>
                <a:ea typeface="Calibri" panose="020F0502020204030204" pitchFamily="34" charset="0"/>
                <a:cs typeface="Times New Roman" panose="02020603050405020304" pitchFamily="18" charset="0"/>
              </a:rPr>
              <a:t>AND</a:t>
            </a:r>
            <a:r>
              <a:rPr lang="en-US" sz="1200" dirty="0">
                <a:latin typeface="Calibri Light" panose="020F0302020204030204" pitchFamily="34" charset="0"/>
                <a:ea typeface="Calibri" panose="020F0502020204030204" pitchFamily="34" charset="0"/>
                <a:cs typeface="Times New Roman" panose="02020603050405020304" pitchFamily="18" charset="0"/>
              </a:rPr>
              <a:t> the designated voting area must be marked for the write-in candidate for the vote to be counted.</a:t>
            </a:r>
          </a:p>
          <a:p>
            <a:pPr>
              <a:lnSpc>
                <a:spcPct val="107000"/>
              </a:lnSpc>
              <a:spcAft>
                <a:spcPts val="800"/>
              </a:spcAft>
              <a:tabLst>
                <a:tab pos="1714500" algn="l"/>
              </a:tabLst>
            </a:pPr>
            <a:r>
              <a:rPr lang="en-US" sz="1200" dirty="0">
                <a:latin typeface="Calibri Light" panose="020F0302020204030204" pitchFamily="34" charset="0"/>
                <a:ea typeface="Calibri" panose="020F0502020204030204" pitchFamily="34" charset="0"/>
                <a:cs typeface="Times New Roman" panose="02020603050405020304" pitchFamily="18" charset="0"/>
              </a:rPr>
              <a:t>#9. B - A challenge based on a residential address must fail unless the voter confirms in writing that their address has changed. Even if they confirm in writing that their address has changed, they still may choose to vote one last time in their old precinct.</a:t>
            </a:r>
          </a:p>
          <a:p>
            <a:pPr>
              <a:lnSpc>
                <a:spcPct val="107000"/>
              </a:lnSpc>
              <a:spcAft>
                <a:spcPts val="800"/>
              </a:spcAft>
              <a:tabLst>
                <a:tab pos="1714500" algn="l"/>
              </a:tabLst>
            </a:pPr>
            <a:endParaRPr lang="en-US" sz="1200" dirty="0">
              <a:effectLst/>
              <a:latin typeface="Calibri Light" panose="020F0302020204030204" pitchFamily="34" charset="0"/>
              <a:ea typeface="Calibri" panose="020F0502020204030204" pitchFamily="34" charset="0"/>
              <a:cs typeface="Calibri Light" panose="020F0302020204030204" pitchFamily="34" charset="0"/>
            </a:endParaRPr>
          </a:p>
        </p:txBody>
      </p:sp>
      <p:sp>
        <p:nvSpPr>
          <p:cNvPr id="6" name="Rectangle 5">
            <a:extLst>
              <a:ext uri="{FF2B5EF4-FFF2-40B4-BE49-F238E27FC236}">
                <a16:creationId xmlns:a16="http://schemas.microsoft.com/office/drawing/2014/main" id="{E529DCE4-2EDF-49F1-9679-36887BDA95EB}"/>
              </a:ext>
            </a:extLst>
          </p:cNvPr>
          <p:cNvSpPr/>
          <p:nvPr/>
        </p:nvSpPr>
        <p:spPr>
          <a:xfrm>
            <a:off x="1483030" y="846034"/>
            <a:ext cx="9225941" cy="369332"/>
          </a:xfrm>
          <a:prstGeom prst="rect">
            <a:avLst/>
          </a:prstGeom>
          <a:solidFill>
            <a:schemeClr val="accent1">
              <a:lumMod val="75000"/>
            </a:schemeClr>
          </a:solidFill>
        </p:spPr>
        <p:txBody>
          <a:bodyPr wrap="square">
            <a:spAutoFit/>
          </a:bodyPr>
          <a:lstStyle/>
          <a:p>
            <a:pPr algn="ctr"/>
            <a:r>
              <a:rPr lang="en-US" u="sng" dirty="0">
                <a:solidFill>
                  <a:schemeClr val="bg1"/>
                </a:solidFill>
                <a:latin typeface="Calibri Light" panose="020F0302020204030204" pitchFamily="34" charset="0"/>
                <a:ea typeface="Calibri" panose="020F0502020204030204" pitchFamily="34" charset="0"/>
                <a:cs typeface="Times New Roman" panose="02020603050405020304" pitchFamily="18" charset="0"/>
              </a:rPr>
              <a:t>Election Judge Multiple Choice Quiz Answers</a:t>
            </a:r>
            <a:endParaRPr lang="en-US" dirty="0">
              <a:solidFill>
                <a:schemeClr val="bg1"/>
              </a:solidFill>
              <a:latin typeface="Calibri Light" panose="020F0302020204030204" pitchFamily="34" charset="0"/>
            </a:endParaRPr>
          </a:p>
        </p:txBody>
      </p:sp>
    </p:spTree>
    <p:extLst>
      <p:ext uri="{BB962C8B-B14F-4D97-AF65-F5344CB8AC3E}">
        <p14:creationId xmlns:p14="http://schemas.microsoft.com/office/powerpoint/2010/main" val="11025078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7"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 name="Rectangle 5">
            <a:extLst>
              <a:ext uri="{FF2B5EF4-FFF2-40B4-BE49-F238E27FC236}">
                <a16:creationId xmlns:a16="http://schemas.microsoft.com/office/drawing/2014/main" id="{DB2FBC04-5B22-4310-9327-722A93D9D8E6}"/>
              </a:ext>
            </a:extLst>
          </p:cNvPr>
          <p:cNvSpPr/>
          <p:nvPr/>
        </p:nvSpPr>
        <p:spPr>
          <a:xfrm>
            <a:off x="1047280" y="759805"/>
            <a:ext cx="1030652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b="1" dirty="0">
                <a:solidFill>
                  <a:srgbClr val="FFFFFF"/>
                </a:solidFill>
                <a:latin typeface="+mj-lt"/>
                <a:ea typeface="+mj-ea"/>
                <a:cs typeface="+mj-cs"/>
              </a:rPr>
              <a:t>CONGRATULATIONS!  </a:t>
            </a:r>
          </a:p>
          <a:p>
            <a:pPr>
              <a:lnSpc>
                <a:spcPct val="90000"/>
              </a:lnSpc>
              <a:spcBef>
                <a:spcPct val="0"/>
              </a:spcBef>
              <a:spcAft>
                <a:spcPts val="600"/>
              </a:spcAft>
            </a:pPr>
            <a:r>
              <a:rPr lang="en-US" sz="3700" b="1" dirty="0">
                <a:solidFill>
                  <a:srgbClr val="FFFFFF"/>
                </a:solidFill>
                <a:latin typeface="+mj-lt"/>
                <a:ea typeface="+mj-ea"/>
                <a:cs typeface="+mj-cs"/>
              </a:rPr>
              <a:t>You have completed the 2020 Election Judge Training! </a:t>
            </a:r>
          </a:p>
        </p:txBody>
      </p:sp>
      <p:pic>
        <p:nvPicPr>
          <p:cNvPr id="22" name="Picture 21">
            <a:extLst>
              <a:ext uri="{FF2B5EF4-FFF2-40B4-BE49-F238E27FC236}">
                <a16:creationId xmlns:a16="http://schemas.microsoft.com/office/drawing/2014/main" id="{04EADAC6-9677-408E-A6D6-0F394BE2C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9608" y="3626446"/>
            <a:ext cx="4985668" cy="1706957"/>
          </a:xfrm>
          <a:prstGeom prst="rect">
            <a:avLst/>
          </a:prstGeom>
        </p:spPr>
      </p:pic>
      <p:sp>
        <p:nvSpPr>
          <p:cNvPr id="23" name="Subtitle 5">
            <a:extLst>
              <a:ext uri="{FF2B5EF4-FFF2-40B4-BE49-F238E27FC236}">
                <a16:creationId xmlns:a16="http://schemas.microsoft.com/office/drawing/2014/main" id="{FB1B4358-C75E-46F1-966F-26745C308661}"/>
              </a:ext>
            </a:extLst>
          </p:cNvPr>
          <p:cNvSpPr txBox="1">
            <a:spLocks/>
          </p:cNvSpPr>
          <p:nvPr/>
        </p:nvSpPr>
        <p:spPr>
          <a:xfrm>
            <a:off x="1792124" y="2543175"/>
            <a:ext cx="4457951" cy="3853363"/>
          </a:xfrm>
          <a:prstGeom prst="rect">
            <a:avLst/>
          </a:prstGeom>
          <a:noFill/>
        </p:spPr>
        <p:txBody>
          <a:bodyPr vert="horz" wrap="square" lIns="91440" tIns="45720" rIns="91440"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solidFill>
                  <a:schemeClr val="accent1">
                    <a:lumMod val="75000"/>
                  </a:schemeClr>
                </a:solidFill>
                <a:latin typeface="Calibri Light" panose="020F0302020204030204" pitchFamily="34" charset="0"/>
              </a:rPr>
              <a:t>Montana Secretary of State, Elections and Voter Services Division</a:t>
            </a:r>
          </a:p>
          <a:p>
            <a:r>
              <a:rPr lang="en-US" dirty="0">
                <a:solidFill>
                  <a:schemeClr val="accent1">
                    <a:lumMod val="75000"/>
                  </a:schemeClr>
                </a:solidFill>
                <a:latin typeface="Calibri Light" panose="020F0302020204030204" pitchFamily="34" charset="0"/>
              </a:rPr>
              <a:t>State Capitol Building</a:t>
            </a:r>
          </a:p>
          <a:p>
            <a:r>
              <a:rPr lang="en-US" dirty="0">
                <a:solidFill>
                  <a:schemeClr val="accent1">
                    <a:lumMod val="75000"/>
                  </a:schemeClr>
                </a:solidFill>
                <a:latin typeface="Calibri Light" panose="020F0302020204030204" pitchFamily="34" charset="0"/>
              </a:rPr>
              <a:t>1301 E 6</a:t>
            </a:r>
            <a:r>
              <a:rPr lang="en-US" baseline="30000" dirty="0">
                <a:solidFill>
                  <a:schemeClr val="accent1">
                    <a:lumMod val="75000"/>
                  </a:schemeClr>
                </a:solidFill>
                <a:latin typeface="Calibri Light" panose="020F0302020204030204" pitchFamily="34" charset="0"/>
              </a:rPr>
              <a:t>th</a:t>
            </a:r>
            <a:r>
              <a:rPr lang="en-US" dirty="0">
                <a:solidFill>
                  <a:schemeClr val="accent1">
                    <a:lumMod val="75000"/>
                  </a:schemeClr>
                </a:solidFill>
                <a:latin typeface="Calibri Light" panose="020F0302020204030204" pitchFamily="34" charset="0"/>
              </a:rPr>
              <a:t> Ave Room 260 </a:t>
            </a:r>
          </a:p>
          <a:p>
            <a:r>
              <a:rPr lang="en-US" dirty="0">
                <a:solidFill>
                  <a:schemeClr val="accent1">
                    <a:lumMod val="75000"/>
                  </a:schemeClr>
                </a:solidFill>
                <a:latin typeface="Calibri Light" panose="020F0302020204030204" pitchFamily="34" charset="0"/>
              </a:rPr>
              <a:t>PO Box 202801</a:t>
            </a:r>
          </a:p>
          <a:p>
            <a:r>
              <a:rPr lang="en-US" dirty="0">
                <a:solidFill>
                  <a:schemeClr val="accent1">
                    <a:lumMod val="75000"/>
                  </a:schemeClr>
                </a:solidFill>
                <a:latin typeface="Calibri Light" panose="020F0302020204030204" pitchFamily="34" charset="0"/>
              </a:rPr>
              <a:t>Helena, MT 59620</a:t>
            </a:r>
          </a:p>
          <a:p>
            <a:r>
              <a:rPr lang="en-US" dirty="0">
                <a:solidFill>
                  <a:schemeClr val="accent1">
                    <a:lumMod val="75000"/>
                  </a:schemeClr>
                </a:solidFill>
                <a:latin typeface="Calibri Light" panose="020F0302020204030204" pitchFamily="34" charset="0"/>
                <a:hlinkClick r:id="rId3"/>
              </a:rPr>
              <a:t>sosmt.gov</a:t>
            </a:r>
            <a:r>
              <a:rPr lang="en-US" dirty="0">
                <a:solidFill>
                  <a:schemeClr val="accent1">
                    <a:lumMod val="75000"/>
                  </a:schemeClr>
                </a:solidFill>
                <a:latin typeface="Calibri Light" panose="020F0302020204030204" pitchFamily="34" charset="0"/>
              </a:rPr>
              <a:t>  </a:t>
            </a:r>
            <a:r>
              <a:rPr lang="en-US" dirty="0">
                <a:solidFill>
                  <a:schemeClr val="accent1">
                    <a:lumMod val="75000"/>
                  </a:schemeClr>
                </a:solidFill>
                <a:latin typeface="Calibri Light" panose="020F0302020204030204" pitchFamily="34" charset="0"/>
                <a:hlinkClick r:id="rId4">
                  <a:extLst>
                    <a:ext uri="{A12FA001-AC4F-418D-AE19-62706E023703}">
                      <ahyp:hlinkClr xmlns:ahyp="http://schemas.microsoft.com/office/drawing/2018/hyperlinkcolor" val="tx"/>
                    </a:ext>
                  </a:extLst>
                </a:hlinkClick>
              </a:rPr>
              <a:t>soselections@mt.gov</a:t>
            </a:r>
            <a:endParaRPr lang="en-US" dirty="0">
              <a:solidFill>
                <a:schemeClr val="accent1">
                  <a:lumMod val="75000"/>
                </a:schemeClr>
              </a:solidFill>
              <a:latin typeface="Calibri Light" panose="020F0302020204030204" pitchFamily="34" charset="0"/>
            </a:endParaRPr>
          </a:p>
          <a:p>
            <a:r>
              <a:rPr lang="en-US" dirty="0">
                <a:solidFill>
                  <a:schemeClr val="accent1">
                    <a:lumMod val="75000"/>
                  </a:schemeClr>
                </a:solidFill>
                <a:latin typeface="Calibri Light" panose="020F0302020204030204" pitchFamily="34" charset="0"/>
              </a:rPr>
              <a:t>(406)444-9608 or (888)-884-8683</a:t>
            </a:r>
          </a:p>
        </p:txBody>
      </p:sp>
    </p:spTree>
    <p:extLst>
      <p:ext uri="{BB962C8B-B14F-4D97-AF65-F5344CB8AC3E}">
        <p14:creationId xmlns:p14="http://schemas.microsoft.com/office/powerpoint/2010/main" val="492176674"/>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747288" y="1524000"/>
            <a:ext cx="10697425" cy="4800600"/>
          </a:xfrm>
        </p:spPr>
        <p:txBody>
          <a:bodyPr>
            <a:normAutofit/>
          </a:bodyPr>
          <a:lstStyle/>
          <a:p>
            <a:pPr lvl="1" eaLnBrk="1" hangingPunct="1">
              <a:spcAft>
                <a:spcPts val="600"/>
              </a:spcAft>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 Post </a:t>
            </a:r>
            <a:r>
              <a:rPr lang="en-US" sz="2800" b="1" dirty="0">
                <a:ea typeface="Verdana" panose="020B0604030504040204" pitchFamily="34" charset="0"/>
                <a:cs typeface="Calibri Light" panose="020F0302020204030204" pitchFamily="34" charset="0"/>
              </a:rPr>
              <a:t>Polling Place </a:t>
            </a:r>
            <a:r>
              <a:rPr lang="en-US" sz="2800" dirty="0">
                <a:ea typeface="Verdana" panose="020B0604030504040204" pitchFamily="34" charset="0"/>
                <a:cs typeface="Calibri Light" panose="020F0302020204030204" pitchFamily="34" charset="0"/>
              </a:rPr>
              <a:t>signs outside the polling place in conspicuous locations.</a:t>
            </a:r>
          </a:p>
          <a:p>
            <a:pPr marL="457200" lvl="1" indent="0" eaLnBrk="1" hangingPunct="1">
              <a:buNone/>
            </a:pPr>
            <a:r>
              <a:rPr lang="en-US" sz="3600" b="1" dirty="0">
                <a:ea typeface="Verdana" panose="020B0604030504040204" pitchFamily="34" charset="0"/>
                <a:cs typeface="Calibri Light" panose="020F0302020204030204" pitchFamily="34" charset="0"/>
              </a:rPr>
              <a:t>		</a:t>
            </a:r>
            <a:r>
              <a:rPr lang="en-US" sz="3200" b="1" dirty="0">
                <a:solidFill>
                  <a:schemeClr val="accent1">
                    <a:lumMod val="50000"/>
                  </a:schemeClr>
                </a:solidFill>
                <a:highlight>
                  <a:srgbClr val="C0C0C0"/>
                </a:highlight>
                <a:ea typeface="Verdana" panose="020B0604030504040204" pitchFamily="34" charset="0"/>
                <a:cs typeface="Calibri Light" panose="020F0302020204030204" pitchFamily="34" charset="0"/>
              </a:rPr>
              <a:t>POLLING PLACE – VOTE HERE</a:t>
            </a:r>
            <a:r>
              <a:rPr lang="en-US" sz="3200" b="1" dirty="0">
                <a:solidFill>
                  <a:schemeClr val="accent1">
                    <a:lumMod val="50000"/>
                  </a:schemeClr>
                </a:solidFill>
                <a:ea typeface="Verdana" panose="020B0604030504040204" pitchFamily="34" charset="0"/>
                <a:cs typeface="Calibri Light" panose="020F0302020204030204" pitchFamily="34" charset="0"/>
              </a:rPr>
              <a:t>  </a:t>
            </a:r>
          </a:p>
          <a:p>
            <a:pPr lvl="1" eaLnBrk="1" hangingPunct="1">
              <a:spcAft>
                <a:spcPts val="600"/>
              </a:spcAft>
              <a:buFont typeface="Wingdings" panose="05000000000000000000" pitchFamily="2" charset="2"/>
              <a:buChar char="Ø"/>
            </a:pPr>
            <a:r>
              <a:rPr lang="en-US" sz="2800" dirty="0">
                <a:ea typeface="Verdana" panose="020B0604030504040204" pitchFamily="34" charset="0"/>
                <a:cs typeface="Calibri Light" panose="020F0302020204030204" pitchFamily="34" charset="0"/>
              </a:rPr>
              <a:t> Post </a:t>
            </a:r>
            <a:r>
              <a:rPr lang="en-US" sz="2800" b="1" dirty="0">
                <a:ea typeface="Verdana" panose="020B0604030504040204" pitchFamily="34" charset="0"/>
                <a:cs typeface="Calibri Light" panose="020F0302020204030204" pitchFamily="34" charset="0"/>
              </a:rPr>
              <a:t>Precinct</a:t>
            </a:r>
            <a:r>
              <a:rPr lang="en-US" sz="2800" dirty="0">
                <a:ea typeface="Verdana" panose="020B0604030504040204" pitchFamily="34" charset="0"/>
                <a:cs typeface="Calibri Light" panose="020F0302020204030204" pitchFamily="34" charset="0"/>
              </a:rPr>
              <a:t> signs inside the polling place in conspicuous locations to direct the voter to the correct precinct.</a:t>
            </a:r>
          </a:p>
          <a:p>
            <a:pPr marL="457200" lvl="1" indent="0" eaLnBrk="1" hangingPunct="1">
              <a:buNone/>
            </a:pPr>
            <a:r>
              <a:rPr lang="en-US" dirty="0">
                <a:solidFill>
                  <a:srgbClr val="000099"/>
                </a:solidFill>
                <a:ea typeface="Verdana" panose="020B0604030504040204" pitchFamily="34" charset="0"/>
                <a:cs typeface="Calibri Light" panose="020F0302020204030204" pitchFamily="34" charset="0"/>
              </a:rPr>
              <a:t>       	</a:t>
            </a:r>
            <a:r>
              <a:rPr lang="en-US" sz="3200" b="1" dirty="0">
                <a:solidFill>
                  <a:schemeClr val="accent1">
                    <a:lumMod val="50000"/>
                  </a:schemeClr>
                </a:solidFill>
                <a:highlight>
                  <a:srgbClr val="C0C0C0"/>
                </a:highlight>
                <a:ea typeface="Verdana" panose="020B0604030504040204" pitchFamily="34" charset="0"/>
                <a:cs typeface="Calibri Light" panose="020F0302020204030204" pitchFamily="34" charset="0"/>
              </a:rPr>
              <a:t>PRECINCT # 21</a:t>
            </a:r>
          </a:p>
          <a:p>
            <a:pPr marL="457200" lvl="1" indent="0" eaLnBrk="1" hangingPunct="1">
              <a:buNone/>
            </a:pPr>
            <a:endParaRPr lang="en-US" sz="900" b="1" dirty="0">
              <a:highlight>
                <a:srgbClr val="C0C0C0"/>
              </a:highlight>
              <a:ea typeface="Verdana" panose="020B0604030504040204" pitchFamily="34" charset="0"/>
              <a:cs typeface="Calibri Light" panose="020F0302020204030204" pitchFamily="34" charset="0"/>
            </a:endParaRPr>
          </a:p>
          <a:p>
            <a:pPr lvl="1">
              <a:buFont typeface="Wingdings" panose="05000000000000000000" pitchFamily="2" charset="2"/>
              <a:buChar char="Ø"/>
            </a:pPr>
            <a:r>
              <a:rPr lang="en-US" sz="3200" dirty="0">
                <a:ea typeface="Verdana" panose="020B0604030504040204" pitchFamily="34" charset="0"/>
                <a:cs typeface="Calibri Light" panose="020F0302020204030204" pitchFamily="34" charset="0"/>
              </a:rPr>
              <a:t> </a:t>
            </a:r>
            <a:r>
              <a:rPr lang="en-US" sz="2800" dirty="0">
                <a:ea typeface="Verdana" panose="020B0604030504040204" pitchFamily="34" charset="0"/>
                <a:cs typeface="Calibri Light" panose="020F0302020204030204" pitchFamily="34" charset="0"/>
              </a:rPr>
              <a:t>Check the Register to make sure it is the correct register for your precinct.</a:t>
            </a:r>
          </a:p>
          <a:p>
            <a:pPr marL="457200" lvl="1" indent="0" eaLnBrk="1" hangingPunct="1">
              <a:buNone/>
            </a:pPr>
            <a:endParaRPr lang="en-US" sz="3200" b="1" dirty="0">
              <a:solidFill>
                <a:srgbClr val="000099"/>
              </a:solidFill>
              <a:highlight>
                <a:srgbClr val="C0C0C0"/>
              </a:highlight>
              <a:ea typeface="Verdana" panose="020B0604030504040204" pitchFamily="34" charset="0"/>
              <a:cs typeface="Calibri Light" panose="020F0302020204030204" pitchFamily="34" charset="0"/>
            </a:endParaRPr>
          </a:p>
          <a:p>
            <a:pPr lvl="1" eaLnBrk="1" hangingPunct="1">
              <a:buFont typeface="Wingdings" pitchFamily="2" charset="2"/>
              <a:buNone/>
            </a:pPr>
            <a:endParaRPr lang="en-US" sz="3600" b="1" dirty="0">
              <a:solidFill>
                <a:srgbClr val="FF0066"/>
              </a:solidFill>
            </a:endParaRPr>
          </a:p>
        </p:txBody>
      </p:sp>
      <p:sp>
        <p:nvSpPr>
          <p:cNvPr id="22534" name="AutoShape 4"/>
          <p:cNvSpPr>
            <a:spLocks noChangeArrowheads="1"/>
          </p:cNvSpPr>
          <p:nvPr/>
        </p:nvSpPr>
        <p:spPr bwMode="auto">
          <a:xfrm>
            <a:off x="1569240" y="2451429"/>
            <a:ext cx="976313" cy="485775"/>
          </a:xfrm>
          <a:prstGeom prst="rightArrow">
            <a:avLst>
              <a:gd name="adj1" fmla="val 50000"/>
              <a:gd name="adj2" fmla="val 50245"/>
            </a:avLst>
          </a:prstGeom>
          <a:solidFill>
            <a:srgbClr val="0000FF"/>
          </a:solidFill>
          <a:ln w="9525">
            <a:solidFill>
              <a:schemeClr val="tx1"/>
            </a:solidFill>
            <a:miter lim="800000"/>
            <a:headEnd/>
            <a:tailEnd/>
          </a:ln>
        </p:spPr>
        <p:txBody>
          <a:bodyPr wrap="none" anchor="ctr"/>
          <a:lstStyle/>
          <a:p>
            <a:pPr eaLnBrk="0" hangingPunct="0"/>
            <a:endParaRPr lang="en-US" dirty="0">
              <a:solidFill>
                <a:srgbClr val="000099"/>
              </a:solidFill>
              <a:latin typeface="Calibri Light" panose="020F0302020204030204" pitchFamily="34" charset="0"/>
            </a:endParaRPr>
          </a:p>
        </p:txBody>
      </p:sp>
      <p:sp>
        <p:nvSpPr>
          <p:cNvPr id="22535" name="AutoShape 6"/>
          <p:cNvSpPr>
            <a:spLocks noChangeArrowheads="1"/>
          </p:cNvSpPr>
          <p:nvPr/>
        </p:nvSpPr>
        <p:spPr bwMode="auto">
          <a:xfrm>
            <a:off x="1571594" y="3920797"/>
            <a:ext cx="976313" cy="485775"/>
          </a:xfrm>
          <a:prstGeom prst="rightArrow">
            <a:avLst>
              <a:gd name="adj1" fmla="val 50000"/>
              <a:gd name="adj2" fmla="val 50245"/>
            </a:avLst>
          </a:prstGeom>
          <a:solidFill>
            <a:srgbClr val="0000FF"/>
          </a:solidFill>
          <a:ln w="9525">
            <a:solidFill>
              <a:schemeClr val="tx1"/>
            </a:solidFill>
            <a:miter lim="800000"/>
            <a:headEnd/>
            <a:tailEnd/>
          </a:ln>
        </p:spPr>
        <p:txBody>
          <a:bodyPr wrap="none" anchor="ctr"/>
          <a:lstStyle/>
          <a:p>
            <a:pPr eaLnBrk="0" hangingPunct="0"/>
            <a:endParaRPr lang="en-US" dirty="0">
              <a:solidFill>
                <a:srgbClr val="000099"/>
              </a:solidFill>
              <a:latin typeface="Calibri Light" panose="020F0302020204030204" pitchFamily="34" charset="0"/>
            </a:endParaRPr>
          </a:p>
        </p:txBody>
      </p:sp>
      <p:sp>
        <p:nvSpPr>
          <p:cNvPr id="8" name="Rectangle 7">
            <a:extLst>
              <a:ext uri="{FF2B5EF4-FFF2-40B4-BE49-F238E27FC236}">
                <a16:creationId xmlns:a16="http://schemas.microsoft.com/office/drawing/2014/main" id="{BE1EA47E-6BEF-4531-946F-B560CEEA3B1B}"/>
              </a:ext>
            </a:extLst>
          </p:cNvPr>
          <p:cNvSpPr/>
          <p:nvPr/>
        </p:nvSpPr>
        <p:spPr>
          <a:xfrm>
            <a:off x="712150" y="641063"/>
            <a:ext cx="10767700" cy="646331"/>
          </a:xfrm>
          <a:prstGeom prst="rect">
            <a:avLst/>
          </a:prstGeom>
          <a:solidFill>
            <a:schemeClr val="bg1">
              <a:lumMod val="8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the Polls Open</a:t>
            </a:r>
          </a:p>
        </p:txBody>
      </p:sp>
      <p:sp>
        <p:nvSpPr>
          <p:cNvPr id="2" name="Footer Placeholder 1">
            <a:extLst>
              <a:ext uri="{FF2B5EF4-FFF2-40B4-BE49-F238E27FC236}">
                <a16:creationId xmlns:a16="http://schemas.microsoft.com/office/drawing/2014/main" id="{C0252E41-77D2-47A4-83DB-7A327FD25B8B}"/>
              </a:ext>
            </a:extLst>
          </p:cNvPr>
          <p:cNvSpPr>
            <a:spLocks noGrp="1"/>
          </p:cNvSpPr>
          <p:nvPr>
            <p:ph type="ftr" sz="quarter" idx="11"/>
          </p:nvPr>
        </p:nvSpPr>
        <p:spPr>
          <a:xfrm>
            <a:off x="4038600" y="6356350"/>
            <a:ext cx="4114800" cy="365125"/>
          </a:xfrm>
        </p:spPr>
        <p:txBody>
          <a:bodyPr/>
          <a:lstStyle/>
          <a:p>
            <a:r>
              <a:rPr lang="en-US" dirty="0"/>
              <a:t>Updated 2/18/2020</a:t>
            </a:r>
          </a:p>
        </p:txBody>
      </p:sp>
      <p:sp>
        <p:nvSpPr>
          <p:cNvPr id="7" name="Star: 5 Points 6">
            <a:extLst>
              <a:ext uri="{FF2B5EF4-FFF2-40B4-BE49-F238E27FC236}">
                <a16:creationId xmlns:a16="http://schemas.microsoft.com/office/drawing/2014/main" id="{7F776523-3624-4034-B2C9-E9CE3719C633}"/>
              </a:ext>
            </a:extLst>
          </p:cNvPr>
          <p:cNvSpPr/>
          <p:nvPr/>
        </p:nvSpPr>
        <p:spPr>
          <a:xfrm>
            <a:off x="5638800" y="5200613"/>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endParaRPr>
          </a:p>
        </p:txBody>
      </p:sp>
    </p:spTree>
    <p:custDataLst>
      <p:tags r:id="rId1"/>
    </p:custDataLst>
    <p:extLst>
      <p:ext uri="{BB962C8B-B14F-4D97-AF65-F5344CB8AC3E}">
        <p14:creationId xmlns:p14="http://schemas.microsoft.com/office/powerpoint/2010/main" val="1175518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01E60F03-131F-496B-8DB2-6F14E705F74D}"/>
              </a:ext>
            </a:extLst>
          </p:cNvPr>
          <p:cNvSpPr>
            <a:spLocks noGrp="1" noChangeArrowheads="1"/>
          </p:cNvSpPr>
          <p:nvPr>
            <p:ph idx="1"/>
          </p:nvPr>
        </p:nvSpPr>
        <p:spPr>
          <a:xfrm>
            <a:off x="838200" y="1686213"/>
            <a:ext cx="10553344" cy="3808734"/>
          </a:xfrm>
        </p:spPr>
        <p:txBody>
          <a:bodyPr>
            <a:normAutofit fontScale="92500" lnSpcReduction="20000"/>
          </a:bodyPr>
          <a:lstStyle/>
          <a:p>
            <a:pPr lvl="1" eaLnBrk="1" hangingPunct="1">
              <a:lnSpc>
                <a:spcPct val="120000"/>
              </a:lnSpc>
              <a:buFont typeface="Wingdings" panose="05000000000000000000" pitchFamily="2" charset="2"/>
              <a:buChar char="Ø"/>
            </a:pPr>
            <a:r>
              <a:rPr lang="en-US" sz="3000" dirty="0">
                <a:ea typeface="Verdana" panose="020B0604030504040204" pitchFamily="34" charset="0"/>
                <a:cs typeface="Calibri Light" panose="020F0302020204030204" pitchFamily="34" charset="0"/>
              </a:rPr>
              <a:t>Using the list provided by the election office, mark the Register for any voter who was issued an absentee ballot after the Register was printed.</a:t>
            </a:r>
          </a:p>
          <a:p>
            <a:pPr lvl="1">
              <a:lnSpc>
                <a:spcPct val="120000"/>
              </a:lnSpc>
              <a:buFont typeface="Wingdings" panose="05000000000000000000" pitchFamily="2" charset="2"/>
              <a:buChar char="Ø"/>
            </a:pPr>
            <a:r>
              <a:rPr lang="en-US" sz="3400" dirty="0">
                <a:ea typeface="Verdana" panose="020B0604030504040204" pitchFamily="34" charset="0"/>
                <a:cs typeface="Calibri Light" panose="020F0302020204030204" pitchFamily="34" charset="0"/>
              </a:rPr>
              <a:t>All voters issued absentee ballots prior to printing the Register will be marked absentee. </a:t>
            </a:r>
          </a:p>
          <a:p>
            <a:pPr marL="0" indent="0">
              <a:lnSpc>
                <a:spcPct val="120000"/>
              </a:lnSpc>
              <a:buNone/>
            </a:pPr>
            <a:r>
              <a:rPr lang="en-US" b="1" u="sng" dirty="0">
                <a:solidFill>
                  <a:schemeClr val="accent1"/>
                </a:solidFill>
                <a:ea typeface="Verdana" panose="020B0604030504040204" pitchFamily="34" charset="0"/>
                <a:cs typeface="Calibri Light" panose="020F0302020204030204" pitchFamily="34" charset="0"/>
              </a:rPr>
              <a:t>NOTE:</a:t>
            </a:r>
            <a:r>
              <a:rPr lang="en-US" b="1" dirty="0">
                <a:solidFill>
                  <a:schemeClr val="accent1"/>
                </a:solidFill>
                <a:ea typeface="Verdana" panose="020B0604030504040204" pitchFamily="34" charset="0"/>
                <a:cs typeface="Calibri Light" panose="020F0302020204030204" pitchFamily="34" charset="0"/>
              </a:rPr>
              <a:t>  Voters marked Absentee must vote a PROVISIONAL BALLOT if they show up to vote at the polls and do not have their original ballot!</a:t>
            </a:r>
          </a:p>
          <a:p>
            <a:pPr lvl="1">
              <a:lnSpc>
                <a:spcPct val="120000"/>
              </a:lnSpc>
              <a:buFont typeface="Wingdings" panose="05000000000000000000" pitchFamily="2" charset="2"/>
              <a:buChar char="Ø"/>
            </a:pPr>
            <a:r>
              <a:rPr lang="en-US" sz="3000" dirty="0">
                <a:ea typeface="Verdana" panose="020B0604030504040204" pitchFamily="34" charset="0"/>
                <a:cs typeface="Calibri Light" panose="020F0302020204030204" pitchFamily="34" charset="0"/>
              </a:rPr>
              <a:t>Post the list of Absentee voters</a:t>
            </a:r>
            <a:r>
              <a:rPr lang="en-US" sz="3000" i="1" dirty="0">
                <a:ea typeface="Verdana" panose="020B0604030504040204" pitchFamily="34" charset="0"/>
                <a:cs typeface="Calibri Light" panose="020F0302020204030204" pitchFamily="34" charset="0"/>
              </a:rPr>
              <a:t> </a:t>
            </a:r>
            <a:r>
              <a:rPr lang="en-US" sz="3000" dirty="0">
                <a:ea typeface="Verdana" panose="020B0604030504040204" pitchFamily="34" charset="0"/>
                <a:cs typeface="Calibri Light" panose="020F0302020204030204" pitchFamily="34" charset="0"/>
              </a:rPr>
              <a:t>in a </a:t>
            </a:r>
            <a:r>
              <a:rPr lang="en-US" sz="3000" b="1" dirty="0">
                <a:ea typeface="Verdana" panose="020B0604030504040204" pitchFamily="34" charset="0"/>
                <a:cs typeface="Calibri Light" panose="020F0302020204030204" pitchFamily="34" charset="0"/>
              </a:rPr>
              <a:t>conspicuous</a:t>
            </a:r>
            <a:r>
              <a:rPr lang="en-US" sz="3000" dirty="0">
                <a:ea typeface="Verdana" panose="020B0604030504040204" pitchFamily="34" charset="0"/>
                <a:cs typeface="Calibri Light" panose="020F0302020204030204" pitchFamily="34" charset="0"/>
              </a:rPr>
              <a:t> location.</a:t>
            </a:r>
          </a:p>
        </p:txBody>
      </p:sp>
      <p:sp>
        <p:nvSpPr>
          <p:cNvPr id="9" name="Rectangle 8">
            <a:extLst>
              <a:ext uri="{FF2B5EF4-FFF2-40B4-BE49-F238E27FC236}">
                <a16:creationId xmlns:a16="http://schemas.microsoft.com/office/drawing/2014/main" id="{DAE74C54-0BEF-463F-BE68-7B3828CECAC3}"/>
              </a:ext>
            </a:extLst>
          </p:cNvPr>
          <p:cNvSpPr/>
          <p:nvPr/>
        </p:nvSpPr>
        <p:spPr>
          <a:xfrm>
            <a:off x="712150" y="641063"/>
            <a:ext cx="10767700" cy="646331"/>
          </a:xfrm>
          <a:prstGeom prst="rect">
            <a:avLst/>
          </a:prstGeom>
          <a:solidFill>
            <a:schemeClr val="bg1">
              <a:lumMod val="75000"/>
            </a:schemeClr>
          </a:solidFill>
          <a:ln>
            <a:solidFill>
              <a:schemeClr val="accent1">
                <a:lumMod val="75000"/>
              </a:schemeClr>
            </a:solidFill>
          </a:ln>
        </p:spPr>
        <p:txBody>
          <a:bodyPr wrap="square">
            <a:spAutoFit/>
          </a:bodyPr>
          <a:lstStyle/>
          <a:p>
            <a:pPr algn="ctr"/>
            <a:r>
              <a:rPr lang="en-US" sz="3600" dirty="0">
                <a:latin typeface="Calibri Light" panose="020F0302020204030204" pitchFamily="34" charset="0"/>
                <a:ea typeface="Verdana" panose="020B0604030504040204" pitchFamily="34" charset="0"/>
                <a:cs typeface="Calibri Light" panose="020F0302020204030204" pitchFamily="34" charset="0"/>
              </a:rPr>
              <a:t>Before the Polls Open</a:t>
            </a:r>
          </a:p>
        </p:txBody>
      </p:sp>
      <p:sp>
        <p:nvSpPr>
          <p:cNvPr id="2" name="Rectangle 1">
            <a:extLst>
              <a:ext uri="{FF2B5EF4-FFF2-40B4-BE49-F238E27FC236}">
                <a16:creationId xmlns:a16="http://schemas.microsoft.com/office/drawing/2014/main" id="{DD7417F9-5A6D-4D4E-9D8C-C0360D717D54}"/>
              </a:ext>
            </a:extLst>
          </p:cNvPr>
          <p:cNvSpPr/>
          <p:nvPr/>
        </p:nvSpPr>
        <p:spPr>
          <a:xfrm>
            <a:off x="784789" y="5722511"/>
            <a:ext cx="10622422" cy="541046"/>
          </a:xfrm>
          <a:prstGeom prst="rect">
            <a:avLst/>
          </a:prstGeom>
          <a:solidFill>
            <a:schemeClr val="bg2">
              <a:lumMod val="90000"/>
            </a:schemeClr>
          </a:solidFill>
          <a:ln>
            <a:solidFill>
              <a:schemeClr val="accent1">
                <a:lumMod val="75000"/>
              </a:schemeClr>
            </a:solidFill>
          </a:ln>
        </p:spPr>
        <p:txBody>
          <a:bodyPr wrap="square">
            <a:spAutoFit/>
          </a:bodyPr>
          <a:lstStyle/>
          <a:p>
            <a:pPr lvl="1">
              <a:lnSpc>
                <a:spcPct val="80000"/>
              </a:lnSpc>
            </a:pPr>
            <a:r>
              <a:rPr lang="en-US" dirty="0">
                <a:highlight>
                  <a:srgbClr val="C0C0C0"/>
                </a:highlight>
                <a:latin typeface="Calibri Light" panose="020F0302020204030204" pitchFamily="34" charset="0"/>
              </a:rPr>
              <a:t>If the elector is dropping off a ballot for another person, see the section on the Montana Ballot Interference Act (BIPA) in the </a:t>
            </a:r>
            <a:r>
              <a:rPr lang="en-US" dirty="0">
                <a:highlight>
                  <a:srgbClr val="C0C0C0"/>
                </a:highlight>
                <a:latin typeface="Calibri Light" panose="020F0302020204030204" pitchFamily="34" charset="0"/>
                <a:hlinkClick r:id="rId2"/>
              </a:rPr>
              <a:t>Election Judge Handbook</a:t>
            </a:r>
            <a:r>
              <a:rPr lang="en-US" dirty="0">
                <a:highlight>
                  <a:srgbClr val="C0C0C0"/>
                </a:highlight>
                <a:latin typeface="Calibri Light" panose="020F0302020204030204" pitchFamily="34" charset="0"/>
              </a:rPr>
              <a:t>!  </a:t>
            </a:r>
          </a:p>
        </p:txBody>
      </p:sp>
    </p:spTree>
    <p:extLst>
      <p:ext uri="{BB962C8B-B14F-4D97-AF65-F5344CB8AC3E}">
        <p14:creationId xmlns:p14="http://schemas.microsoft.com/office/powerpoint/2010/main" val="42575743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CK_SLIDE" val="0"/>
  <p:tag name="AUDIO_ID" val="450"/>
  <p:tag name="ARTICULATE_USED_LAYOUT" val="2"/>
</p:tagLst>
</file>

<file path=ppt/tags/tag10.xml><?xml version="1.0" encoding="utf-8"?>
<p:tagLst xmlns:a="http://schemas.openxmlformats.org/drawingml/2006/main" xmlns:r="http://schemas.openxmlformats.org/officeDocument/2006/relationships" xmlns:p="http://schemas.openxmlformats.org/presentationml/2006/main">
  <p:tag name="ARTICULATE_LOCK_SLIDE" val="0"/>
  <p:tag name="AUDIO_ID" val="299"/>
  <p:tag name="ARTICULATE_USED_LAYOUT" val="2"/>
</p:tagLst>
</file>

<file path=ppt/tags/tag11.xml><?xml version="1.0" encoding="utf-8"?>
<p:tagLst xmlns:a="http://schemas.openxmlformats.org/drawingml/2006/main" xmlns:r="http://schemas.openxmlformats.org/officeDocument/2006/relationships" xmlns:p="http://schemas.openxmlformats.org/presentationml/2006/main">
  <p:tag name="ARTICULATE_LOCK_SLIDE" val="0"/>
  <p:tag name="AUDIO_ID" val="301"/>
  <p:tag name="ARTICULATE_USED_LAYOUT" val="2"/>
</p:tagLst>
</file>

<file path=ppt/tags/tag12.xml><?xml version="1.0" encoding="utf-8"?>
<p:tagLst xmlns:a="http://schemas.openxmlformats.org/drawingml/2006/main" xmlns:r="http://schemas.openxmlformats.org/officeDocument/2006/relationships" xmlns:p="http://schemas.openxmlformats.org/presentationml/2006/main">
  <p:tag name="ARTICULATE_LOCK_SLIDE" val="0"/>
  <p:tag name="AUDIO_ID" val="302"/>
  <p:tag name="ARTICULATE_USED_LAYOUT" val="2"/>
</p:tagLst>
</file>

<file path=ppt/tags/tag13.xml><?xml version="1.0" encoding="utf-8"?>
<p:tagLst xmlns:a="http://schemas.openxmlformats.org/drawingml/2006/main" xmlns:r="http://schemas.openxmlformats.org/officeDocument/2006/relationships" xmlns:p="http://schemas.openxmlformats.org/presentationml/2006/main">
  <p:tag name="ARTICULATE_LOCK_SLIDE" val="0"/>
  <p:tag name="AUDIO_ID" val="304"/>
  <p:tag name="ARTICULATE_USED_LAYOUT" val="2"/>
</p:tagLst>
</file>

<file path=ppt/tags/tag14.xml><?xml version="1.0" encoding="utf-8"?>
<p:tagLst xmlns:a="http://schemas.openxmlformats.org/drawingml/2006/main" xmlns:r="http://schemas.openxmlformats.org/officeDocument/2006/relationships" xmlns:p="http://schemas.openxmlformats.org/presentationml/2006/main">
  <p:tag name="ARTICULATE_LOCK_SLIDE" val="0"/>
  <p:tag name="AUDIO_ID" val="426"/>
  <p:tag name="ARTICULATE_USED_LAYOUT" val="2"/>
</p:tagLst>
</file>

<file path=ppt/tags/tag15.xml><?xml version="1.0" encoding="utf-8"?>
<p:tagLst xmlns:a="http://schemas.openxmlformats.org/drawingml/2006/main" xmlns:r="http://schemas.openxmlformats.org/officeDocument/2006/relationships" xmlns:p="http://schemas.openxmlformats.org/presentationml/2006/main">
  <p:tag name="ARTICULATE_LOCK_SLIDE" val="0"/>
  <p:tag name="AUDIO_ID" val="305"/>
  <p:tag name="ARTICULATE_USED_LAYOUT" val="2"/>
</p:tagLst>
</file>

<file path=ppt/tags/tag16.xml><?xml version="1.0" encoding="utf-8"?>
<p:tagLst xmlns:a="http://schemas.openxmlformats.org/drawingml/2006/main" xmlns:r="http://schemas.openxmlformats.org/officeDocument/2006/relationships" xmlns:p="http://schemas.openxmlformats.org/presentationml/2006/main">
  <p:tag name="ARTICULATE_LOCK_SLIDE" val="0"/>
  <p:tag name="AUDIO_ID" val="361"/>
  <p:tag name="ARTICULATE_USED_LAYOUT" val="2"/>
</p:tagLst>
</file>

<file path=ppt/tags/tag17.xml><?xml version="1.0" encoding="utf-8"?>
<p:tagLst xmlns:a="http://schemas.openxmlformats.org/drawingml/2006/main" xmlns:r="http://schemas.openxmlformats.org/officeDocument/2006/relationships" xmlns:p="http://schemas.openxmlformats.org/presentationml/2006/main">
  <p:tag name="ARTICULATE_LOCK_SLIDE" val="0"/>
  <p:tag name="AUDIO_ID" val="427"/>
  <p:tag name="ARTICULATE_USED_LAYOUT" val="2"/>
</p:tagLst>
</file>

<file path=ppt/tags/tag18.xml><?xml version="1.0" encoding="utf-8"?>
<p:tagLst xmlns:a="http://schemas.openxmlformats.org/drawingml/2006/main" xmlns:r="http://schemas.openxmlformats.org/officeDocument/2006/relationships" xmlns:p="http://schemas.openxmlformats.org/presentationml/2006/main">
  <p:tag name="ARTICULATE_LOCK_SLIDE" val="0"/>
  <p:tag name="AUDIO_ID" val="362"/>
  <p:tag name="ARTICULATE_USED_LAYOUT" val="2"/>
</p:tagLst>
</file>

<file path=ppt/tags/tag19.xml><?xml version="1.0" encoding="utf-8"?>
<p:tagLst xmlns:a="http://schemas.openxmlformats.org/drawingml/2006/main" xmlns:r="http://schemas.openxmlformats.org/officeDocument/2006/relationships" xmlns:p="http://schemas.openxmlformats.org/presentationml/2006/main">
  <p:tag name="ARTICULATE_LOCK_SLIDE" val="0"/>
  <p:tag name="AUDIO_ID" val="428"/>
  <p:tag name="ARTICULATE_USED_LAYOUT" val="2"/>
</p:tagLst>
</file>

<file path=ppt/tags/tag2.xml><?xml version="1.0" encoding="utf-8"?>
<p:tagLst xmlns:a="http://schemas.openxmlformats.org/drawingml/2006/main" xmlns:r="http://schemas.openxmlformats.org/officeDocument/2006/relationships" xmlns:p="http://schemas.openxmlformats.org/presentationml/2006/main">
  <p:tag name="ARTICULATE_LOCK_SLIDE" val="0"/>
  <p:tag name="AUDIO_ID" val="287"/>
  <p:tag name="ARTICULATE_USED_LAYOUT" val="2"/>
</p:tagLst>
</file>

<file path=ppt/tags/tag20.xml><?xml version="1.0" encoding="utf-8"?>
<p:tagLst xmlns:a="http://schemas.openxmlformats.org/drawingml/2006/main" xmlns:r="http://schemas.openxmlformats.org/officeDocument/2006/relationships" xmlns:p="http://schemas.openxmlformats.org/presentationml/2006/main">
  <p:tag name="ARTICULATE_LOCK_SLIDE" val="0"/>
  <p:tag name="AUDIO_ID" val="306"/>
  <p:tag name="ARTICULATE_USED_LAYOUT" val="2"/>
</p:tagLst>
</file>

<file path=ppt/tags/tag21.xml><?xml version="1.0" encoding="utf-8"?>
<p:tagLst xmlns:a="http://schemas.openxmlformats.org/drawingml/2006/main" xmlns:r="http://schemas.openxmlformats.org/officeDocument/2006/relationships" xmlns:p="http://schemas.openxmlformats.org/presentationml/2006/main">
  <p:tag name="ARTICULATE_LOCK_SLIDE" val="0"/>
  <p:tag name="AUDIO_ID" val="308"/>
  <p:tag name="ARTICULATE_USED_LAYOUT" val="2"/>
</p:tagLst>
</file>

<file path=ppt/tags/tag22.xml><?xml version="1.0" encoding="utf-8"?>
<p:tagLst xmlns:a="http://schemas.openxmlformats.org/drawingml/2006/main" xmlns:r="http://schemas.openxmlformats.org/officeDocument/2006/relationships" xmlns:p="http://schemas.openxmlformats.org/presentationml/2006/main">
  <p:tag name="ARTICULATE_LOCK_SLIDE" val="0"/>
  <p:tag name="AUDIO_ID" val="389"/>
  <p:tag name="ARTICULATE_USED_LAYOUT" val="2"/>
</p:tagLst>
</file>

<file path=ppt/tags/tag23.xml><?xml version="1.0" encoding="utf-8"?>
<p:tagLst xmlns:a="http://schemas.openxmlformats.org/drawingml/2006/main" xmlns:r="http://schemas.openxmlformats.org/officeDocument/2006/relationships" xmlns:p="http://schemas.openxmlformats.org/presentationml/2006/main">
  <p:tag name="ARTICULATE_LOCK_SLIDE" val="0"/>
  <p:tag name="AUDIO_ID" val="390"/>
  <p:tag name="ARTICULATE_USED_LAYOUT" val="2"/>
</p:tagLst>
</file>

<file path=ppt/tags/tag24.xml><?xml version="1.0" encoding="utf-8"?>
<p:tagLst xmlns:a="http://schemas.openxmlformats.org/drawingml/2006/main" xmlns:r="http://schemas.openxmlformats.org/officeDocument/2006/relationships" xmlns:p="http://schemas.openxmlformats.org/presentationml/2006/main">
  <p:tag name="ARTICULATE_LOCK_SLIDE" val="0"/>
  <p:tag name="AUDIO_ID" val="391"/>
  <p:tag name="ARTICULATE_USED_LAYOUT" val="2"/>
</p:tagLst>
</file>

<file path=ppt/tags/tag25.xml><?xml version="1.0" encoding="utf-8"?>
<p:tagLst xmlns:a="http://schemas.openxmlformats.org/drawingml/2006/main" xmlns:r="http://schemas.openxmlformats.org/officeDocument/2006/relationships" xmlns:p="http://schemas.openxmlformats.org/presentationml/2006/main">
  <p:tag name="ARTICULATE_LOCK_SLIDE" val="0"/>
  <p:tag name="AUDIO_ID" val="393"/>
  <p:tag name="ARTICULATE_USED_LAYOUT" val="2"/>
</p:tagLst>
</file>

<file path=ppt/tags/tag26.xml><?xml version="1.0" encoding="utf-8"?>
<p:tagLst xmlns:a="http://schemas.openxmlformats.org/drawingml/2006/main" xmlns:r="http://schemas.openxmlformats.org/officeDocument/2006/relationships" xmlns:p="http://schemas.openxmlformats.org/presentationml/2006/main">
  <p:tag name="ARTICULATE_LOCK_SLIDE" val="0"/>
  <p:tag name="AUDIO_ID" val="395"/>
  <p:tag name="ARTICULATE_USED_LAYOUT" val="2"/>
</p:tagLst>
</file>

<file path=ppt/tags/tag27.xml><?xml version="1.0" encoding="utf-8"?>
<p:tagLst xmlns:a="http://schemas.openxmlformats.org/drawingml/2006/main" xmlns:r="http://schemas.openxmlformats.org/officeDocument/2006/relationships" xmlns:p="http://schemas.openxmlformats.org/presentationml/2006/main">
  <p:tag name="ARTICULATE_LOCK_SLIDE" val="0"/>
  <p:tag name="AUDIO_ID" val="397"/>
  <p:tag name="ARTICULATE_USED_LAYOUT" val="2"/>
</p:tagLst>
</file>

<file path=ppt/tags/tag28.xml><?xml version="1.0" encoding="utf-8"?>
<p:tagLst xmlns:a="http://schemas.openxmlformats.org/drawingml/2006/main" xmlns:r="http://schemas.openxmlformats.org/officeDocument/2006/relationships" xmlns:p="http://schemas.openxmlformats.org/presentationml/2006/main">
  <p:tag name="ARTICULATE_LOCK_SLIDE" val="0"/>
  <p:tag name="AUDIO_ID" val="398"/>
  <p:tag name="ARTICULATE_USED_LAYOUT" val="2"/>
</p:tagLst>
</file>

<file path=ppt/tags/tag29.xml><?xml version="1.0" encoding="utf-8"?>
<p:tagLst xmlns:a="http://schemas.openxmlformats.org/drawingml/2006/main" xmlns:r="http://schemas.openxmlformats.org/officeDocument/2006/relationships" xmlns:p="http://schemas.openxmlformats.org/presentationml/2006/main">
  <p:tag name="ARTICULATE_LOCK_SLIDE" val="0"/>
  <p:tag name="AUDIO_ID" val="328"/>
  <p:tag name="ARTICULATE_USED_LAYOUT" val="2"/>
</p:tagLst>
</file>

<file path=ppt/tags/tag3.xml><?xml version="1.0" encoding="utf-8"?>
<p:tagLst xmlns:a="http://schemas.openxmlformats.org/drawingml/2006/main" xmlns:r="http://schemas.openxmlformats.org/officeDocument/2006/relationships" xmlns:p="http://schemas.openxmlformats.org/presentationml/2006/main">
  <p:tag name="ARTICULATE_LOCK_SLIDE" val="0"/>
  <p:tag name="AUDIO_ID" val="278"/>
  <p:tag name="ARTICULATE_USED_LAYOUT" val="2"/>
</p:tagLst>
</file>

<file path=ppt/tags/tag30.xml><?xml version="1.0" encoding="utf-8"?>
<p:tagLst xmlns:a="http://schemas.openxmlformats.org/drawingml/2006/main" xmlns:r="http://schemas.openxmlformats.org/officeDocument/2006/relationships" xmlns:p="http://schemas.openxmlformats.org/presentationml/2006/main">
  <p:tag name="ARTICULATE_LOCK_SLIDE" val="0"/>
  <p:tag name="AUDIO_ID" val="331"/>
  <p:tag name="ARTICULATE_USED_LAYOUT" val="2"/>
</p:tagLst>
</file>

<file path=ppt/tags/tag31.xml><?xml version="1.0" encoding="utf-8"?>
<p:tagLst xmlns:a="http://schemas.openxmlformats.org/drawingml/2006/main" xmlns:r="http://schemas.openxmlformats.org/officeDocument/2006/relationships" xmlns:p="http://schemas.openxmlformats.org/presentationml/2006/main">
  <p:tag name="ARTICULATE_LOCK_SLIDE" val="0"/>
  <p:tag name="AUDIO_ID" val="330"/>
  <p:tag name="ARTICULATE_USED_LAYOUT" val="2"/>
</p:tagLst>
</file>

<file path=ppt/tags/tag32.xml><?xml version="1.0" encoding="utf-8"?>
<p:tagLst xmlns:a="http://schemas.openxmlformats.org/drawingml/2006/main" xmlns:r="http://schemas.openxmlformats.org/officeDocument/2006/relationships" xmlns:p="http://schemas.openxmlformats.org/presentationml/2006/main">
  <p:tag name="ARTICULATE_LOCK_SLIDE" val="0"/>
  <p:tag name="AUDIO_ID" val="323"/>
  <p:tag name="ARTICULATE_USED_LAYOUT" val="2"/>
</p:tagLst>
</file>

<file path=ppt/tags/tag33.xml><?xml version="1.0" encoding="utf-8"?>
<p:tagLst xmlns:a="http://schemas.openxmlformats.org/drawingml/2006/main" xmlns:r="http://schemas.openxmlformats.org/officeDocument/2006/relationships" xmlns:p="http://schemas.openxmlformats.org/presentationml/2006/main">
  <p:tag name="ARTICULATE_LOCK_SLIDE" val="0"/>
  <p:tag name="AUDIO_ID" val="451"/>
  <p:tag name="ARTICULATE_USED_LAYOUT" val="2"/>
</p:tagLst>
</file>

<file path=ppt/tags/tag34.xml><?xml version="1.0" encoding="utf-8"?>
<p:tagLst xmlns:a="http://schemas.openxmlformats.org/drawingml/2006/main" xmlns:r="http://schemas.openxmlformats.org/officeDocument/2006/relationships" xmlns:p="http://schemas.openxmlformats.org/presentationml/2006/main">
  <p:tag name="ARTICULATE_LOCK_SLIDE" val="0"/>
  <p:tag name="AUDIO_ID" val="325"/>
  <p:tag name="ARTICULATE_USED_LAYOUT" val="2"/>
</p:tagLst>
</file>

<file path=ppt/tags/tag35.xml><?xml version="1.0" encoding="utf-8"?>
<p:tagLst xmlns:a="http://schemas.openxmlformats.org/drawingml/2006/main" xmlns:r="http://schemas.openxmlformats.org/officeDocument/2006/relationships" xmlns:p="http://schemas.openxmlformats.org/presentationml/2006/main">
  <p:tag name="ARTICULATE_LOCK_SLIDE" val="0"/>
  <p:tag name="AUDIO_ID" val="335"/>
  <p:tag name="ARTICULATE_USED_LAYOUT" val="2"/>
</p:tagLst>
</file>

<file path=ppt/tags/tag36.xml><?xml version="1.0" encoding="utf-8"?>
<p:tagLst xmlns:a="http://schemas.openxmlformats.org/drawingml/2006/main" xmlns:r="http://schemas.openxmlformats.org/officeDocument/2006/relationships" xmlns:p="http://schemas.openxmlformats.org/presentationml/2006/main">
  <p:tag name="ARTICULATE_LOCK_SLIDE" val="0"/>
  <p:tag name="AUDIO_ID" val="334"/>
  <p:tag name="ARTICULATE_USED_LAYOUT" val="2"/>
</p:tagLst>
</file>

<file path=ppt/tags/tag37.xml><?xml version="1.0" encoding="utf-8"?>
<p:tagLst xmlns:a="http://schemas.openxmlformats.org/drawingml/2006/main" xmlns:r="http://schemas.openxmlformats.org/officeDocument/2006/relationships" xmlns:p="http://schemas.openxmlformats.org/presentationml/2006/main">
  <p:tag name="ARTICULATE_LOCK_SLIDE" val="0"/>
  <p:tag name="AUDIO_ID" val="369"/>
  <p:tag name="ARTICULATE_USED_LAYOUT" val="2"/>
</p:tagLst>
</file>

<file path=ppt/tags/tag38.xml><?xml version="1.0" encoding="utf-8"?>
<p:tagLst xmlns:a="http://schemas.openxmlformats.org/drawingml/2006/main" xmlns:r="http://schemas.openxmlformats.org/officeDocument/2006/relationships" xmlns:p="http://schemas.openxmlformats.org/presentationml/2006/main">
  <p:tag name="ARTICULATE_LOCK_SLIDE" val="0"/>
  <p:tag name="AUDIO_ID" val="327"/>
  <p:tag name="ARTICULATE_USED_LAYOUT" val="2"/>
</p:tagLst>
</file>

<file path=ppt/tags/tag39.xml><?xml version="1.0" encoding="utf-8"?>
<p:tagLst xmlns:a="http://schemas.openxmlformats.org/drawingml/2006/main" xmlns:r="http://schemas.openxmlformats.org/officeDocument/2006/relationships" xmlns:p="http://schemas.openxmlformats.org/presentationml/2006/main">
  <p:tag name="ARTICULATE_LOCK_SLIDE" val="0"/>
  <p:tag name="AUDIO_ID" val="365"/>
  <p:tag name="ARTICULATE_USED_LAYOUT" val="2"/>
</p:tagLst>
</file>

<file path=ppt/tags/tag4.xml><?xml version="1.0" encoding="utf-8"?>
<p:tagLst xmlns:a="http://schemas.openxmlformats.org/drawingml/2006/main" xmlns:r="http://schemas.openxmlformats.org/officeDocument/2006/relationships" xmlns:p="http://schemas.openxmlformats.org/presentationml/2006/main">
  <p:tag name="ARTICULATE_LOCK_SLIDE" val="0"/>
  <p:tag name="AUDIO_ID" val="292"/>
  <p:tag name="ARTICULATE_USED_LAYOUT" val="2"/>
</p:tagLst>
</file>

<file path=ppt/tags/tag40.xml><?xml version="1.0" encoding="utf-8"?>
<p:tagLst xmlns:a="http://schemas.openxmlformats.org/drawingml/2006/main" xmlns:r="http://schemas.openxmlformats.org/officeDocument/2006/relationships" xmlns:p="http://schemas.openxmlformats.org/presentationml/2006/main">
  <p:tag name="ARTICULATE_LOCK_SLIDE" val="0"/>
  <p:tag name="AUDIO_ID" val="423"/>
  <p:tag name="ARTICULATE_USED_LAYOUT" val="2"/>
</p:tagLst>
</file>

<file path=ppt/tags/tag41.xml><?xml version="1.0" encoding="utf-8"?>
<p:tagLst xmlns:a="http://schemas.openxmlformats.org/drawingml/2006/main" xmlns:r="http://schemas.openxmlformats.org/officeDocument/2006/relationships" xmlns:p="http://schemas.openxmlformats.org/presentationml/2006/main">
  <p:tag name="ARTICULATE_LOCK_SLIDE" val="0"/>
  <p:tag name="AUDIO_ID" val="424"/>
  <p:tag name="ARTICULATE_USED_LAYOUT" val="2"/>
</p:tagLst>
</file>

<file path=ppt/tags/tag42.xml><?xml version="1.0" encoding="utf-8"?>
<p:tagLst xmlns:a="http://schemas.openxmlformats.org/drawingml/2006/main" xmlns:r="http://schemas.openxmlformats.org/officeDocument/2006/relationships" xmlns:p="http://schemas.openxmlformats.org/presentationml/2006/main">
  <p:tag name="ARTICULATE_LOCK_SLIDE" val="0"/>
  <p:tag name="AUDIO_ID" val="367"/>
  <p:tag name="ARTICULATE_USED_LAYOUT" val="2"/>
</p:tagLst>
</file>

<file path=ppt/tags/tag43.xml><?xml version="1.0" encoding="utf-8"?>
<p:tagLst xmlns:a="http://schemas.openxmlformats.org/drawingml/2006/main" xmlns:r="http://schemas.openxmlformats.org/officeDocument/2006/relationships" xmlns:p="http://schemas.openxmlformats.org/presentationml/2006/main">
  <p:tag name="ARTICULATE_LOCK_SLIDE" val="0"/>
  <p:tag name="AUDIO_ID" val="344"/>
  <p:tag name="ARTICULATE_USED_LAYOUT" val="2"/>
</p:tagLst>
</file>

<file path=ppt/tags/tag44.xml><?xml version="1.0" encoding="utf-8"?>
<p:tagLst xmlns:a="http://schemas.openxmlformats.org/drawingml/2006/main" xmlns:r="http://schemas.openxmlformats.org/officeDocument/2006/relationships" xmlns:p="http://schemas.openxmlformats.org/presentationml/2006/main">
  <p:tag name="ARTICULATE_LOCK_SLIDE" val="0"/>
  <p:tag name="AUDIO_ID" val="382"/>
  <p:tag name="ARTICULATE_USED_LAYOUT" val="2"/>
</p:tagLst>
</file>

<file path=ppt/tags/tag45.xml><?xml version="1.0" encoding="utf-8"?>
<p:tagLst xmlns:a="http://schemas.openxmlformats.org/drawingml/2006/main" xmlns:r="http://schemas.openxmlformats.org/officeDocument/2006/relationships" xmlns:p="http://schemas.openxmlformats.org/presentationml/2006/main">
  <p:tag name="ARTICULATE_LOCK_SLIDE" val="0"/>
  <p:tag name="AUDIO_ID" val="382"/>
  <p:tag name="ARTICULATE_USED_LAYOUT" val="2"/>
</p:tagLst>
</file>

<file path=ppt/tags/tag46.xml><?xml version="1.0" encoding="utf-8"?>
<p:tagLst xmlns:a="http://schemas.openxmlformats.org/drawingml/2006/main" xmlns:r="http://schemas.openxmlformats.org/officeDocument/2006/relationships" xmlns:p="http://schemas.openxmlformats.org/presentationml/2006/main">
  <p:tag name="ARTICULATE_LOCK_SLIDE" val="0"/>
  <p:tag name="AUDIO_ID" val="336"/>
  <p:tag name="ARTICULATE_USED_LAYOUT" val="2"/>
</p:tagLst>
</file>

<file path=ppt/tags/tag47.xml><?xml version="1.0" encoding="utf-8"?>
<p:tagLst xmlns:a="http://schemas.openxmlformats.org/drawingml/2006/main" xmlns:r="http://schemas.openxmlformats.org/officeDocument/2006/relationships" xmlns:p="http://schemas.openxmlformats.org/presentationml/2006/main">
  <p:tag name="ARTICULATE_LOCK_SLIDE" val="0"/>
  <p:tag name="AUDIO_ID" val="338"/>
  <p:tag name="ARTICULATE_USED_LAYOUT" val="2"/>
</p:tagLst>
</file>

<file path=ppt/tags/tag48.xml><?xml version="1.0" encoding="utf-8"?>
<p:tagLst xmlns:a="http://schemas.openxmlformats.org/drawingml/2006/main" xmlns:r="http://schemas.openxmlformats.org/officeDocument/2006/relationships" xmlns:p="http://schemas.openxmlformats.org/presentationml/2006/main">
  <p:tag name="ARTICULATE_LOCK_SLIDE" val="0"/>
  <p:tag name="AUDIO_ID" val="339"/>
  <p:tag name="ARTICULATE_USED_LAYOUT" val="2"/>
</p:tagLst>
</file>

<file path=ppt/tags/tag49.xml><?xml version="1.0" encoding="utf-8"?>
<p:tagLst xmlns:a="http://schemas.openxmlformats.org/drawingml/2006/main" xmlns:r="http://schemas.openxmlformats.org/officeDocument/2006/relationships" xmlns:p="http://schemas.openxmlformats.org/presentationml/2006/main">
  <p:tag name="ARTICULATE_LOCK_SLIDE" val="0"/>
  <p:tag name="AUDIO_ID" val="340"/>
  <p:tag name="ARTICULATE_USED_LAYOUT" val="2"/>
</p:tagLst>
</file>

<file path=ppt/tags/tag5.xml><?xml version="1.0" encoding="utf-8"?>
<p:tagLst xmlns:a="http://schemas.openxmlformats.org/drawingml/2006/main" xmlns:r="http://schemas.openxmlformats.org/officeDocument/2006/relationships" xmlns:p="http://schemas.openxmlformats.org/presentationml/2006/main">
  <p:tag name="ARTICULATE_LOCK_SLIDE" val="0"/>
  <p:tag name="AUDIO_ID" val="294"/>
  <p:tag name="ARTICULATE_USED_LAYOUT" val="2"/>
</p:tagLst>
</file>

<file path=ppt/tags/tag50.xml><?xml version="1.0" encoding="utf-8"?>
<p:tagLst xmlns:a="http://schemas.openxmlformats.org/drawingml/2006/main" xmlns:r="http://schemas.openxmlformats.org/officeDocument/2006/relationships" xmlns:p="http://schemas.openxmlformats.org/presentationml/2006/main">
  <p:tag name="ARTICULATE_LOCK_SLIDE" val="0"/>
  <p:tag name="AUDIO_ID" val="341"/>
  <p:tag name="ARTICULATE_USED_LAYOUT" val="2"/>
</p:tagLst>
</file>

<file path=ppt/tags/tag51.xml><?xml version="1.0" encoding="utf-8"?>
<p:tagLst xmlns:a="http://schemas.openxmlformats.org/drawingml/2006/main" xmlns:r="http://schemas.openxmlformats.org/officeDocument/2006/relationships" xmlns:p="http://schemas.openxmlformats.org/presentationml/2006/main">
  <p:tag name="ARTICULATE_LOCK_SLIDE" val="0"/>
  <p:tag name="AUDIO_ID" val="376"/>
  <p:tag name="ARTICULATE_USED_LAYOUT" val="2"/>
</p:tagLst>
</file>

<file path=ppt/tags/tag52.xml><?xml version="1.0" encoding="utf-8"?>
<p:tagLst xmlns:a="http://schemas.openxmlformats.org/drawingml/2006/main" xmlns:r="http://schemas.openxmlformats.org/officeDocument/2006/relationships" xmlns:p="http://schemas.openxmlformats.org/presentationml/2006/main">
  <p:tag name="ARTICULATE_LOCK_SLIDE" val="0"/>
  <p:tag name="AUDIO_ID" val="352"/>
  <p:tag name="ARTICULATE_USED_LAYOUT" val="2"/>
</p:tagLst>
</file>

<file path=ppt/tags/tag53.xml><?xml version="1.0" encoding="utf-8"?>
<p:tagLst xmlns:a="http://schemas.openxmlformats.org/drawingml/2006/main" xmlns:r="http://schemas.openxmlformats.org/officeDocument/2006/relationships" xmlns:p="http://schemas.openxmlformats.org/presentationml/2006/main">
  <p:tag name="ARTICULATE_LOCK_SLIDE" val="0"/>
  <p:tag name="AUDIO_ID" val="353"/>
  <p:tag name="ARTICULATE_USED_LAYOUT" val="2"/>
</p:tagLst>
</file>

<file path=ppt/tags/tag54.xml><?xml version="1.0" encoding="utf-8"?>
<p:tagLst xmlns:a="http://schemas.openxmlformats.org/drawingml/2006/main" xmlns:r="http://schemas.openxmlformats.org/officeDocument/2006/relationships" xmlns:p="http://schemas.openxmlformats.org/presentationml/2006/main">
  <p:tag name="ARTICULATE_LOCK_SLIDE" val="0"/>
  <p:tag name="AUDIO_ID" val="357"/>
  <p:tag name="ARTICULATE_USED_LAYOUT" val="2"/>
</p:tagLst>
</file>

<file path=ppt/tags/tag6.xml><?xml version="1.0" encoding="utf-8"?>
<p:tagLst xmlns:a="http://schemas.openxmlformats.org/drawingml/2006/main" xmlns:r="http://schemas.openxmlformats.org/officeDocument/2006/relationships" xmlns:p="http://schemas.openxmlformats.org/presentationml/2006/main">
  <p:tag name="ARTICULATE_LOCK_SLIDE" val="0"/>
  <p:tag name="AUDIO_ID" val="295"/>
  <p:tag name="ARTICULATE_USED_LAYOUT" val="2"/>
</p:tagLst>
</file>

<file path=ppt/tags/tag7.xml><?xml version="1.0" encoding="utf-8"?>
<p:tagLst xmlns:a="http://schemas.openxmlformats.org/drawingml/2006/main" xmlns:r="http://schemas.openxmlformats.org/officeDocument/2006/relationships" xmlns:p="http://schemas.openxmlformats.org/presentationml/2006/main">
  <p:tag name="ARTICULATE_LOCK_SLIDE" val="0"/>
  <p:tag name="AUDIO_ID" val="297"/>
  <p:tag name="ARTICULATE_USED_LAYOUT" val="2"/>
</p:tagLst>
</file>

<file path=ppt/tags/tag8.xml><?xml version="1.0" encoding="utf-8"?>
<p:tagLst xmlns:a="http://schemas.openxmlformats.org/drawingml/2006/main" xmlns:r="http://schemas.openxmlformats.org/officeDocument/2006/relationships" xmlns:p="http://schemas.openxmlformats.org/presentationml/2006/main">
  <p:tag name="ARTICULATE_LOCK_SLIDE" val="0"/>
  <p:tag name="AUDIO_ID" val="380"/>
  <p:tag name="ARTICULATE_USED_LAYOUT" val="2"/>
</p:tagLst>
</file>

<file path=ppt/tags/tag9.xml><?xml version="1.0" encoding="utf-8"?>
<p:tagLst xmlns:a="http://schemas.openxmlformats.org/drawingml/2006/main" xmlns:r="http://schemas.openxmlformats.org/officeDocument/2006/relationships" xmlns:p="http://schemas.openxmlformats.org/presentationml/2006/main">
  <p:tag name="ARTICULATE_LOCK_SLIDE" val="0"/>
  <p:tag name="AUDIO_ID" val="379"/>
  <p:tag name="ARTICULATE_USED_LAYOUT"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11088</Words>
  <Application>Microsoft Office PowerPoint</Application>
  <PresentationFormat>Widescreen</PresentationFormat>
  <Paragraphs>735</Paragraphs>
  <Slides>78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78</vt:i4>
      </vt:variant>
    </vt:vector>
  </HeadingPairs>
  <TitlesOfParts>
    <vt:vector size="85" baseType="lpstr">
      <vt:lpstr>Arial</vt:lpstr>
      <vt:lpstr>Bradley Hand ITC</vt:lpstr>
      <vt:lpstr>Calibri</vt:lpstr>
      <vt:lpstr>Calibri Light</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Ballot Interference Prevention Act (BIPA)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General Counting Procedures – Close of Tabulating Center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Schlosser, Lisa</dc:creator>
  <cp:lastModifiedBy>Schlosser, Lisa</cp:lastModifiedBy>
  <cp:revision>2</cp:revision>
  <dcterms:created xsi:type="dcterms:W3CDTF">2020-02-24T17:21:33Z</dcterms:created>
  <dcterms:modified xsi:type="dcterms:W3CDTF">2020-02-24T17:36:32Z</dcterms:modified>
</cp:coreProperties>
</file>