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7"/>
  </p:notesMasterIdLst>
  <p:handoutMasterIdLst>
    <p:handoutMasterId r:id="rId88"/>
  </p:handoutMasterIdLst>
  <p:sldIdLst>
    <p:sldId id="268" r:id="rId2"/>
    <p:sldId id="259" r:id="rId3"/>
    <p:sldId id="290" r:id="rId4"/>
    <p:sldId id="288" r:id="rId5"/>
    <p:sldId id="482" r:id="rId6"/>
    <p:sldId id="270" r:id="rId7"/>
    <p:sldId id="261" r:id="rId8"/>
    <p:sldId id="291" r:id="rId9"/>
    <p:sldId id="283" r:id="rId10"/>
    <p:sldId id="282" r:id="rId11"/>
    <p:sldId id="478" r:id="rId12"/>
    <p:sldId id="480" r:id="rId13"/>
    <p:sldId id="295" r:id="rId14"/>
    <p:sldId id="485" r:id="rId15"/>
    <p:sldId id="296" r:id="rId16"/>
    <p:sldId id="321" r:id="rId17"/>
    <p:sldId id="294" r:id="rId18"/>
    <p:sldId id="481" r:id="rId19"/>
    <p:sldId id="486" r:id="rId20"/>
    <p:sldId id="477" r:id="rId21"/>
    <p:sldId id="490" r:id="rId22"/>
    <p:sldId id="489" r:id="rId23"/>
    <p:sldId id="488" r:id="rId24"/>
    <p:sldId id="491" r:id="rId25"/>
    <p:sldId id="492" r:id="rId26"/>
    <p:sldId id="493" r:id="rId27"/>
    <p:sldId id="426" r:id="rId28"/>
    <p:sldId id="495" r:id="rId29"/>
    <p:sldId id="496" r:id="rId30"/>
    <p:sldId id="427" r:id="rId31"/>
    <p:sldId id="497" r:id="rId32"/>
    <p:sldId id="498" r:id="rId33"/>
    <p:sldId id="499" r:id="rId34"/>
    <p:sldId id="308" r:id="rId35"/>
    <p:sldId id="501" r:id="rId36"/>
    <p:sldId id="389" r:id="rId37"/>
    <p:sldId id="502" r:id="rId38"/>
    <p:sldId id="391" r:id="rId39"/>
    <p:sldId id="393" r:id="rId40"/>
    <p:sldId id="395" r:id="rId41"/>
    <p:sldId id="397" r:id="rId42"/>
    <p:sldId id="398" r:id="rId43"/>
    <p:sldId id="503" r:id="rId44"/>
    <p:sldId id="505" r:id="rId45"/>
    <p:sldId id="328" r:id="rId46"/>
    <p:sldId id="507" r:id="rId47"/>
    <p:sldId id="508" r:id="rId48"/>
    <p:sldId id="331" r:id="rId49"/>
    <p:sldId id="510" r:id="rId50"/>
    <p:sldId id="484" r:id="rId51"/>
    <p:sldId id="457" r:id="rId52"/>
    <p:sldId id="511" r:id="rId53"/>
    <p:sldId id="451" r:id="rId54"/>
    <p:sldId id="483" r:id="rId55"/>
    <p:sldId id="512" r:id="rId56"/>
    <p:sldId id="513" r:id="rId57"/>
    <p:sldId id="514" r:id="rId58"/>
    <p:sldId id="334" r:id="rId59"/>
    <p:sldId id="520" r:id="rId60"/>
    <p:sldId id="369" r:id="rId61"/>
    <p:sldId id="327" r:id="rId62"/>
    <p:sldId id="365" r:id="rId63"/>
    <p:sldId id="424" r:id="rId64"/>
    <p:sldId id="515" r:id="rId65"/>
    <p:sldId id="516" r:id="rId66"/>
    <p:sldId id="344" r:id="rId67"/>
    <p:sldId id="382" r:id="rId68"/>
    <p:sldId id="459" r:id="rId69"/>
    <p:sldId id="336" r:id="rId70"/>
    <p:sldId id="338" r:id="rId71"/>
    <p:sldId id="339" r:id="rId72"/>
    <p:sldId id="340" r:id="rId73"/>
    <p:sldId id="341" r:id="rId74"/>
    <p:sldId id="376" r:id="rId75"/>
    <p:sldId id="352" r:id="rId76"/>
    <p:sldId id="517" r:id="rId77"/>
    <p:sldId id="357" r:id="rId78"/>
    <p:sldId id="519" r:id="rId79"/>
    <p:sldId id="460" r:id="rId80"/>
    <p:sldId id="461" r:id="rId81"/>
    <p:sldId id="462" r:id="rId82"/>
    <p:sldId id="463" r:id="rId83"/>
    <p:sldId id="464" r:id="rId84"/>
    <p:sldId id="466" r:id="rId85"/>
    <p:sldId id="467" r:id="rId8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chlosser, Lisa" initials="SL" lastIdx="1" clrIdx="0">
    <p:extLst>
      <p:ext uri="{19B8F6BF-5375-455C-9EA6-DF929625EA0E}">
        <p15:presenceInfo xmlns:p15="http://schemas.microsoft.com/office/powerpoint/2012/main" userId="S::CTA235@mt.gov::12aa3373-fb09-4d26-95c8-e8f2e3cccbbc" providerId="AD"/>
      </p:ext>
    </p:extLst>
  </p:cmAuthor>
  <p:cmAuthor id="2" name="Fuller, Stuart" initials="FS" lastIdx="1" clrIdx="1">
    <p:extLst>
      <p:ext uri="{19B8F6BF-5375-455C-9EA6-DF929625EA0E}">
        <p15:presenceInfo xmlns:p15="http://schemas.microsoft.com/office/powerpoint/2012/main" userId="S::CTA230@mt.gov::336b78d1-362d-44c4-b53e-ccb732bbb1b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916F01"/>
    <a:srgbClr val="3333CC"/>
    <a:srgbClr val="8A6900"/>
    <a:srgbClr val="002776"/>
    <a:srgbClr val="003399"/>
    <a:srgbClr val="AC8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323" autoAdjust="0"/>
    <p:restoredTop sz="94686"/>
  </p:normalViewPr>
  <p:slideViewPr>
    <p:cSldViewPr snapToGrid="0">
      <p:cViewPr varScale="1">
        <p:scale>
          <a:sx n="74" d="100"/>
          <a:sy n="74" d="100"/>
        </p:scale>
        <p:origin x="586" y="67"/>
      </p:cViewPr>
      <p:guideLst/>
    </p:cSldViewPr>
  </p:slideViewPr>
  <p:notesTextViewPr>
    <p:cViewPr>
      <p:scale>
        <a:sx n="1" d="1"/>
        <a:sy n="1" d="1"/>
      </p:scale>
      <p:origin x="0" y="0"/>
    </p:cViewPr>
  </p:notesTextViewPr>
  <p:notesViewPr>
    <p:cSldViewPr snapToGrid="0">
      <p:cViewPr varScale="1">
        <p:scale>
          <a:sx n="108" d="100"/>
          <a:sy n="108" d="100"/>
        </p:scale>
        <p:origin x="4008" y="10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commentAuthors" Target="commentAuthor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handoutMaster" Target="handoutMasters/handoutMaster1.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BADA728-6BBC-4212-BDCF-53C0922337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7F7CBF9-355E-4A36-80AE-35B6992E895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43873F8-AA9D-4F80-9BE9-BCF34CE5AB28}" type="datetimeFigureOut">
              <a:rPr lang="en-US" smtClean="0"/>
              <a:t>3/6/2024</a:t>
            </a:fld>
            <a:endParaRPr lang="en-US" dirty="0"/>
          </a:p>
        </p:txBody>
      </p:sp>
      <p:sp>
        <p:nvSpPr>
          <p:cNvPr id="4" name="Footer Placeholder 3">
            <a:extLst>
              <a:ext uri="{FF2B5EF4-FFF2-40B4-BE49-F238E27FC236}">
                <a16:creationId xmlns:a16="http://schemas.microsoft.com/office/drawing/2014/main" id="{502D993A-E73B-4F6B-ACE4-12F5883CFE7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A2AEDE6-12DF-48A5-81AC-6A55033BE3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4C7FC1E-0DF3-4B6F-AA53-5E03F418D7AC}" type="slidenum">
              <a:rPr lang="en-US" smtClean="0"/>
              <a:t>‹#›</a:t>
            </a:fld>
            <a:endParaRPr lang="en-US" dirty="0"/>
          </a:p>
        </p:txBody>
      </p:sp>
    </p:spTree>
    <p:extLst>
      <p:ext uri="{BB962C8B-B14F-4D97-AF65-F5344CB8AC3E}">
        <p14:creationId xmlns:p14="http://schemas.microsoft.com/office/powerpoint/2010/main" val="14536142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Calibri Light" panose="020F030202020403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Calibri Light" panose="020F0302020204030204" pitchFamily="34" charset="0"/>
              </a:defRPr>
            </a:lvl1pPr>
          </a:lstStyle>
          <a:p>
            <a:fld id="{FBACDC4E-17BE-4119-BA54-008881909743}" type="datetimeFigureOut">
              <a:rPr lang="en-US" smtClean="0"/>
              <a:pPr/>
              <a:t>3/6/2024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Calibri Light" panose="020F030202020403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Calibri Light" panose="020F0302020204030204" pitchFamily="34" charset="0"/>
              </a:defRPr>
            </a:lvl1pPr>
          </a:lstStyle>
          <a:p>
            <a:fld id="{0041E313-8A96-4ABC-9EB3-0D81D771F21F}" type="slidenum">
              <a:rPr lang="en-US" smtClean="0"/>
              <a:pPr/>
              <a:t>‹#›</a:t>
            </a:fld>
            <a:endParaRPr lang="en-US" dirty="0"/>
          </a:p>
        </p:txBody>
      </p:sp>
    </p:spTree>
    <p:extLst>
      <p:ext uri="{BB962C8B-B14F-4D97-AF65-F5344CB8AC3E}">
        <p14:creationId xmlns:p14="http://schemas.microsoft.com/office/powerpoint/2010/main" val="3943628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Calibri Light" panose="020F0302020204030204" pitchFamily="34" charset="0"/>
        <a:ea typeface="+mn-ea"/>
        <a:cs typeface="+mn-cs"/>
      </a:defRPr>
    </a:lvl1pPr>
    <a:lvl2pPr marL="457200" algn="l" defTabSz="914400" rtl="0" eaLnBrk="1" latinLnBrk="0" hangingPunct="1">
      <a:defRPr sz="1200" kern="1200">
        <a:solidFill>
          <a:schemeClr val="tx1"/>
        </a:solidFill>
        <a:latin typeface="Calibri Light" panose="020F0302020204030204" pitchFamily="34" charset="0"/>
        <a:ea typeface="+mn-ea"/>
        <a:cs typeface="+mn-cs"/>
      </a:defRPr>
    </a:lvl2pPr>
    <a:lvl3pPr marL="914400" algn="l" defTabSz="914400" rtl="0" eaLnBrk="1" latinLnBrk="0" hangingPunct="1">
      <a:defRPr sz="1200" kern="1200">
        <a:solidFill>
          <a:schemeClr val="tx1"/>
        </a:solidFill>
        <a:latin typeface="Calibri Light" panose="020F0302020204030204" pitchFamily="34" charset="0"/>
        <a:ea typeface="+mn-ea"/>
        <a:cs typeface="+mn-cs"/>
      </a:defRPr>
    </a:lvl3pPr>
    <a:lvl4pPr marL="1371600" algn="l" defTabSz="914400" rtl="0" eaLnBrk="1" latinLnBrk="0" hangingPunct="1">
      <a:defRPr sz="1200" kern="1200">
        <a:solidFill>
          <a:schemeClr val="tx1"/>
        </a:solidFill>
        <a:latin typeface="Calibri Light" panose="020F0302020204030204" pitchFamily="34" charset="0"/>
        <a:ea typeface="+mn-ea"/>
        <a:cs typeface="+mn-cs"/>
      </a:defRPr>
    </a:lvl4pPr>
    <a:lvl5pPr marL="1828800" algn="l" defTabSz="914400" rtl="0" eaLnBrk="1" latinLnBrk="0" hangingPunct="1">
      <a:defRPr sz="1200" kern="1200">
        <a:solidFill>
          <a:schemeClr val="tx1"/>
        </a:solidFill>
        <a:latin typeface="Calibri Light" panose="020F03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41E313-8A96-4ABC-9EB3-0D81D771F21F}" type="slidenum">
              <a:rPr lang="en-US" smtClean="0"/>
              <a:pPr/>
              <a:t>84</a:t>
            </a:fld>
            <a:endParaRPr lang="en-US" dirty="0"/>
          </a:p>
        </p:txBody>
      </p:sp>
    </p:spTree>
    <p:extLst>
      <p:ext uri="{BB962C8B-B14F-4D97-AF65-F5344CB8AC3E}">
        <p14:creationId xmlns:p14="http://schemas.microsoft.com/office/powerpoint/2010/main" val="11873871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BEB42-2796-4216-B578-5EBB92B76C6E}"/>
              </a:ext>
            </a:extLst>
          </p:cNvPr>
          <p:cNvSpPr>
            <a:spLocks noGrp="1"/>
          </p:cNvSpPr>
          <p:nvPr>
            <p:ph type="dt" sz="half" idx="10"/>
          </p:nvPr>
        </p:nvSpPr>
        <p:spPr/>
        <p:txBody>
          <a:bodyPr/>
          <a:lstStyle>
            <a:lvl1pPr>
              <a:defRPr>
                <a:latin typeface="Calibri Light" panose="020F0302020204030204" pitchFamily="34" charset="0"/>
              </a:defRPr>
            </a:lvl1pPr>
          </a:lstStyle>
          <a:p>
            <a:fld id="{B8B48CD3-E112-4996-AE9E-48FA1C71386E}" type="datetime1">
              <a:rPr lang="en-US" smtClean="0"/>
              <a:pPr/>
              <a:t>3/6/2024</a:t>
            </a:fld>
            <a:endParaRPr lang="en-US" dirty="0"/>
          </a:p>
        </p:txBody>
      </p:sp>
      <p:sp>
        <p:nvSpPr>
          <p:cNvPr id="3" name="Footer Placeholder 2">
            <a:extLst>
              <a:ext uri="{FF2B5EF4-FFF2-40B4-BE49-F238E27FC236}">
                <a16:creationId xmlns:a16="http://schemas.microsoft.com/office/drawing/2014/main" id="{F607388F-E69E-49CD-AE9A-E043BFEDB34F}"/>
              </a:ext>
            </a:extLst>
          </p:cNvPr>
          <p:cNvSpPr>
            <a:spLocks noGrp="1"/>
          </p:cNvSpPr>
          <p:nvPr>
            <p:ph type="ftr" sz="quarter" idx="11"/>
          </p:nvPr>
        </p:nvSpPr>
        <p:spPr/>
        <p:txBody>
          <a:bodyPr/>
          <a:lstStyle>
            <a:lvl1pPr>
              <a:defRPr>
                <a:latin typeface="Calibri Light" panose="020F0302020204030204" pitchFamily="34" charset="0"/>
              </a:defRPr>
            </a:lvl1pPr>
          </a:lstStyle>
          <a:p>
            <a:r>
              <a:rPr lang="en-US" dirty="0"/>
              <a:t>Updated 2/18/2020</a:t>
            </a:r>
          </a:p>
        </p:txBody>
      </p:sp>
      <p:sp>
        <p:nvSpPr>
          <p:cNvPr id="4" name="Slide Number Placeholder 3">
            <a:extLst>
              <a:ext uri="{FF2B5EF4-FFF2-40B4-BE49-F238E27FC236}">
                <a16:creationId xmlns:a16="http://schemas.microsoft.com/office/drawing/2014/main" id="{88A10A9E-6FE4-44A0-A0CB-D7A5C5E6B712}"/>
              </a:ext>
            </a:extLst>
          </p:cNvPr>
          <p:cNvSpPr>
            <a:spLocks noGrp="1"/>
          </p:cNvSpPr>
          <p:nvPr>
            <p:ph type="sldNum" sz="quarter" idx="12"/>
          </p:nvPr>
        </p:nvSpPr>
        <p:spPr/>
        <p:txBody>
          <a:bodyPr/>
          <a:lstStyle>
            <a:lvl1pPr>
              <a:defRPr>
                <a:latin typeface="Calibri Light" panose="020F0302020204030204" pitchFamily="34" charset="0"/>
              </a:defRPr>
            </a:lvl1pPr>
          </a:lstStyle>
          <a:p>
            <a:fld id="{6BDEF77A-1564-4F78-A440-4C8DF75E9740}" type="slidenum">
              <a:rPr lang="en-US" smtClean="0"/>
              <a:pPr/>
              <a:t>‹#›</a:t>
            </a:fld>
            <a:endParaRPr lang="en-US" dirty="0"/>
          </a:p>
        </p:txBody>
      </p:sp>
    </p:spTree>
    <p:extLst>
      <p:ext uri="{BB962C8B-B14F-4D97-AF65-F5344CB8AC3E}">
        <p14:creationId xmlns:p14="http://schemas.microsoft.com/office/powerpoint/2010/main" val="927870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6BD2A-EB9E-4DBF-A9FA-A99309F6D4B5}"/>
              </a:ext>
            </a:extLst>
          </p:cNvPr>
          <p:cNvSpPr>
            <a:spLocks noGrp="1"/>
          </p:cNvSpPr>
          <p:nvPr>
            <p:ph type="ctrTitle"/>
          </p:nvPr>
        </p:nvSpPr>
        <p:spPr>
          <a:xfrm>
            <a:off x="1524000" y="1122363"/>
            <a:ext cx="9144000" cy="2387600"/>
          </a:xfrm>
        </p:spPr>
        <p:txBody>
          <a:bodyPr anchor="b"/>
          <a:lstStyle>
            <a:lvl1pPr algn="ctr">
              <a:defRPr sz="6000">
                <a:latin typeface="Calibri Light" panose="020F030202020403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0BFD30B0-5C5D-4A86-832B-11A72A320DC6}"/>
              </a:ext>
            </a:extLst>
          </p:cNvPr>
          <p:cNvSpPr>
            <a:spLocks noGrp="1"/>
          </p:cNvSpPr>
          <p:nvPr>
            <p:ph type="subTitle" idx="1"/>
          </p:nvPr>
        </p:nvSpPr>
        <p:spPr>
          <a:xfrm>
            <a:off x="1524000" y="3602038"/>
            <a:ext cx="9144000" cy="1655762"/>
          </a:xfrm>
        </p:spPr>
        <p:txBody>
          <a:bodyPr/>
          <a:lstStyle>
            <a:lvl1pPr marL="0" indent="0" algn="ctr">
              <a:buNone/>
              <a:defRPr sz="2400">
                <a:latin typeface="Calibri Light" panose="020F03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D3DA583E-92DA-4454-A1CF-E4BACE819F5B}"/>
              </a:ext>
            </a:extLst>
          </p:cNvPr>
          <p:cNvSpPr>
            <a:spLocks noGrp="1"/>
          </p:cNvSpPr>
          <p:nvPr>
            <p:ph type="dt" sz="half" idx="10"/>
          </p:nvPr>
        </p:nvSpPr>
        <p:spPr/>
        <p:txBody>
          <a:bodyPr/>
          <a:lstStyle>
            <a:lvl1pPr>
              <a:defRPr>
                <a:latin typeface="Calibri Light" panose="020F0302020204030204" pitchFamily="34" charset="0"/>
              </a:defRPr>
            </a:lvl1pPr>
          </a:lstStyle>
          <a:p>
            <a:fld id="{6A561361-D4A7-48C5-84F3-24B8F6E800B7}" type="datetime1">
              <a:rPr lang="en-US" smtClean="0"/>
              <a:pPr/>
              <a:t>3/6/2024</a:t>
            </a:fld>
            <a:endParaRPr lang="en-US" dirty="0"/>
          </a:p>
        </p:txBody>
      </p:sp>
      <p:sp>
        <p:nvSpPr>
          <p:cNvPr id="5" name="Footer Placeholder 4">
            <a:extLst>
              <a:ext uri="{FF2B5EF4-FFF2-40B4-BE49-F238E27FC236}">
                <a16:creationId xmlns:a16="http://schemas.microsoft.com/office/drawing/2014/main" id="{B2F1C90C-058D-4B7A-BB34-AB28A87B3922}"/>
              </a:ext>
            </a:extLst>
          </p:cNvPr>
          <p:cNvSpPr>
            <a:spLocks noGrp="1"/>
          </p:cNvSpPr>
          <p:nvPr>
            <p:ph type="ftr" sz="quarter" idx="11"/>
          </p:nvPr>
        </p:nvSpPr>
        <p:spPr/>
        <p:txBody>
          <a:bodyPr/>
          <a:lstStyle>
            <a:lvl1pPr>
              <a:defRPr>
                <a:latin typeface="Calibri Light" panose="020F0302020204030204" pitchFamily="34" charset="0"/>
              </a:defRPr>
            </a:lvl1pPr>
          </a:lstStyle>
          <a:p>
            <a:r>
              <a:rPr lang="en-US" dirty="0"/>
              <a:t>Updated 2/22/2022</a:t>
            </a:r>
          </a:p>
        </p:txBody>
      </p:sp>
      <p:sp>
        <p:nvSpPr>
          <p:cNvPr id="6" name="Slide Number Placeholder 5">
            <a:extLst>
              <a:ext uri="{FF2B5EF4-FFF2-40B4-BE49-F238E27FC236}">
                <a16:creationId xmlns:a16="http://schemas.microsoft.com/office/drawing/2014/main" id="{5016F138-EA77-4F78-8FFB-E1E16EE0A5A2}"/>
              </a:ext>
            </a:extLst>
          </p:cNvPr>
          <p:cNvSpPr>
            <a:spLocks noGrp="1"/>
          </p:cNvSpPr>
          <p:nvPr>
            <p:ph type="sldNum" sz="quarter" idx="12"/>
          </p:nvPr>
        </p:nvSpPr>
        <p:spPr/>
        <p:txBody>
          <a:bodyPr/>
          <a:lstStyle>
            <a:lvl1pPr>
              <a:defRPr>
                <a:latin typeface="Calibri Light" panose="020F0302020204030204" pitchFamily="34" charset="0"/>
              </a:defRPr>
            </a:lvl1pPr>
          </a:lstStyle>
          <a:p>
            <a:fld id="{6BDEF77A-1564-4F78-A440-4C8DF75E9740}" type="slidenum">
              <a:rPr lang="en-US" smtClean="0"/>
              <a:pPr/>
              <a:t>‹#›</a:t>
            </a:fld>
            <a:endParaRPr lang="en-US" dirty="0"/>
          </a:p>
        </p:txBody>
      </p:sp>
    </p:spTree>
    <p:extLst>
      <p:ext uri="{BB962C8B-B14F-4D97-AF65-F5344CB8AC3E}">
        <p14:creationId xmlns:p14="http://schemas.microsoft.com/office/powerpoint/2010/main" val="286350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F1CCE-BDB0-4DB6-903A-C7D5B0F15230}"/>
              </a:ext>
            </a:extLst>
          </p:cNvPr>
          <p:cNvSpPr>
            <a:spLocks noGrp="1"/>
          </p:cNvSpPr>
          <p:nvPr>
            <p:ph type="title"/>
          </p:nvPr>
        </p:nvSpPr>
        <p:spPr/>
        <p:txBody>
          <a:bodyPr/>
          <a:lstStyle>
            <a:lvl1pPr>
              <a:defRPr>
                <a:latin typeface="Calibri Light" panose="020F030202020403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D3DD2876-3D47-4CD1-87DF-D9EC62642128}"/>
              </a:ext>
            </a:extLst>
          </p:cNvPr>
          <p:cNvSpPr>
            <a:spLocks noGrp="1"/>
          </p:cNvSpPr>
          <p:nvPr>
            <p:ph idx="1"/>
          </p:nvPr>
        </p:nvSpPr>
        <p:spPr/>
        <p:txBody>
          <a:bodyPr/>
          <a:lstStyle>
            <a:lvl1pPr>
              <a:defRPr>
                <a:latin typeface="Calibri Light" panose="020F0302020204030204" pitchFamily="34" charset="0"/>
              </a:defRPr>
            </a:lvl1pPr>
            <a:lvl2pPr>
              <a:defRPr>
                <a:latin typeface="Calibri Light" panose="020F0302020204030204" pitchFamily="34" charset="0"/>
              </a:defRPr>
            </a:lvl2pPr>
            <a:lvl3pPr>
              <a:defRPr>
                <a:latin typeface="Calibri Light" panose="020F0302020204030204" pitchFamily="34" charset="0"/>
              </a:defRPr>
            </a:lvl3pPr>
            <a:lvl4pPr>
              <a:defRPr>
                <a:latin typeface="Calibri Light" panose="020F0302020204030204" pitchFamily="34" charset="0"/>
              </a:defRPr>
            </a:lvl4pPr>
            <a:lvl5pPr>
              <a:defRPr>
                <a:latin typeface="Calibri Light" panose="020F03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1EAB3F6-ABF3-4ED1-8453-4EE1411DD780}"/>
              </a:ext>
            </a:extLst>
          </p:cNvPr>
          <p:cNvSpPr>
            <a:spLocks noGrp="1"/>
          </p:cNvSpPr>
          <p:nvPr>
            <p:ph type="dt" sz="half" idx="10"/>
          </p:nvPr>
        </p:nvSpPr>
        <p:spPr/>
        <p:txBody>
          <a:bodyPr/>
          <a:lstStyle>
            <a:lvl1pPr>
              <a:defRPr>
                <a:latin typeface="Calibri Light" panose="020F0302020204030204" pitchFamily="34" charset="0"/>
              </a:defRPr>
            </a:lvl1pPr>
          </a:lstStyle>
          <a:p>
            <a:fld id="{1FEFF61D-6B5C-4C22-8C54-9FAF618DC89D}" type="datetime1">
              <a:rPr lang="en-US" smtClean="0"/>
              <a:pPr/>
              <a:t>3/6/2024</a:t>
            </a:fld>
            <a:endParaRPr lang="en-US" dirty="0"/>
          </a:p>
        </p:txBody>
      </p:sp>
      <p:sp>
        <p:nvSpPr>
          <p:cNvPr id="5" name="Footer Placeholder 4">
            <a:extLst>
              <a:ext uri="{FF2B5EF4-FFF2-40B4-BE49-F238E27FC236}">
                <a16:creationId xmlns:a16="http://schemas.microsoft.com/office/drawing/2014/main" id="{248B2C5D-3603-4FBB-B04E-A19E56B5D4F3}"/>
              </a:ext>
            </a:extLst>
          </p:cNvPr>
          <p:cNvSpPr>
            <a:spLocks noGrp="1"/>
          </p:cNvSpPr>
          <p:nvPr>
            <p:ph type="ftr" sz="quarter" idx="11"/>
          </p:nvPr>
        </p:nvSpPr>
        <p:spPr/>
        <p:txBody>
          <a:bodyPr/>
          <a:lstStyle>
            <a:lvl1pPr>
              <a:defRPr>
                <a:latin typeface="Calibri Light" panose="020F0302020204030204" pitchFamily="34" charset="0"/>
              </a:defRPr>
            </a:lvl1pPr>
          </a:lstStyle>
          <a:p>
            <a:r>
              <a:rPr lang="en-US" dirty="0"/>
              <a:t>Updated 2/18/2020</a:t>
            </a:r>
          </a:p>
        </p:txBody>
      </p:sp>
      <p:sp>
        <p:nvSpPr>
          <p:cNvPr id="6" name="Slide Number Placeholder 5">
            <a:extLst>
              <a:ext uri="{FF2B5EF4-FFF2-40B4-BE49-F238E27FC236}">
                <a16:creationId xmlns:a16="http://schemas.microsoft.com/office/drawing/2014/main" id="{42D18C41-0175-4744-B1EF-C1BBA11537CA}"/>
              </a:ext>
            </a:extLst>
          </p:cNvPr>
          <p:cNvSpPr>
            <a:spLocks noGrp="1"/>
          </p:cNvSpPr>
          <p:nvPr>
            <p:ph type="sldNum" sz="quarter" idx="12"/>
          </p:nvPr>
        </p:nvSpPr>
        <p:spPr/>
        <p:txBody>
          <a:bodyPr/>
          <a:lstStyle>
            <a:lvl1pPr>
              <a:defRPr>
                <a:latin typeface="Calibri Light" panose="020F0302020204030204" pitchFamily="34" charset="0"/>
              </a:defRPr>
            </a:lvl1pPr>
          </a:lstStyle>
          <a:p>
            <a:fld id="{6BDEF77A-1564-4F78-A440-4C8DF75E9740}" type="slidenum">
              <a:rPr lang="en-US" smtClean="0"/>
              <a:pPr/>
              <a:t>‹#›</a:t>
            </a:fld>
            <a:endParaRPr lang="en-US" dirty="0"/>
          </a:p>
        </p:txBody>
      </p:sp>
    </p:spTree>
    <p:extLst>
      <p:ext uri="{BB962C8B-B14F-4D97-AF65-F5344CB8AC3E}">
        <p14:creationId xmlns:p14="http://schemas.microsoft.com/office/powerpoint/2010/main" val="26164028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4AB351-1A09-41D9-B92C-81D96D4730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3A68C573-3F5E-4348-B072-62A69C0D42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F56B9A0-BF9C-476A-B1A1-C5D4D819DB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Calibri Light" panose="020F0302020204030204" pitchFamily="34" charset="0"/>
              </a:defRPr>
            </a:lvl1pPr>
          </a:lstStyle>
          <a:p>
            <a:fld id="{EC53885E-C8A4-4027-8A81-9EBB27DF25BE}" type="datetime1">
              <a:rPr lang="en-US" smtClean="0"/>
              <a:pPr/>
              <a:t>3/6/2024</a:t>
            </a:fld>
            <a:endParaRPr lang="en-US" dirty="0"/>
          </a:p>
        </p:txBody>
      </p:sp>
      <p:sp>
        <p:nvSpPr>
          <p:cNvPr id="5" name="Footer Placeholder 4">
            <a:extLst>
              <a:ext uri="{FF2B5EF4-FFF2-40B4-BE49-F238E27FC236}">
                <a16:creationId xmlns:a16="http://schemas.microsoft.com/office/drawing/2014/main" id="{34379191-ECB6-488A-91DF-0C129339A0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Calibri Light" panose="020F0302020204030204" pitchFamily="34" charset="0"/>
              </a:defRPr>
            </a:lvl1pPr>
          </a:lstStyle>
          <a:p>
            <a:r>
              <a:rPr lang="en-US" dirty="0"/>
              <a:t>Updated 2/18/2020</a:t>
            </a:r>
          </a:p>
        </p:txBody>
      </p:sp>
      <p:sp>
        <p:nvSpPr>
          <p:cNvPr id="6" name="Slide Number Placeholder 5">
            <a:extLst>
              <a:ext uri="{FF2B5EF4-FFF2-40B4-BE49-F238E27FC236}">
                <a16:creationId xmlns:a16="http://schemas.microsoft.com/office/drawing/2014/main" id="{1F1A1724-7039-4174-B6CB-0C97C2890C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Calibri Light" panose="020F0302020204030204" pitchFamily="34" charset="0"/>
              </a:defRPr>
            </a:lvl1pPr>
          </a:lstStyle>
          <a:p>
            <a:fld id="{6BDEF77A-1564-4F78-A440-4C8DF75E9740}" type="slidenum">
              <a:rPr lang="en-US" smtClean="0"/>
              <a:pPr/>
              <a:t>‹#›</a:t>
            </a:fld>
            <a:endParaRPr lang="en-US" dirty="0"/>
          </a:p>
        </p:txBody>
      </p:sp>
    </p:spTree>
    <p:extLst>
      <p:ext uri="{BB962C8B-B14F-4D97-AF65-F5344CB8AC3E}">
        <p14:creationId xmlns:p14="http://schemas.microsoft.com/office/powerpoint/2010/main" val="2105098961"/>
      </p:ext>
    </p:extLst>
  </p:cSld>
  <p:clrMap bg1="lt1" tx1="dk1" bg2="lt2" tx2="dk2" accent1="accent1" accent2="accent2" accent3="accent3" accent4="accent4" accent5="accent5" accent6="accent6" hlink="hlink" folHlink="folHlink"/>
  <p:sldLayoutIdLst>
    <p:sldLayoutId id="2147483663" r:id="rId1"/>
    <p:sldLayoutId id="2147483662" r:id="rId2"/>
    <p:sldLayoutId id="2147483661" r:id="rId3"/>
  </p:sldLayoutIdLst>
  <p:hf sldNum="0" hdr="0" dt="0"/>
  <p:txStyles>
    <p:titleStyle>
      <a:lvl1pPr algn="l" defTabSz="914400" rtl="0" eaLnBrk="1" latinLnBrk="0" hangingPunct="1">
        <a:lnSpc>
          <a:spcPct val="90000"/>
        </a:lnSpc>
        <a:spcBef>
          <a:spcPct val="0"/>
        </a:spcBef>
        <a:buNone/>
        <a:defRPr sz="4400" kern="1200">
          <a:solidFill>
            <a:schemeClr val="tx1"/>
          </a:solidFill>
          <a:latin typeface="Calibri Light" panose="020F030202020403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Light" panose="020F03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osmt.gov/elections/"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hyperlink" Target="mailto:soselections@mt.gov"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sosmt.gov/wp-admin/admin-ajax.php?juwpfisadmin=false&amp;action=wpfd&amp;task=file.download&amp;wpfd_category_id=23&amp;wpfd_file_id=57492&amp;token=396efffc86fba262c7b589671481d694&amp;preview=1" TargetMode="External"/><Relationship Id="rId2" Type="http://schemas.openxmlformats.org/officeDocument/2006/relationships/hyperlink" Target="https://sosmt.gov/wp-content/uploads/Uniform-Voting-Systems-Guide.pdf" TargetMode="External"/><Relationship Id="rId1" Type="http://schemas.openxmlformats.org/officeDocument/2006/relationships/slideLayout" Target="../slideLayouts/slideLayout3.xml"/><Relationship Id="rId4" Type="http://schemas.openxmlformats.org/officeDocument/2006/relationships/hyperlink" Target="mailto:soselections@mt.gov"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sosmt.gov/wp-content/uploads/Uniform-Voting-Systems-Guide.pdf"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sosmt.gov/elections/official-forms/#36-56-polling-place-forms" TargetMode="External"/><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3.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hyperlink" Target="https://sosmt.gov/elections/official-forms/#36-60-voting-system-and-security-forms" TargetMode="External"/><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hyperlink" Target="https://sosmt.gov/"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16.xml.rels><?xml version="1.0" encoding="UTF-8" standalone="yes"?>
<Relationships xmlns="http://schemas.openxmlformats.org/package/2006/relationships"><Relationship Id="rId3" Type="http://schemas.openxmlformats.org/officeDocument/2006/relationships/hyperlink" Target="https://leg.mt.gov/bills/mca/title_0130/chapter_0010/part_0010/section_0060/0130-0010-0010-0060.html" TargetMode="External"/><Relationship Id="rId2" Type="http://schemas.openxmlformats.org/officeDocument/2006/relationships/slideLayout" Target="../slideLayouts/slideLayout3.xml"/><Relationship Id="rId1" Type="http://schemas.openxmlformats.org/officeDocument/2006/relationships/tags" Target="../tags/tag4.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hyperlink" Target="https://sosmt.gov/elections/official-forms/#ballot-reconciliation" TargetMode="External"/><Relationship Id="rId2" Type="http://schemas.openxmlformats.org/officeDocument/2006/relationships/slideLayout" Target="../slideLayouts/slideLayout3.xml"/><Relationship Id="rId1" Type="http://schemas.openxmlformats.org/officeDocument/2006/relationships/tags" Target="../tags/tag5.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xml"/></Relationships>
</file>

<file path=ppt/slides/_rels/slide21.xml.rels><?xml version="1.0" encoding="UTF-8" standalone="yes"?>
<Relationships xmlns="http://schemas.openxmlformats.org/package/2006/relationships"><Relationship Id="rId3" Type="http://schemas.openxmlformats.org/officeDocument/2006/relationships/hyperlink" Target="https://sosmt.gov/elections/official-forms/#36-56-polling-place-forms" TargetMode="External"/><Relationship Id="rId2" Type="http://schemas.openxmlformats.org/officeDocument/2006/relationships/slideLayout" Target="../slideLayouts/slideLayout3.xml"/><Relationship Id="rId1" Type="http://schemas.openxmlformats.org/officeDocument/2006/relationships/tags" Target="../tags/tag8.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9.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hyperlink" Target="https://sosmt.gov/elections/official-forms/#36-40-ballot-reconciliation"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0.xml"/></Relationships>
</file>

<file path=ppt/slides/_rels/slide28.xml.rels><?xml version="1.0" encoding="UTF-8" standalone="yes"?>
<Relationships xmlns="http://schemas.openxmlformats.org/package/2006/relationships"><Relationship Id="rId3" Type="http://schemas.openxmlformats.org/officeDocument/2006/relationships/hyperlink" Target="https://sosmt.gov/elections/official-forms/#36-58-provisional-voting-and-id-forms" TargetMode="External"/><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hyperlink" Target="https://sosmt.gov/elections/official-forms/#36-58-provisional-voting-and-id-forms" TargetMode="External"/><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hyperlink" Target="https://sosmt.gov/elections/official-forms/#36-58-provisional-voting-and-id-forms" TargetMode="External"/><Relationship Id="rId2" Type="http://schemas.openxmlformats.org/officeDocument/2006/relationships/slideLayout" Target="../slideLayouts/slideLayout3.xml"/><Relationship Id="rId1" Type="http://schemas.openxmlformats.org/officeDocument/2006/relationships/tags" Target="../tags/tag11.xml"/><Relationship Id="rId5" Type="http://schemas.openxmlformats.org/officeDocument/2006/relationships/image" Target="../media/image20.png"/><Relationship Id="rId4" Type="http://schemas.openxmlformats.org/officeDocument/2006/relationships/image" Target="../media/image19.emf"/></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hyperlink" Target="https://sosmt.gov/Portals/142/Elections/Documents/Officials/Election-Judge-Handbook.pdf" TargetMode="External"/><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hyperlink" Target="https://leg.mt.gov/bills/mca/title_0130/chapter_0130/part_0010/section_0200/0130-0130-0010-0200.html" TargetMode="Externa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3.xml"/><Relationship Id="rId1" Type="http://schemas.openxmlformats.org/officeDocument/2006/relationships/tags" Target="../tags/tag13.xml"/></Relationships>
</file>

<file path=ppt/slides/_rels/slide3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3.xml"/><Relationship Id="rId1" Type="http://schemas.openxmlformats.org/officeDocument/2006/relationships/tags" Target="../tags/tag14.xml"/><Relationship Id="rId6" Type="http://schemas.openxmlformats.org/officeDocument/2006/relationships/image" Target="../media/image16.png"/><Relationship Id="rId5" Type="http://schemas.openxmlformats.org/officeDocument/2006/relationships/image" Target="../media/image24.emf"/><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3.xml"/><Relationship Id="rId1" Type="http://schemas.openxmlformats.org/officeDocument/2006/relationships/tags" Target="../tags/tag15.xml"/><Relationship Id="rId5" Type="http://schemas.openxmlformats.org/officeDocument/2006/relationships/image" Target="../media/image16.png"/><Relationship Id="rId4" Type="http://schemas.openxmlformats.org/officeDocument/2006/relationships/hyperlink" Target="https://sosmt.gov/elections/official-forms/#36-50-accessibility-forms"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16.xml"/><Relationship Id="rId4" Type="http://schemas.openxmlformats.org/officeDocument/2006/relationships/image" Target="../media/image26.emf"/></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3.xml"/><Relationship Id="rId1" Type="http://schemas.openxmlformats.org/officeDocument/2006/relationships/tags" Target="../tags/tag17.xml"/><Relationship Id="rId4" Type="http://schemas.openxmlformats.org/officeDocument/2006/relationships/image" Target="../media/image28.png"/></Relationships>
</file>

<file path=ppt/slides/_rels/slide42.xml.rels><?xml version="1.0" encoding="UTF-8" standalone="yes"?>
<Relationships xmlns="http://schemas.openxmlformats.org/package/2006/relationships"><Relationship Id="rId3" Type="http://schemas.openxmlformats.org/officeDocument/2006/relationships/hyperlink" Target="https://sosmt.gov/Portals/142/Elections/Documents/Officials/Election-Judge-Handbook.pdf" TargetMode="External"/><Relationship Id="rId2" Type="http://schemas.openxmlformats.org/officeDocument/2006/relationships/slideLayout" Target="../slideLayouts/slideLayout3.xml"/><Relationship Id="rId1" Type="http://schemas.openxmlformats.org/officeDocument/2006/relationships/tags" Target="../tags/tag18.xml"/><Relationship Id="rId5" Type="http://schemas.openxmlformats.org/officeDocument/2006/relationships/image" Target="../media/image16.png"/><Relationship Id="rId4" Type="http://schemas.openxmlformats.org/officeDocument/2006/relationships/image" Target="../media/image29.png"/></Relationships>
</file>

<file path=ppt/slides/_rels/slide43.xml.rels><?xml version="1.0" encoding="UTF-8" standalone="yes"?>
<Relationships xmlns="http://schemas.openxmlformats.org/package/2006/relationships"><Relationship Id="rId3" Type="http://schemas.openxmlformats.org/officeDocument/2006/relationships/hyperlink" Target="http://leg.mt.gov/bills/mca/title_0130/chapter_0150/part_0020/section_0070/0130-0150-0020-0070.html" TargetMode="External"/><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1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20.xml"/><Relationship Id="rId4" Type="http://schemas.openxmlformats.org/officeDocument/2006/relationships/image" Target="../media/image31.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21.xml"/><Relationship Id="rId4" Type="http://schemas.openxmlformats.org/officeDocument/2006/relationships/image" Target="../media/image32.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8" Type="http://schemas.openxmlformats.org/officeDocument/2006/relationships/hyperlink" Target="https://sosmt.gov/elections/official-forms/#36-40-ballot-reconciliation" TargetMode="External"/><Relationship Id="rId3" Type="http://schemas.openxmlformats.org/officeDocument/2006/relationships/image" Target="../media/image28.png"/><Relationship Id="rId7" Type="http://schemas.openxmlformats.org/officeDocument/2006/relationships/hyperlink" Target="https://leg.mt.gov/bills/mca/title_0130/chapter_0150/part_0040/section_0010/0130-0150-0040-0010.html" TargetMode="External"/><Relationship Id="rId2" Type="http://schemas.openxmlformats.org/officeDocument/2006/relationships/slideLayout" Target="../slideLayouts/slideLayout3.xml"/><Relationship Id="rId1" Type="http://schemas.openxmlformats.org/officeDocument/2006/relationships/tags" Target="../tags/tag22.xml"/><Relationship Id="rId6" Type="http://schemas.openxmlformats.org/officeDocument/2006/relationships/hyperlink" Target="https://leg.mt.gov/bills/mca/title_0130/chapter_0150/part_0020/section_0070/0130-0150-0020-0070.html" TargetMode="External"/><Relationship Id="rId5" Type="http://schemas.openxmlformats.org/officeDocument/2006/relationships/hyperlink" Target="https://leg.mt.gov/bills/mca/title_0130/chapter_0150/part_0010/section_0010/0130-0150-0010-0010.html" TargetMode="External"/><Relationship Id="rId4" Type="http://schemas.openxmlformats.org/officeDocument/2006/relationships/hyperlink" Target="https://leg.mt.gov/bills/mca/title_0130/chapter_0150/part_0010/section_0040/0130-0150-0010-0040.html"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leg.mt.gov/bills/mca/title_0130/chapter_0150/part_0020/section_0050/0130-0150-0020-0050.html" TargetMode="Externa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hyperlink" Target="https://sosmt.gov/elections/official-forms/#36-40-ballot-reconciliation" TargetMode="External"/><Relationship Id="rId2" Type="http://schemas.openxmlformats.org/officeDocument/2006/relationships/slideLayout" Target="../slideLayouts/slideLayout3.xml"/><Relationship Id="rId1" Type="http://schemas.openxmlformats.org/officeDocument/2006/relationships/tags" Target="../tags/tag23.xml"/><Relationship Id="rId5" Type="http://schemas.openxmlformats.org/officeDocument/2006/relationships/image" Target="../media/image33.emf"/><Relationship Id="rId4" Type="http://schemas.openxmlformats.org/officeDocument/2006/relationships/hyperlink" Target="https://sosmt.gov/elections/official-forms/#ballot-reconciliation" TargetMode="Externa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4.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5.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27.xml"/><Relationship Id="rId4" Type="http://schemas.openxmlformats.org/officeDocument/2006/relationships/image" Target="../media/image34.wmf"/></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3.xml"/><Relationship Id="rId1" Type="http://schemas.openxmlformats.org/officeDocument/2006/relationships/tags" Target="../tags/tag28.xml"/><Relationship Id="rId6" Type="http://schemas.openxmlformats.org/officeDocument/2006/relationships/image" Target="../media/image20.png"/><Relationship Id="rId5" Type="http://schemas.openxmlformats.org/officeDocument/2006/relationships/image" Target="../media/image36.jpg"/><Relationship Id="rId4" Type="http://schemas.openxmlformats.org/officeDocument/2006/relationships/hyperlink" Target="https://mtgov.sharepoint.com/sites/sos_mtvotes/Documents/Forms/AllItems.aspx?viewpath=%2Fsites%2Fsos%5Fmtvotes%2FDocuments%2FForms%2FAllItems%2Easpx&amp;id=%2Fsites%2Fsos%5Fmtvotes%2FDocuments%2F2020%2Duniform%2Dballot%2D%26%2Dvoting%2Dsystems%2Dprocedures%2Dguide%2Epdf&amp;parent=%2Fsites%2Fsos%5Fmtvotes%2FDocumentsf" TargetMode="External"/></Relationships>
</file>

<file path=ppt/slides/_rels/slide61.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3.png"/><Relationship Id="rId7" Type="http://schemas.openxmlformats.org/officeDocument/2006/relationships/image" Target="../media/image35.jpeg"/><Relationship Id="rId2" Type="http://schemas.openxmlformats.org/officeDocument/2006/relationships/slideLayout" Target="../slideLayouts/slideLayout3.xml"/><Relationship Id="rId1" Type="http://schemas.openxmlformats.org/officeDocument/2006/relationships/tags" Target="../tags/tag29.xml"/><Relationship Id="rId6" Type="http://schemas.openxmlformats.org/officeDocument/2006/relationships/hyperlink" Target="https://sosmt.gov/elections/official-forms/#36-60-voting-system-and-security-forms" TargetMode="External"/><Relationship Id="rId5" Type="http://schemas.openxmlformats.org/officeDocument/2006/relationships/hyperlink" Target="https://sosmt.gov/elections/official-forms/#36-40-ballot-reconciliation" TargetMode="External"/><Relationship Id="rId4" Type="http://schemas.openxmlformats.org/officeDocument/2006/relationships/hyperlink" Target="https://mtgov.sharepoint.com/sites/sos_mtvotes/Documents/Forms/AllItems.aspx?viewpath=%2Fsites%2Fsos%5Fmtvotes%2FDocuments%2FForms%2FAllItems%2Easpx&amp;id=%2Fsites%2Fsos%5Fmtvotes%2FDocuments%2F2020%2Duniform%2Dballot%2D%26%2Dvoting%2Dsystems%2Dprocedures%2Dguide%2Epdf&amp;parent=%2Fsites%2Fsos%5Fmtvotes%2FDocuments"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30.xml"/><Relationship Id="rId5" Type="http://schemas.openxmlformats.org/officeDocument/2006/relationships/image" Target="../media/image37.jpeg"/><Relationship Id="rId4" Type="http://schemas.openxmlformats.org/officeDocument/2006/relationships/hyperlink" Target="https://sosmt.gov/elections/official-forms/#36-60-voting-system-and-security-forms"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31.xml"/><Relationship Id="rId5" Type="http://schemas.openxmlformats.org/officeDocument/2006/relationships/image" Target="../media/image38.jpg"/><Relationship Id="rId4" Type="http://schemas.openxmlformats.org/officeDocument/2006/relationships/hyperlink" Target="https://sosmt.gov/elections/official-forms/#36-60-voting-system-and-security-forms"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32.xml"/><Relationship Id="rId5" Type="http://schemas.openxmlformats.org/officeDocument/2006/relationships/hyperlink" Target="https://sosmt.gov/elections/official-forms/#36-40-ballot-reconciliation" TargetMode="External"/><Relationship Id="rId4" Type="http://schemas.openxmlformats.org/officeDocument/2006/relationships/hyperlink" Target="https://sosmt.gov/elections/official-forms/#36-60-voting-system-and-security-forms" TargetMode="Externa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3.xml"/><Relationship Id="rId1" Type="http://schemas.openxmlformats.org/officeDocument/2006/relationships/tags" Target="../tags/tag33.xml"/></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4.xml"/></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35.xml"/><Relationship Id="rId4" Type="http://schemas.openxmlformats.org/officeDocument/2006/relationships/hyperlink" Target="https://sosmt.gov/wp-admin/admin-ajax.php?juwpfisadmin=false&amp;action=wpfd&amp;task=file.download&amp;wpfd_category_id=46&amp;wpfd_file_id=59393&amp;token=&amp;preview=1" TargetMode="External"/></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36.xml"/><Relationship Id="rId4" Type="http://schemas.openxmlformats.org/officeDocument/2006/relationships/hyperlink" Target="https://sosmt.gov/elections/official-forms/#36-42-challenge-forms" TargetMode="External"/></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37.xml"/><Relationship Id="rId4" Type="http://schemas.openxmlformats.org/officeDocument/2006/relationships/hyperlink" Target="https://sosmt.gov/elections/official-forms/#36-42-challenge-forms" TargetMode="External"/></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38.xml"/></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39.xml"/></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40.xml"/></Relationships>
</file>

<file path=ppt/slides/_rels/slide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tags" Target="../tags/tag41.xml"/></Relationships>
</file>

<file path=ppt/slides/_rels/slide7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Layout" Target="../slideLayouts/slideLayout3.xml"/><Relationship Id="rId1" Type="http://schemas.openxmlformats.org/officeDocument/2006/relationships/tags" Target="../tags/tag42.xml"/><Relationship Id="rId4" Type="http://schemas.openxmlformats.org/officeDocument/2006/relationships/hyperlink" Target="https://sosmt.gov/elections/official-forms/#election-judge-forms" TargetMode="External"/></Relationships>
</file>

<file path=ppt/slides/_rels/slide7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Layout" Target="../slideLayouts/slideLayout3.xml"/><Relationship Id="rId1" Type="http://schemas.openxmlformats.org/officeDocument/2006/relationships/tags" Target="../tags/tag43.xml"/></Relationships>
</file>

<file path=ppt/slides/_rels/slide77.xml.rels><?xml version="1.0" encoding="UTF-8" standalone="yes"?>
<Relationships xmlns="http://schemas.openxmlformats.org/package/2006/relationships"><Relationship Id="rId3" Type="http://schemas.openxmlformats.org/officeDocument/2006/relationships/hyperlink" Target="https://sosmt.gov/elections/official-forms/#voting-system-and-security-forms" TargetMode="External"/><Relationship Id="rId2" Type="http://schemas.openxmlformats.org/officeDocument/2006/relationships/slideLayout" Target="../slideLayouts/slideLayout3.xml"/><Relationship Id="rId1" Type="http://schemas.openxmlformats.org/officeDocument/2006/relationships/tags" Target="../tags/tag44.xml"/><Relationship Id="rId5" Type="http://schemas.openxmlformats.org/officeDocument/2006/relationships/image" Target="../media/image2.jpeg"/><Relationship Id="rId4" Type="http://schemas.openxmlformats.org/officeDocument/2006/relationships/hyperlink" Target="https://sosmt.gov/elections/official-forms/#36-56-polling-place-forms" TargetMode="Externa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hyperlink" Target="http://www.mtrules.org/gateway/Subchapterhome.asp?scn=44.3.24"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hyperlink" Target="https://sosmt.gov/elections/"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mailto:soselections@mt.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B0FAF-7871-48BD-F440-CE04CD5E57F7}"/>
              </a:ext>
            </a:extLst>
          </p:cNvPr>
          <p:cNvPicPr>
            <a:picLocks noChangeAspect="1"/>
          </p:cNvPicPr>
          <p:nvPr/>
        </p:nvPicPr>
        <p:blipFill>
          <a:blip r:embed="rId2"/>
          <a:stretch>
            <a:fillRect/>
          </a:stretch>
        </p:blipFill>
        <p:spPr>
          <a:xfrm rot="5400000">
            <a:off x="6438962" y="3345571"/>
            <a:ext cx="3371429" cy="714286"/>
          </a:xfrm>
          <a:prstGeom prst="rect">
            <a:avLst/>
          </a:prstGeom>
        </p:spPr>
      </p:pic>
      <p:sp>
        <p:nvSpPr>
          <p:cNvPr id="2" name="Title 1">
            <a:extLst>
              <a:ext uri="{FF2B5EF4-FFF2-40B4-BE49-F238E27FC236}">
                <a16:creationId xmlns:a16="http://schemas.microsoft.com/office/drawing/2014/main" id="{030E9E2E-A309-41F6-9104-20376CE26934}"/>
              </a:ext>
            </a:extLst>
          </p:cNvPr>
          <p:cNvSpPr>
            <a:spLocks noGrp="1"/>
          </p:cNvSpPr>
          <p:nvPr>
            <p:ph type="ctrTitle"/>
          </p:nvPr>
        </p:nvSpPr>
        <p:spPr>
          <a:xfrm>
            <a:off x="697967" y="4458121"/>
            <a:ext cx="6594189" cy="1625210"/>
          </a:xfrm>
        </p:spPr>
        <p:txBody>
          <a:bodyPr vert="horz" lIns="91440" tIns="45720" rIns="91440" bIns="45720" rtlCol="0" anchor="ctr">
            <a:normAutofit/>
          </a:bodyPr>
          <a:lstStyle/>
          <a:p>
            <a:r>
              <a:rPr lang="en-US" sz="5400" dirty="0">
                <a:latin typeface="Calibri" panose="020F0502020204030204" pitchFamily="34" charset="0"/>
                <a:cs typeface="Calibri" panose="020F0502020204030204" pitchFamily="34" charset="0"/>
              </a:rPr>
              <a:t>Election Judge Training</a:t>
            </a:r>
          </a:p>
        </p:txBody>
      </p:sp>
      <p:sp>
        <p:nvSpPr>
          <p:cNvPr id="9" name="Subtitle 8">
            <a:extLst>
              <a:ext uri="{FF2B5EF4-FFF2-40B4-BE49-F238E27FC236}">
                <a16:creationId xmlns:a16="http://schemas.microsoft.com/office/drawing/2014/main" id="{B6040452-46C1-4315-8071-C4099BA5C7CE}"/>
              </a:ext>
            </a:extLst>
          </p:cNvPr>
          <p:cNvSpPr txBox="1">
            <a:spLocks noGrp="1"/>
          </p:cNvSpPr>
          <p:nvPr>
            <p:ph type="subTitle" idx="1"/>
          </p:nvPr>
        </p:nvSpPr>
        <p:spPr>
          <a:xfrm>
            <a:off x="7549819" y="642259"/>
            <a:ext cx="4045552" cy="5517274"/>
          </a:xfrm>
          <a:prstGeom prst="rect">
            <a:avLst/>
          </a:prstGeom>
          <a:solidFill>
            <a:srgbClr val="916F01"/>
          </a:solidFill>
        </p:spPr>
        <p:txBody>
          <a:bodyPr vert="horz" lIns="91440" tIns="45720" rIns="91440" bIns="45720" rtlCol="0" anchor="ctr">
            <a:normAutofit/>
          </a:bodyPr>
          <a:lstStyle/>
          <a:p>
            <a:pPr marL="119063" algn="l"/>
            <a:r>
              <a:rPr lang="en-US" b="1" dirty="0">
                <a:latin typeface="+mn-lt"/>
              </a:rPr>
              <a:t>Montana Secretary of State,          Election and Voter Services</a:t>
            </a:r>
          </a:p>
          <a:p>
            <a:pPr algn="l">
              <a:spcBef>
                <a:spcPts val="600"/>
              </a:spcBef>
            </a:pPr>
            <a:r>
              <a:rPr lang="en-US" dirty="0">
                <a:latin typeface="+mn-lt"/>
              </a:rPr>
              <a:t>    State Capitol Building </a:t>
            </a:r>
          </a:p>
          <a:p>
            <a:pPr algn="l">
              <a:spcBef>
                <a:spcPts val="600"/>
              </a:spcBef>
            </a:pPr>
            <a:r>
              <a:rPr lang="en-US" dirty="0">
                <a:latin typeface="+mn-lt"/>
              </a:rPr>
              <a:t>    1301 E. 6</a:t>
            </a:r>
            <a:r>
              <a:rPr lang="en-US" baseline="30000" dirty="0">
                <a:latin typeface="+mn-lt"/>
              </a:rPr>
              <a:t>th</a:t>
            </a:r>
            <a:r>
              <a:rPr lang="en-US" dirty="0">
                <a:latin typeface="+mn-lt"/>
              </a:rPr>
              <a:t> Ave, Room 260 </a:t>
            </a:r>
          </a:p>
          <a:p>
            <a:pPr algn="l">
              <a:spcBef>
                <a:spcPts val="600"/>
              </a:spcBef>
            </a:pPr>
            <a:r>
              <a:rPr lang="en-US" dirty="0">
                <a:latin typeface="+mn-lt"/>
              </a:rPr>
              <a:t>    PO Box 202801</a:t>
            </a:r>
          </a:p>
          <a:p>
            <a:pPr algn="l">
              <a:spcBef>
                <a:spcPts val="600"/>
              </a:spcBef>
            </a:pPr>
            <a:r>
              <a:rPr lang="en-US" dirty="0">
                <a:latin typeface="+mn-lt"/>
              </a:rPr>
              <a:t>    Helena, MT 59620</a:t>
            </a:r>
          </a:p>
          <a:p>
            <a:pPr algn="l">
              <a:spcBef>
                <a:spcPts val="600"/>
              </a:spcBef>
            </a:pPr>
            <a:endParaRPr lang="en-US" sz="500" dirty="0">
              <a:latin typeface="+mn-lt"/>
            </a:endParaRPr>
          </a:p>
          <a:p>
            <a:pPr marL="228600" algn="l"/>
            <a:r>
              <a:rPr lang="en-US" dirty="0">
                <a:latin typeface="+mn-lt"/>
                <a:hlinkClick r:id="rId3">
                  <a:extLst>
                    <a:ext uri="{A12FA001-AC4F-418D-AE19-62706E023703}">
                      <ahyp:hlinkClr xmlns:ahyp="http://schemas.microsoft.com/office/drawing/2018/hyperlinkcolor" val="tx"/>
                    </a:ext>
                  </a:extLst>
                </a:hlinkClick>
              </a:rPr>
              <a:t>sosmt.gov </a:t>
            </a:r>
            <a:r>
              <a:rPr lang="en-US" dirty="0">
                <a:latin typeface="+mn-lt"/>
              </a:rPr>
              <a:t>   </a:t>
            </a:r>
            <a:r>
              <a:rPr lang="en-US" u="sng" dirty="0">
                <a:latin typeface="+mn-lt"/>
                <a:hlinkClick r:id="rId4">
                  <a:extLst>
                    <a:ext uri="{A12FA001-AC4F-418D-AE19-62706E023703}">
                      <ahyp:hlinkClr xmlns:ahyp="http://schemas.microsoft.com/office/drawing/2018/hyperlinkcolor" val="tx"/>
                    </a:ext>
                  </a:extLst>
                </a:hlinkClick>
              </a:rPr>
              <a:t>soselections@mt.gov</a:t>
            </a:r>
            <a:r>
              <a:rPr lang="en-US" u="sng" dirty="0">
                <a:latin typeface="+mn-lt"/>
              </a:rPr>
              <a:t>          </a:t>
            </a:r>
            <a:r>
              <a:rPr lang="en-US" dirty="0">
                <a:latin typeface="+mn-lt"/>
              </a:rPr>
              <a:t>406-444-9608</a:t>
            </a:r>
          </a:p>
        </p:txBody>
      </p:sp>
      <p:pic>
        <p:nvPicPr>
          <p:cNvPr id="11" name="Picture 10">
            <a:extLst>
              <a:ext uri="{FF2B5EF4-FFF2-40B4-BE49-F238E27FC236}">
                <a16:creationId xmlns:a16="http://schemas.microsoft.com/office/drawing/2014/main" id="{70AC983A-829C-4F3E-A650-240EE5A8BCC5}"/>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92565" y="974668"/>
            <a:ext cx="5524500" cy="3369945"/>
          </a:xfrm>
          <a:prstGeom prst="rect">
            <a:avLst/>
          </a:prstGeom>
          <a:noFill/>
          <a:ln>
            <a:noFill/>
          </a:ln>
        </p:spPr>
      </p:pic>
    </p:spTree>
    <p:extLst>
      <p:ext uri="{BB962C8B-B14F-4D97-AF65-F5344CB8AC3E}">
        <p14:creationId xmlns:p14="http://schemas.microsoft.com/office/powerpoint/2010/main" val="152936320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CE2E80C-79BF-49CB-8D57-82BEA6CE394E}"/>
              </a:ext>
            </a:extLst>
          </p:cNvPr>
          <p:cNvSpPr/>
          <p:nvPr/>
        </p:nvSpPr>
        <p:spPr>
          <a:xfrm>
            <a:off x="453960" y="640080"/>
            <a:ext cx="4818888" cy="1481328"/>
          </a:xfrm>
          <a:prstGeom prst="rect">
            <a:avLst/>
          </a:prstGeom>
        </p:spPr>
        <p:txBody>
          <a:bodyPr vert="horz" lIns="91440" tIns="45720" rIns="91440" bIns="45720" rtlCol="0" anchor="b">
            <a:normAutofit lnSpcReduction="10000"/>
          </a:bodyPr>
          <a:lstStyle/>
          <a:p>
            <a:pPr>
              <a:lnSpc>
                <a:spcPct val="90000"/>
              </a:lnSpc>
              <a:spcBef>
                <a:spcPct val="0"/>
              </a:spcBef>
              <a:spcAft>
                <a:spcPts val="600"/>
              </a:spcAft>
            </a:pPr>
            <a:r>
              <a:rPr lang="en-US" sz="5400" kern="1200" dirty="0">
                <a:solidFill>
                  <a:schemeClr val="tx1"/>
                </a:solidFill>
                <a:ea typeface="+mj-ea"/>
                <a:cs typeface="+mj-cs"/>
              </a:rPr>
              <a:t>Election Judge Facts</a:t>
            </a:r>
          </a:p>
        </p:txBody>
      </p:sp>
      <p:sp>
        <p:nvSpPr>
          <p:cNvPr id="43"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CAE9250E-DED8-48EF-A16A-3DD7503128E6}"/>
              </a:ext>
            </a:extLst>
          </p:cNvPr>
          <p:cNvSpPr/>
          <p:nvPr/>
        </p:nvSpPr>
        <p:spPr>
          <a:xfrm>
            <a:off x="4860569" y="657395"/>
            <a:ext cx="6968513" cy="5986254"/>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defTabSz="475488">
              <a:spcAft>
                <a:spcPts val="600"/>
              </a:spcAft>
            </a:pP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For the 2022 general election, more than 775,000 citizens served as election judges.</a:t>
            </a:r>
          </a:p>
          <a:p>
            <a:pPr defTabSz="475488">
              <a:spcAft>
                <a:spcPts val="600"/>
              </a:spcAft>
            </a:pPr>
            <a:endParaRPr lang="en-US" sz="1400" kern="1200" dirty="0">
              <a:solidFill>
                <a:schemeClr val="dk1"/>
              </a:solidFill>
              <a:latin typeface="Calibri" panose="020F0502020204030204" pitchFamily="34" charset="0"/>
              <a:ea typeface="Verdana" panose="020B0604030504040204" pitchFamily="34" charset="0"/>
              <a:cs typeface="Calibri" panose="020F0502020204030204" pitchFamily="34" charset="0"/>
            </a:endParaRPr>
          </a:p>
          <a:p>
            <a:pPr defTabSz="475488">
              <a:spcAft>
                <a:spcPts val="600"/>
              </a:spcAft>
            </a:pP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Election Judges play a critical role in the voting process!</a:t>
            </a:r>
          </a:p>
          <a:p>
            <a:pPr defTabSz="475488">
              <a:spcAft>
                <a:spcPts val="600"/>
              </a:spcAft>
            </a:pPr>
            <a:endParaRPr lang="en-US" sz="1400" kern="1200" dirty="0">
              <a:solidFill>
                <a:schemeClr val="dk1"/>
              </a:solidFill>
              <a:latin typeface="Calibri" panose="020F0502020204030204" pitchFamily="34" charset="0"/>
              <a:ea typeface="Verdana" panose="020B0604030504040204" pitchFamily="34" charset="0"/>
              <a:cs typeface="Calibri" panose="020F0502020204030204" pitchFamily="34" charset="0"/>
            </a:endParaRPr>
          </a:p>
          <a:p>
            <a:pPr defTabSz="475488">
              <a:spcAft>
                <a:spcPts val="600"/>
              </a:spcAft>
            </a:pP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On Election Day</a:t>
            </a:r>
            <a:r>
              <a:rPr lang="en-US" sz="2400" kern="1200" dirty="0">
                <a:solidFill>
                  <a:srgbClr val="000099"/>
                </a:solidFill>
                <a:latin typeface="Calibri" panose="020F0502020204030204" pitchFamily="34" charset="0"/>
                <a:ea typeface="Verdana" panose="020B0604030504040204" pitchFamily="34" charset="0"/>
                <a:cs typeface="Calibri" panose="020F0502020204030204" pitchFamily="34" charset="0"/>
              </a:rPr>
              <a:t>, </a:t>
            </a: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a citizen’s right to cast a vote and have the vote count rest in the hands of the          </a:t>
            </a:r>
            <a:r>
              <a:rPr lang="en-US" sz="2400" b="1" kern="1200" dirty="0">
                <a:solidFill>
                  <a:schemeClr val="dk1"/>
                </a:solidFill>
                <a:latin typeface="Calibri" panose="020F0502020204030204" pitchFamily="34" charset="0"/>
                <a:ea typeface="Verdana" panose="020B0604030504040204" pitchFamily="34" charset="0"/>
                <a:cs typeface="Calibri" panose="020F0502020204030204" pitchFamily="34" charset="0"/>
              </a:rPr>
              <a:t> ELECTION JUDGE! </a:t>
            </a:r>
          </a:p>
          <a:p>
            <a:pPr defTabSz="475488">
              <a:spcAft>
                <a:spcPts val="600"/>
              </a:spcAft>
            </a:pPr>
            <a:endParaRPr lang="en-US" sz="1400" b="1" kern="1200" dirty="0">
              <a:solidFill>
                <a:schemeClr val="dk1"/>
              </a:solidFill>
              <a:latin typeface="Calibri" panose="020F0502020204030204" pitchFamily="34" charset="0"/>
              <a:ea typeface="Verdana" panose="020B0604030504040204" pitchFamily="34" charset="0"/>
              <a:cs typeface="Calibri" panose="020F0502020204030204" pitchFamily="34" charset="0"/>
            </a:endParaRPr>
          </a:p>
          <a:p>
            <a:pPr defTabSz="475488">
              <a:spcAft>
                <a:spcPts val="600"/>
              </a:spcAft>
            </a:pP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There are not many jobs that go through as much change as the job of an election judge.</a:t>
            </a:r>
          </a:p>
          <a:p>
            <a:pPr defTabSz="475488">
              <a:spcAft>
                <a:spcPts val="600"/>
              </a:spcAft>
            </a:pPr>
            <a:endParaRPr lang="en-US" sz="1400" kern="1200" dirty="0">
              <a:solidFill>
                <a:schemeClr val="dk1"/>
              </a:solidFill>
              <a:latin typeface="Calibri" panose="020F0502020204030204" pitchFamily="34" charset="0"/>
              <a:ea typeface="Verdana" panose="020B0604030504040204" pitchFamily="34" charset="0"/>
              <a:cs typeface="Calibri" panose="020F0502020204030204" pitchFamily="34" charset="0"/>
            </a:endParaRPr>
          </a:p>
          <a:p>
            <a:pPr defTabSz="475488">
              <a:spcAft>
                <a:spcPts val="600"/>
              </a:spcAft>
            </a:pP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Election judges </a:t>
            </a:r>
            <a:r>
              <a:rPr lang="en-US" sz="2400" i="1" kern="1200" dirty="0">
                <a:solidFill>
                  <a:schemeClr val="dk1"/>
                </a:solidFill>
                <a:latin typeface="Calibri" panose="020F0502020204030204" pitchFamily="34" charset="0"/>
                <a:ea typeface="Verdana" panose="020B0604030504040204" pitchFamily="34" charset="0"/>
                <a:cs typeface="Calibri" panose="020F0502020204030204" pitchFamily="34" charset="0"/>
              </a:rPr>
              <a:t>must</a:t>
            </a: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 be aware of changes in statute  or rules and </a:t>
            </a:r>
            <a:r>
              <a:rPr lang="en-US" sz="2400" i="1" kern="1200" dirty="0">
                <a:solidFill>
                  <a:schemeClr val="dk1"/>
                </a:solidFill>
                <a:latin typeface="Calibri" panose="020F0502020204030204" pitchFamily="34" charset="0"/>
                <a:ea typeface="Verdana" panose="020B0604030504040204" pitchFamily="34" charset="0"/>
                <a:cs typeface="Calibri" panose="020F0502020204030204" pitchFamily="34" charset="0"/>
              </a:rPr>
              <a:t>mus</a:t>
            </a: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t follow those changes.</a:t>
            </a:r>
          </a:p>
          <a:p>
            <a:pPr>
              <a:spcAft>
                <a:spcPts val="600"/>
              </a:spcAft>
            </a:pPr>
            <a:endParaRPr lang="en-US" sz="1400" b="1" dirty="0">
              <a:latin typeface="Calibri Light" panose="020F0302020204030204" pitchFamily="34" charset="0"/>
              <a:ea typeface="Verdana" panose="020B0604030504040204" pitchFamily="34" charset="0"/>
              <a:cs typeface="Calibri Light" panose="020F0302020204030204" pitchFamily="34" charset="0"/>
            </a:endParaRPr>
          </a:p>
        </p:txBody>
      </p:sp>
      <p:sp>
        <p:nvSpPr>
          <p:cNvPr id="13" name="Rectangle 12">
            <a:extLst>
              <a:ext uri="{FF2B5EF4-FFF2-40B4-BE49-F238E27FC236}">
                <a16:creationId xmlns:a16="http://schemas.microsoft.com/office/drawing/2014/main" id="{7227073A-88ED-40D9-91A4-33FEE196C51A}"/>
              </a:ext>
            </a:extLst>
          </p:cNvPr>
          <p:cNvSpPr/>
          <p:nvPr/>
        </p:nvSpPr>
        <p:spPr>
          <a:xfrm>
            <a:off x="671270" y="3000126"/>
            <a:ext cx="3320197" cy="1729089"/>
          </a:xfrm>
          <a:prstGeom prst="rect">
            <a:avLst/>
          </a:prstGeom>
          <a:solidFill>
            <a:srgbClr val="916F01"/>
          </a:solidFill>
          <a:ln w="38100">
            <a:solidFill>
              <a:schemeClr val="tx1"/>
            </a:solidFill>
          </a:ln>
        </p:spPr>
        <p:txBody>
          <a:bodyPr wrap="square">
            <a:spAutoFit/>
          </a:bodyPr>
          <a:lstStyle/>
          <a:p>
            <a:pPr algn="ctr" defTabSz="475488">
              <a:spcAft>
                <a:spcPts val="600"/>
              </a:spcAft>
            </a:pPr>
            <a:r>
              <a:rPr lang="en-US" sz="2500" b="1" kern="1200" dirty="0">
                <a:solidFill>
                  <a:schemeClr val="bg1"/>
                </a:solidFill>
                <a:latin typeface="Calibri Light" panose="020F0302020204030204" pitchFamily="34" charset="0"/>
                <a:ea typeface="Verdana" panose="020B0604030504040204" pitchFamily="34" charset="0"/>
                <a:cs typeface="Calibri Light" panose="020F0302020204030204" pitchFamily="34" charset="0"/>
              </a:rPr>
              <a:t>There are few jobs         as critical to our democracy as the job    of an election judge.</a:t>
            </a:r>
            <a:endParaRPr lang="en-US" sz="2500" b="1" dirty="0">
              <a:solidFill>
                <a:schemeClr val="bg1"/>
              </a:solidFill>
              <a:latin typeface="Calibri Light" panose="020F0302020204030204" pitchFamily="34" charset="0"/>
              <a:ea typeface="Verdana" panose="020B0604030504040204" pitchFamily="34" charset="0"/>
              <a:cs typeface="Calibri Light" panose="020F0302020204030204" pitchFamily="34" charset="0"/>
            </a:endParaRPr>
          </a:p>
        </p:txBody>
      </p:sp>
    </p:spTree>
    <p:extLst>
      <p:ext uri="{BB962C8B-B14F-4D97-AF65-F5344CB8AC3E}">
        <p14:creationId xmlns:p14="http://schemas.microsoft.com/office/powerpoint/2010/main" val="6964086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CE2E80C-79BF-49CB-8D57-82BEA6CE394E}"/>
              </a:ext>
            </a:extLst>
          </p:cNvPr>
          <p:cNvSpPr/>
          <p:nvPr/>
        </p:nvSpPr>
        <p:spPr>
          <a:xfrm>
            <a:off x="483456" y="718736"/>
            <a:ext cx="4818888" cy="1481328"/>
          </a:xfrm>
          <a:prstGeom prst="rect">
            <a:avLst/>
          </a:prstGeom>
        </p:spPr>
        <p:txBody>
          <a:bodyPr vert="horz" lIns="91440" tIns="45720" rIns="91440" bIns="45720" rtlCol="0" anchor="b">
            <a:normAutofit lnSpcReduction="10000"/>
          </a:bodyPr>
          <a:lstStyle/>
          <a:p>
            <a:pPr>
              <a:lnSpc>
                <a:spcPct val="90000"/>
              </a:lnSpc>
              <a:spcBef>
                <a:spcPct val="0"/>
              </a:spcBef>
              <a:spcAft>
                <a:spcPts val="600"/>
              </a:spcAft>
            </a:pPr>
            <a:r>
              <a:rPr lang="en-US" sz="5400" kern="1200" dirty="0">
                <a:solidFill>
                  <a:schemeClr val="tx1"/>
                </a:solidFill>
                <a:ea typeface="+mj-ea"/>
                <a:cs typeface="+mj-cs"/>
              </a:rPr>
              <a:t>Election Judge Training</a:t>
            </a:r>
          </a:p>
        </p:txBody>
      </p:sp>
      <p:sp>
        <p:nvSpPr>
          <p:cNvPr id="18"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CAE9250E-DED8-48EF-A16A-3DD7503128E6}"/>
              </a:ext>
            </a:extLst>
          </p:cNvPr>
          <p:cNvSpPr/>
          <p:nvPr/>
        </p:nvSpPr>
        <p:spPr>
          <a:xfrm>
            <a:off x="5120068" y="640080"/>
            <a:ext cx="6541101" cy="5144998"/>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marL="400050" lvl="1" indent="-171450" defTabSz="457200">
              <a:spcAft>
                <a:spcPts val="800"/>
              </a:spcAft>
              <a:buFont typeface="Arial" panose="020B0604020202020204" pitchFamily="34" charset="0"/>
              <a:buChar char="•"/>
            </a:pPr>
            <a:r>
              <a:rPr lang="en-US" sz="2500" kern="1200" dirty="0">
                <a:solidFill>
                  <a:schemeClr val="dk1"/>
                </a:solidFill>
                <a:latin typeface="Calibri" panose="020F0502020204030204" pitchFamily="34" charset="0"/>
                <a:ea typeface="Verdana" panose="020B0604030504040204" pitchFamily="34" charset="0"/>
                <a:cs typeface="Calibri" panose="020F0502020204030204" pitchFamily="34" charset="0"/>
              </a:rPr>
              <a:t>Each election judge must attend training provided by the county Election Office on even years before the primary election.</a:t>
            </a:r>
          </a:p>
          <a:p>
            <a:pPr marL="400050" lvl="1" indent="-171450" defTabSz="457200">
              <a:spcAft>
                <a:spcPts val="800"/>
              </a:spcAft>
              <a:buFont typeface="Arial" panose="020B0604020202020204" pitchFamily="34" charset="0"/>
              <a:buChar char="•"/>
            </a:pPr>
            <a:r>
              <a:rPr lang="en-US" sz="2500" kern="1200" dirty="0">
                <a:solidFill>
                  <a:schemeClr val="dk1"/>
                </a:solidFill>
                <a:latin typeface="Calibri" panose="020F0502020204030204" pitchFamily="34" charset="0"/>
                <a:ea typeface="Verdana" panose="020B0604030504040204" pitchFamily="34" charset="0"/>
                <a:cs typeface="Calibri" panose="020F0502020204030204" pitchFamily="34" charset="0"/>
              </a:rPr>
              <a:t>Each election judge must be provided        with a copy of the Secretary of State’s </a:t>
            </a:r>
            <a:r>
              <a:rPr lang="en-US" sz="2500" b="1" kern="1200" dirty="0">
                <a:solidFill>
                  <a:schemeClr val="tx1"/>
                </a:solidFill>
                <a:latin typeface="Calibri" panose="020F0502020204030204" pitchFamily="34" charset="0"/>
                <a:ea typeface="Verdana" panose="020B0604030504040204" pitchFamily="34" charset="0"/>
                <a:cs typeface="Calibri" panose="020F0502020204030204" pitchFamily="34" charset="0"/>
              </a:rPr>
              <a:t>Election Handbook</a:t>
            </a:r>
            <a:r>
              <a:rPr lang="en-US" sz="2500" kern="1200" dirty="0">
                <a:solidFill>
                  <a:schemeClr val="dk1"/>
                </a:solidFill>
                <a:latin typeface="Calibri" panose="020F0502020204030204" pitchFamily="34" charset="0"/>
                <a:ea typeface="Verdana" panose="020B0604030504040204" pitchFamily="34" charset="0"/>
                <a:cs typeface="Calibri" panose="020F0502020204030204" pitchFamily="34" charset="0"/>
              </a:rPr>
              <a:t>.</a:t>
            </a:r>
          </a:p>
          <a:p>
            <a:pPr marL="400050" lvl="1" indent="-171450" defTabSz="457200">
              <a:spcAft>
                <a:spcPts val="600"/>
              </a:spcAft>
              <a:buFont typeface="Arial" panose="020B0604020202020204" pitchFamily="34" charset="0"/>
              <a:buChar char="•"/>
            </a:pPr>
            <a:r>
              <a:rPr lang="en-US" sz="2500" kern="1200" dirty="0">
                <a:solidFill>
                  <a:schemeClr val="dk1"/>
                </a:solidFill>
                <a:latin typeface="Calibri" panose="020F0502020204030204" pitchFamily="34" charset="0"/>
                <a:ea typeface="Verdana" panose="020B0604030504040204" pitchFamily="34" charset="0"/>
                <a:cs typeface="Calibri" panose="020F0502020204030204" pitchFamily="34" charset="0"/>
              </a:rPr>
              <a:t>Each election judge should be provided with a copy of the Secretary of State’s </a:t>
            </a:r>
            <a:r>
              <a:rPr lang="en-US" sz="2500" kern="1200" dirty="0">
                <a:solidFill>
                  <a:schemeClr val="dk1"/>
                </a:solidFill>
                <a:latin typeface="Calibri" panose="020F0502020204030204" pitchFamily="34" charset="0"/>
                <a:ea typeface="Verdana" panose="020B0604030504040204" pitchFamily="34" charset="0"/>
                <a:cs typeface="Calibri" panose="020F0502020204030204" pitchFamily="34" charset="0"/>
                <a:hlinkClick r:id="rId2"/>
              </a:rPr>
              <a:t>Uniform Ballot &amp; Voting Systems Procedures Guide</a:t>
            </a:r>
            <a:r>
              <a:rPr lang="en-US" sz="2500" kern="1200" dirty="0">
                <a:solidFill>
                  <a:schemeClr val="dk1"/>
                </a:solidFill>
                <a:latin typeface="Calibri" panose="020F0502020204030204" pitchFamily="34" charset="0"/>
                <a:ea typeface="Verdana" panose="020B0604030504040204" pitchFamily="34" charset="0"/>
                <a:cs typeface="Calibri" panose="020F0502020204030204" pitchFamily="34" charset="0"/>
              </a:rPr>
              <a:t>, or an equivalent publication from the county </a:t>
            </a:r>
            <a:r>
              <a:rPr lang="en-US" sz="2500" dirty="0">
                <a:latin typeface="Calibri" panose="020F0502020204030204" pitchFamily="34" charset="0"/>
                <a:ea typeface="Verdana" panose="020B0604030504040204" pitchFamily="34" charset="0"/>
                <a:cs typeface="Calibri" panose="020F0502020204030204" pitchFamily="34" charset="0"/>
              </a:rPr>
              <a:t>E</a:t>
            </a:r>
            <a:r>
              <a:rPr lang="en-US" sz="2500" kern="1200" dirty="0">
                <a:solidFill>
                  <a:schemeClr val="dk1"/>
                </a:solidFill>
                <a:latin typeface="Calibri" panose="020F0502020204030204" pitchFamily="34" charset="0"/>
                <a:ea typeface="Verdana" panose="020B0604030504040204" pitchFamily="34" charset="0"/>
                <a:cs typeface="Calibri" panose="020F0502020204030204" pitchFamily="34" charset="0"/>
              </a:rPr>
              <a:t>lection Office.</a:t>
            </a:r>
          </a:p>
          <a:p>
            <a:pPr marL="400050" lvl="1" indent="-171450" defTabSz="457200">
              <a:spcAft>
                <a:spcPts val="600"/>
              </a:spcAft>
              <a:buFont typeface="Wingdings" panose="05000000000000000000" pitchFamily="2" charset="2"/>
              <a:buChar char="Ø"/>
            </a:pPr>
            <a:endParaRPr lang="en-US" sz="1200" kern="1200" dirty="0">
              <a:solidFill>
                <a:schemeClr val="dk1"/>
              </a:solidFill>
              <a:latin typeface="Calibri Light" panose="020F0302020204030204" pitchFamily="34" charset="0"/>
              <a:ea typeface="Verdana" panose="020B0604030504040204" pitchFamily="34" charset="0"/>
              <a:cs typeface="Calibri Light" panose="020F0302020204030204" pitchFamily="34" charset="0"/>
            </a:endParaRPr>
          </a:p>
          <a:p>
            <a:pPr algn="ctr">
              <a:spcAft>
                <a:spcPts val="600"/>
              </a:spcAft>
            </a:pPr>
            <a:endParaRPr lang="en-US" dirty="0">
              <a:latin typeface="Calibri Light" panose="020F0302020204030204" pitchFamily="34" charset="0"/>
              <a:ea typeface="Verdana" panose="020B0604030504040204" pitchFamily="34" charset="0"/>
              <a:cs typeface="Calibri Light" panose="020F0302020204030204" pitchFamily="34" charset="0"/>
            </a:endParaRPr>
          </a:p>
        </p:txBody>
      </p:sp>
      <p:sp>
        <p:nvSpPr>
          <p:cNvPr id="11" name="Rectangle 10">
            <a:extLst>
              <a:ext uri="{FF2B5EF4-FFF2-40B4-BE49-F238E27FC236}">
                <a16:creationId xmlns:a16="http://schemas.microsoft.com/office/drawing/2014/main" id="{97875E46-F1A0-41FE-AD02-739FF3B4E9C0}"/>
              </a:ext>
            </a:extLst>
          </p:cNvPr>
          <p:cNvSpPr/>
          <p:nvPr/>
        </p:nvSpPr>
        <p:spPr>
          <a:xfrm>
            <a:off x="502003" y="5268673"/>
            <a:ext cx="11144584" cy="1345497"/>
          </a:xfrm>
          <a:prstGeom prst="rect">
            <a:avLst/>
          </a:prstGeom>
          <a:solidFill>
            <a:srgbClr val="916F01"/>
          </a:solid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defTabSz="457200">
              <a:spcAft>
                <a:spcPts val="600"/>
              </a:spcAft>
            </a:pPr>
            <a:endParaRPr lang="en-US" sz="1200" kern="1200" dirty="0">
              <a:solidFill>
                <a:schemeClr val="dk1"/>
              </a:solidFill>
              <a:latin typeface="Calibri Light" panose="020F0302020204030204" pitchFamily="34" charset="0"/>
              <a:ea typeface="Verdana" panose="020B0604030504040204" pitchFamily="34" charset="0"/>
              <a:cs typeface="Calibri Light" panose="020F0302020204030204" pitchFamily="34" charset="0"/>
            </a:endParaRPr>
          </a:p>
          <a:p>
            <a:pPr algn="ctr" defTabSz="457200">
              <a:spcAft>
                <a:spcPts val="600"/>
              </a:spcAft>
            </a:pPr>
            <a:r>
              <a:rPr lang="en-US" sz="3800" b="1" kern="1200" baseline="30000" dirty="0">
                <a:solidFill>
                  <a:schemeClr val="dk1"/>
                </a:solidFill>
                <a:latin typeface="Calibri Light" panose="020F0302020204030204" pitchFamily="34" charset="0"/>
                <a:ea typeface="Verdana" panose="020B0604030504040204" pitchFamily="34" charset="0"/>
                <a:cs typeface="Calibri Light" panose="020F0302020204030204" pitchFamily="34" charset="0"/>
              </a:rPr>
              <a:t>Please direct questions to your county </a:t>
            </a:r>
            <a:r>
              <a:rPr lang="en-US" sz="3800" b="1" kern="1200" baseline="30000" dirty="0">
                <a:solidFill>
                  <a:schemeClr val="bg1"/>
                </a:solidFill>
                <a:latin typeface="Calibri Light" panose="020F0302020204030204" pitchFamily="34" charset="0"/>
                <a:ea typeface="Verdana" panose="020B0604030504040204" pitchFamily="34" charset="0"/>
                <a:cs typeface="Calibri Light" panose="020F0302020204030204" pitchFamily="34" charset="0"/>
                <a:hlinkClick r:id="rId3">
                  <a:extLst>
                    <a:ext uri="{A12FA001-AC4F-418D-AE19-62706E023703}">
                      <ahyp:hlinkClr xmlns:ahyp="http://schemas.microsoft.com/office/drawing/2018/hyperlinkcolor" val="tx"/>
                    </a:ext>
                  </a:extLst>
                </a:hlinkClick>
              </a:rPr>
              <a:t>Election Administrator </a:t>
            </a:r>
            <a:r>
              <a:rPr lang="en-US" sz="3800" b="1" kern="1200" baseline="30000" dirty="0">
                <a:solidFill>
                  <a:schemeClr val="dk1"/>
                </a:solidFill>
                <a:latin typeface="Calibri Light" panose="020F0302020204030204" pitchFamily="34" charset="0"/>
                <a:ea typeface="Verdana" panose="020B0604030504040204" pitchFamily="34" charset="0"/>
                <a:cs typeface="Calibri Light" panose="020F0302020204030204" pitchFamily="34" charset="0"/>
              </a:rPr>
              <a:t>or the </a:t>
            </a:r>
          </a:p>
          <a:p>
            <a:pPr algn="ctr" defTabSz="457200">
              <a:spcAft>
                <a:spcPts val="600"/>
              </a:spcAft>
            </a:pPr>
            <a:r>
              <a:rPr lang="en-US" sz="3800" b="1" kern="1200" baseline="30000" dirty="0">
                <a:solidFill>
                  <a:schemeClr val="dk1"/>
                </a:solidFill>
                <a:latin typeface="Calibri Light" panose="020F0302020204030204" pitchFamily="34" charset="0"/>
                <a:ea typeface="Verdana" panose="020B0604030504040204" pitchFamily="34" charset="0"/>
                <a:cs typeface="Calibri Light" panose="020F0302020204030204" pitchFamily="34" charset="0"/>
              </a:rPr>
              <a:t>Secretary of State, Elections and Voter Services Division at:  </a:t>
            </a:r>
            <a:r>
              <a:rPr lang="en-US" sz="3800" b="1" kern="1200" baseline="30000" dirty="0">
                <a:solidFill>
                  <a:schemeClr val="bg1"/>
                </a:solidFill>
                <a:latin typeface="Calibri Light" panose="020F0302020204030204" pitchFamily="34" charset="0"/>
                <a:ea typeface="Verdana" panose="020B0604030504040204" pitchFamily="34" charset="0"/>
                <a:cs typeface="Calibri Light" panose="020F0302020204030204" pitchFamily="34" charset="0"/>
                <a:hlinkClick r:id="rId4">
                  <a:extLst>
                    <a:ext uri="{A12FA001-AC4F-418D-AE19-62706E023703}">
                      <ahyp:hlinkClr xmlns:ahyp="http://schemas.microsoft.com/office/drawing/2018/hyperlinkcolor" val="tx"/>
                    </a:ext>
                  </a:extLst>
                </a:hlinkClick>
              </a:rPr>
              <a:t>soselections@mt.gov</a:t>
            </a:r>
            <a:r>
              <a:rPr lang="en-US" sz="3800" b="1" kern="1200" baseline="30000" dirty="0">
                <a:solidFill>
                  <a:schemeClr val="bg1"/>
                </a:solidFill>
                <a:latin typeface="Calibri Light" panose="020F0302020204030204" pitchFamily="34" charset="0"/>
                <a:ea typeface="Verdana" panose="020B0604030504040204" pitchFamily="34" charset="0"/>
                <a:cs typeface="Calibri Light" panose="020F0302020204030204" pitchFamily="34" charset="0"/>
              </a:rPr>
              <a:t> </a:t>
            </a:r>
          </a:p>
          <a:p>
            <a:pPr algn="ctr">
              <a:spcAft>
                <a:spcPts val="600"/>
              </a:spcAft>
            </a:pPr>
            <a:endParaRPr lang="en-US" dirty="0">
              <a:latin typeface="Calibri Light" panose="020F0302020204030204" pitchFamily="34" charset="0"/>
              <a:ea typeface="Verdana" panose="020B0604030504040204" pitchFamily="34" charset="0"/>
              <a:cs typeface="Calibri Light" panose="020F0302020204030204" pitchFamily="34" charset="0"/>
            </a:endParaRPr>
          </a:p>
        </p:txBody>
      </p:sp>
    </p:spTree>
    <p:extLst>
      <p:ext uri="{BB962C8B-B14F-4D97-AF65-F5344CB8AC3E}">
        <p14:creationId xmlns:p14="http://schemas.microsoft.com/office/powerpoint/2010/main" val="157140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A472D9C-5A3F-42B5-96A0-0D3284DBE315}"/>
              </a:ext>
            </a:extLst>
          </p:cNvPr>
          <p:cNvSpPr txBox="1"/>
          <p:nvPr/>
        </p:nvSpPr>
        <p:spPr>
          <a:xfrm>
            <a:off x="8004655" y="769819"/>
            <a:ext cx="3556408" cy="369332"/>
          </a:xfrm>
          <a:prstGeom prst="rect">
            <a:avLst/>
          </a:prstGeom>
          <a:solidFill>
            <a:srgbClr val="916F01"/>
          </a:solidFill>
          <a:ln>
            <a:solidFill>
              <a:schemeClr val="accent1">
                <a:lumMod val="75000"/>
              </a:schemeClr>
            </a:solidFill>
          </a:ln>
        </p:spPr>
        <p:txBody>
          <a:bodyPr wrap="square" rtlCol="0">
            <a:spAutoFit/>
          </a:bodyPr>
          <a:lstStyle/>
          <a:p>
            <a:r>
              <a:rPr lang="en-US" dirty="0">
                <a:solidFill>
                  <a:schemeClr val="bg1"/>
                </a:solidFill>
              </a:rPr>
              <a:t>1.  </a:t>
            </a:r>
            <a:r>
              <a:rPr lang="en-US" dirty="0">
                <a:solidFill>
                  <a:schemeClr val="bg1"/>
                </a:solidFill>
                <a:cs typeface="Calibri" panose="020F0502020204030204" pitchFamily="34" charset="0"/>
              </a:rPr>
              <a:t>Before the Polls Open</a:t>
            </a:r>
          </a:p>
        </p:txBody>
      </p:sp>
      <p:sp>
        <p:nvSpPr>
          <p:cNvPr id="19" name="TextBox 18">
            <a:extLst>
              <a:ext uri="{FF2B5EF4-FFF2-40B4-BE49-F238E27FC236}">
                <a16:creationId xmlns:a16="http://schemas.microsoft.com/office/drawing/2014/main" id="{04DD34D9-41DF-4AB4-8832-CC26153B8F42}"/>
              </a:ext>
            </a:extLst>
          </p:cNvPr>
          <p:cNvSpPr txBox="1"/>
          <p:nvPr/>
        </p:nvSpPr>
        <p:spPr>
          <a:xfrm>
            <a:off x="8004652" y="1421281"/>
            <a:ext cx="3556411" cy="369332"/>
          </a:xfrm>
          <a:prstGeom prst="rect">
            <a:avLst/>
          </a:prstGeom>
          <a:solidFill>
            <a:srgbClr val="916F01"/>
          </a:solidFill>
          <a:ln>
            <a:solidFill>
              <a:schemeClr val="accent1">
                <a:lumMod val="75000"/>
              </a:schemeClr>
            </a:solidFill>
          </a:ln>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2.  Election Day at the Polling Place</a:t>
            </a:r>
          </a:p>
        </p:txBody>
      </p:sp>
      <p:sp>
        <p:nvSpPr>
          <p:cNvPr id="22" name="TextBox 21">
            <a:extLst>
              <a:ext uri="{FF2B5EF4-FFF2-40B4-BE49-F238E27FC236}">
                <a16:creationId xmlns:a16="http://schemas.microsoft.com/office/drawing/2014/main" id="{70CB43E8-4958-4F9E-9EE3-201C6CA91117}"/>
              </a:ext>
            </a:extLst>
          </p:cNvPr>
          <p:cNvSpPr txBox="1"/>
          <p:nvPr/>
        </p:nvSpPr>
        <p:spPr>
          <a:xfrm>
            <a:off x="8011733" y="2079142"/>
            <a:ext cx="3549330" cy="369332"/>
          </a:xfrm>
          <a:prstGeom prst="rect">
            <a:avLst/>
          </a:prstGeom>
          <a:solidFill>
            <a:srgbClr val="916F01"/>
          </a:solidFill>
          <a:ln>
            <a:solidFill>
              <a:schemeClr val="accent1">
                <a:lumMod val="75000"/>
              </a:schemeClr>
            </a:solidFill>
          </a:ln>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3.  Assisting Voters with Disabilities</a:t>
            </a:r>
            <a:endParaRPr lang="en-US" u="sng" dirty="0">
              <a:solidFill>
                <a:schemeClr val="bg1"/>
              </a:solidFill>
              <a:latin typeface="Calibri" panose="020F0502020204030204" pitchFamily="34" charset="0"/>
              <a:cs typeface="Calibri" panose="020F0502020204030204" pitchFamily="34" charset="0"/>
            </a:endParaRPr>
          </a:p>
        </p:txBody>
      </p:sp>
      <p:sp>
        <p:nvSpPr>
          <p:cNvPr id="23" name="TextBox 22">
            <a:hlinkClick r:id="" action="ppaction://noaction"/>
            <a:extLst>
              <a:ext uri="{FF2B5EF4-FFF2-40B4-BE49-F238E27FC236}">
                <a16:creationId xmlns:a16="http://schemas.microsoft.com/office/drawing/2014/main" id="{03E6F269-722E-4524-9C34-58BEA072C172}"/>
              </a:ext>
            </a:extLst>
          </p:cNvPr>
          <p:cNvSpPr txBox="1"/>
          <p:nvPr/>
        </p:nvSpPr>
        <p:spPr>
          <a:xfrm>
            <a:off x="7991663" y="4655576"/>
            <a:ext cx="3565967" cy="369332"/>
          </a:xfrm>
          <a:prstGeom prst="rect">
            <a:avLst/>
          </a:prstGeom>
          <a:solidFill>
            <a:srgbClr val="916F01"/>
          </a:solidFill>
          <a:ln>
            <a:solidFill>
              <a:schemeClr val="accent1">
                <a:lumMod val="75000"/>
              </a:schemeClr>
            </a:solidFill>
          </a:ln>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7.  Machine Tabulating Ballots</a:t>
            </a:r>
          </a:p>
        </p:txBody>
      </p:sp>
      <p:sp>
        <p:nvSpPr>
          <p:cNvPr id="24" name="TextBox 23">
            <a:extLst>
              <a:ext uri="{FF2B5EF4-FFF2-40B4-BE49-F238E27FC236}">
                <a16:creationId xmlns:a16="http://schemas.microsoft.com/office/drawing/2014/main" id="{75D33A43-F8D2-4CEB-A90F-3961B3E8CD52}"/>
              </a:ext>
            </a:extLst>
          </p:cNvPr>
          <p:cNvSpPr txBox="1"/>
          <p:nvPr/>
        </p:nvSpPr>
        <p:spPr>
          <a:xfrm>
            <a:off x="8001223" y="2727627"/>
            <a:ext cx="3556408" cy="369332"/>
          </a:xfrm>
          <a:prstGeom prst="rect">
            <a:avLst/>
          </a:prstGeom>
          <a:solidFill>
            <a:srgbClr val="916F01"/>
          </a:solidFill>
          <a:ln>
            <a:solidFill>
              <a:schemeClr val="accent1">
                <a:lumMod val="75000"/>
              </a:schemeClr>
            </a:solidFill>
          </a:ln>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4.  Closing the Polls</a:t>
            </a:r>
          </a:p>
        </p:txBody>
      </p:sp>
      <p:sp>
        <p:nvSpPr>
          <p:cNvPr id="25" name="TextBox 24">
            <a:extLst>
              <a:ext uri="{FF2B5EF4-FFF2-40B4-BE49-F238E27FC236}">
                <a16:creationId xmlns:a16="http://schemas.microsoft.com/office/drawing/2014/main" id="{E185AA92-021F-47D1-BBC8-1EED8CE23EE3}"/>
              </a:ext>
            </a:extLst>
          </p:cNvPr>
          <p:cNvSpPr txBox="1"/>
          <p:nvPr/>
        </p:nvSpPr>
        <p:spPr>
          <a:xfrm>
            <a:off x="7985168" y="5304225"/>
            <a:ext cx="3572461" cy="369332"/>
          </a:xfrm>
          <a:prstGeom prst="rect">
            <a:avLst/>
          </a:prstGeom>
          <a:solidFill>
            <a:srgbClr val="916F01"/>
          </a:solidFill>
          <a:ln>
            <a:solidFill>
              <a:schemeClr val="accent1">
                <a:lumMod val="75000"/>
              </a:schemeClr>
            </a:solidFill>
          </a:ln>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8.  Special Situations</a:t>
            </a:r>
          </a:p>
        </p:txBody>
      </p:sp>
      <p:sp>
        <p:nvSpPr>
          <p:cNvPr id="28" name="TextBox 27">
            <a:extLst>
              <a:ext uri="{FF2B5EF4-FFF2-40B4-BE49-F238E27FC236}">
                <a16:creationId xmlns:a16="http://schemas.microsoft.com/office/drawing/2014/main" id="{62FF928E-5B5B-48C0-BBC7-C36092D3A3E1}"/>
              </a:ext>
            </a:extLst>
          </p:cNvPr>
          <p:cNvSpPr txBox="1"/>
          <p:nvPr/>
        </p:nvSpPr>
        <p:spPr>
          <a:xfrm>
            <a:off x="8001223" y="5952874"/>
            <a:ext cx="1681383" cy="369332"/>
          </a:xfrm>
          <a:prstGeom prst="rect">
            <a:avLst/>
          </a:prstGeom>
          <a:solidFill>
            <a:srgbClr val="916F01"/>
          </a:solidFill>
          <a:ln>
            <a:solidFill>
              <a:schemeClr val="accent1">
                <a:lumMod val="75000"/>
              </a:schemeClr>
            </a:solidFill>
          </a:ln>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9.  Quiz </a:t>
            </a:r>
          </a:p>
        </p:txBody>
      </p:sp>
      <p:sp>
        <p:nvSpPr>
          <p:cNvPr id="29" name="TextBox 28">
            <a:extLst>
              <a:ext uri="{FF2B5EF4-FFF2-40B4-BE49-F238E27FC236}">
                <a16:creationId xmlns:a16="http://schemas.microsoft.com/office/drawing/2014/main" id="{1B81667B-2E55-4E08-BE1B-5EAA7792554E}"/>
              </a:ext>
            </a:extLst>
          </p:cNvPr>
          <p:cNvSpPr txBox="1"/>
          <p:nvPr/>
        </p:nvSpPr>
        <p:spPr>
          <a:xfrm>
            <a:off x="8001223" y="3377291"/>
            <a:ext cx="3556408" cy="369332"/>
          </a:xfrm>
          <a:prstGeom prst="rect">
            <a:avLst/>
          </a:prstGeom>
          <a:solidFill>
            <a:srgbClr val="916F01"/>
          </a:solidFill>
          <a:ln>
            <a:solidFill>
              <a:schemeClr val="accent1">
                <a:lumMod val="75000"/>
              </a:schemeClr>
            </a:solidFill>
          </a:ln>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5.  General Counting Procedures</a:t>
            </a:r>
          </a:p>
        </p:txBody>
      </p:sp>
      <p:sp>
        <p:nvSpPr>
          <p:cNvPr id="2" name="Rectangle 1">
            <a:extLst>
              <a:ext uri="{FF2B5EF4-FFF2-40B4-BE49-F238E27FC236}">
                <a16:creationId xmlns:a16="http://schemas.microsoft.com/office/drawing/2014/main" id="{3F6B88FD-C23D-4B58-9AAA-81162472D66A}"/>
              </a:ext>
            </a:extLst>
          </p:cNvPr>
          <p:cNvSpPr/>
          <p:nvPr/>
        </p:nvSpPr>
        <p:spPr>
          <a:xfrm>
            <a:off x="8007717" y="4015261"/>
            <a:ext cx="3549914" cy="369332"/>
          </a:xfrm>
          <a:prstGeom prst="rect">
            <a:avLst/>
          </a:prstGeom>
          <a:solidFill>
            <a:srgbClr val="916F01"/>
          </a:solidFill>
          <a:ln>
            <a:solidFill>
              <a:schemeClr val="accent1">
                <a:lumMod val="75000"/>
              </a:schemeClr>
            </a:solidFill>
          </a:ln>
        </p:spPr>
        <p:txBody>
          <a:bodyPr wrap="square">
            <a:spAutoFit/>
          </a:bodyPr>
          <a:lstStyle/>
          <a:p>
            <a:r>
              <a:rPr lang="en-US" dirty="0">
                <a:solidFill>
                  <a:schemeClr val="bg1"/>
                </a:solidFill>
                <a:latin typeface="Calibri" panose="020F0502020204030204" pitchFamily="34" charset="0"/>
                <a:cs typeface="Calibri" panose="020F0502020204030204" pitchFamily="34" charset="0"/>
              </a:rPr>
              <a:t>6.  Hand-Counting Ballots</a:t>
            </a:r>
          </a:p>
        </p:txBody>
      </p:sp>
      <p:sp>
        <p:nvSpPr>
          <p:cNvPr id="4" name="Rectangle 3">
            <a:extLst>
              <a:ext uri="{FF2B5EF4-FFF2-40B4-BE49-F238E27FC236}">
                <a16:creationId xmlns:a16="http://schemas.microsoft.com/office/drawing/2014/main" id="{87250550-FFC5-4DE6-A3DB-9D2364A6DD31}"/>
              </a:ext>
            </a:extLst>
          </p:cNvPr>
          <p:cNvSpPr/>
          <p:nvPr/>
        </p:nvSpPr>
        <p:spPr>
          <a:xfrm>
            <a:off x="164387" y="2899204"/>
            <a:ext cx="7284274" cy="3252172"/>
          </a:xfrm>
          <a:prstGeom prst="rect">
            <a:avLst/>
          </a:prstGeom>
        </p:spPr>
        <p:txBody>
          <a:bodyPr wrap="square">
            <a:spAutoFit/>
          </a:bodyPr>
          <a:lstStyle/>
          <a:p>
            <a:pPr marL="800100" lvl="1" indent="-342900">
              <a:spcAft>
                <a:spcPts val="800"/>
              </a:spcAft>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This training is provided to supplement local training, the </a:t>
            </a:r>
            <a:r>
              <a:rPr lang="en-US" sz="2400" b="1" dirty="0">
                <a:latin typeface="Calibri" panose="020F0502020204030204" pitchFamily="34" charset="0"/>
                <a:ea typeface="Verdana" panose="020B0604030504040204" pitchFamily="34" charset="0"/>
                <a:cs typeface="Calibri" panose="020F0502020204030204" pitchFamily="34" charset="0"/>
              </a:rPr>
              <a:t>Election Handbook</a:t>
            </a:r>
            <a:r>
              <a:rPr lang="en-US" sz="2400" dirty="0">
                <a:latin typeface="Calibri" panose="020F0502020204030204" pitchFamily="34" charset="0"/>
                <a:ea typeface="Verdana" panose="020B0604030504040204" pitchFamily="34" charset="0"/>
                <a:cs typeface="Calibri" panose="020F0502020204030204" pitchFamily="34" charset="0"/>
              </a:rPr>
              <a:t>, and the    </a:t>
            </a:r>
            <a:r>
              <a:rPr lang="en-US" sz="2400" dirty="0">
                <a:latin typeface="Calibri" panose="020F0502020204030204" pitchFamily="34" charset="0"/>
                <a:ea typeface="Verdana" panose="020B0604030504040204" pitchFamily="34" charset="0"/>
                <a:cs typeface="Calibri" panose="020F0502020204030204" pitchFamily="34" charset="0"/>
                <a:hlinkClick r:id="rId2"/>
              </a:rPr>
              <a:t>Uniform Ballot &amp; Voting Systems Procedure Guide</a:t>
            </a:r>
            <a:r>
              <a:rPr lang="en-US" sz="2400" dirty="0">
                <a:latin typeface="Calibri" panose="020F0502020204030204" pitchFamily="34" charset="0"/>
                <a:ea typeface="Verdana" panose="020B0604030504040204" pitchFamily="34" charset="0"/>
                <a:cs typeface="Calibri" panose="020F0502020204030204" pitchFamily="34" charset="0"/>
              </a:rPr>
              <a:t>.</a:t>
            </a:r>
          </a:p>
          <a:p>
            <a:pPr marL="800100" lvl="1" indent="-342900">
              <a:spcAft>
                <a:spcPts val="800"/>
              </a:spcAft>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It takes approximately one hour to complete the nine categories which includes a quiz at the end.</a:t>
            </a:r>
          </a:p>
          <a:p>
            <a:pPr marL="800100" lvl="1" indent="-342900">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Election judges are encouraged to review this training presentation before each statewide primary and statewide general election.</a:t>
            </a:r>
          </a:p>
        </p:txBody>
      </p:sp>
      <p:sp>
        <p:nvSpPr>
          <p:cNvPr id="14" name="Star: 5 Points 13">
            <a:extLst>
              <a:ext uri="{FF2B5EF4-FFF2-40B4-BE49-F238E27FC236}">
                <a16:creationId xmlns:a16="http://schemas.microsoft.com/office/drawing/2014/main" id="{17D5C60A-9BA8-4090-867A-12CDA5B2B5A6}"/>
              </a:ext>
            </a:extLst>
          </p:cNvPr>
          <p:cNvSpPr/>
          <p:nvPr/>
        </p:nvSpPr>
        <p:spPr>
          <a:xfrm>
            <a:off x="10210802" y="5843252"/>
            <a:ext cx="731520" cy="731520"/>
          </a:xfrm>
          <a:prstGeom prst="star5">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Light" panose="020F0302020204030204" pitchFamily="34" charset="0"/>
            </a:endParaRPr>
          </a:p>
        </p:txBody>
      </p:sp>
      <p:sp>
        <p:nvSpPr>
          <p:cNvPr id="3" name="Rectangle 2">
            <a:extLst>
              <a:ext uri="{FF2B5EF4-FFF2-40B4-BE49-F238E27FC236}">
                <a16:creationId xmlns:a16="http://schemas.microsoft.com/office/drawing/2014/main" id="{2B4830D3-0670-4D1A-357D-FE19251E35CD}"/>
              </a:ext>
            </a:extLst>
          </p:cNvPr>
          <p:cNvSpPr/>
          <p:nvPr/>
        </p:nvSpPr>
        <p:spPr>
          <a:xfrm>
            <a:off x="591608" y="708904"/>
            <a:ext cx="4818888" cy="1481328"/>
          </a:xfrm>
          <a:prstGeom prst="rect">
            <a:avLst/>
          </a:prstGeom>
        </p:spPr>
        <p:txBody>
          <a:bodyPr vert="horz" lIns="91440" tIns="45720" rIns="91440" bIns="45720" rtlCol="0" anchor="b">
            <a:normAutofit lnSpcReduction="10000"/>
          </a:bodyPr>
          <a:lstStyle/>
          <a:p>
            <a:pPr>
              <a:lnSpc>
                <a:spcPct val="90000"/>
              </a:lnSpc>
              <a:spcBef>
                <a:spcPct val="0"/>
              </a:spcBef>
              <a:spcAft>
                <a:spcPts val="600"/>
              </a:spcAft>
            </a:pPr>
            <a:r>
              <a:rPr lang="en-US" sz="5400" kern="1200" dirty="0">
                <a:solidFill>
                  <a:schemeClr val="tx1"/>
                </a:solidFill>
                <a:ea typeface="+mj-ea"/>
                <a:cs typeface="+mj-cs"/>
              </a:rPr>
              <a:t>Election Judge Training</a:t>
            </a:r>
          </a:p>
        </p:txBody>
      </p:sp>
      <p:pic>
        <p:nvPicPr>
          <p:cNvPr id="9" name="Picture 8">
            <a:extLst>
              <a:ext uri="{FF2B5EF4-FFF2-40B4-BE49-F238E27FC236}">
                <a16:creationId xmlns:a16="http://schemas.microsoft.com/office/drawing/2014/main" id="{11411263-E68E-4DE3-6AD4-74DF76A53DBE}"/>
              </a:ext>
            </a:extLst>
          </p:cNvPr>
          <p:cNvPicPr>
            <a:picLocks noChangeAspect="1"/>
          </p:cNvPicPr>
          <p:nvPr/>
        </p:nvPicPr>
        <p:blipFill>
          <a:blip r:embed="rId3"/>
          <a:stretch>
            <a:fillRect/>
          </a:stretch>
        </p:blipFill>
        <p:spPr>
          <a:xfrm>
            <a:off x="602322" y="2127388"/>
            <a:ext cx="3371429" cy="714286"/>
          </a:xfrm>
          <a:prstGeom prst="rect">
            <a:avLst/>
          </a:prstGeom>
        </p:spPr>
      </p:pic>
    </p:spTree>
    <p:extLst>
      <p:ext uri="{BB962C8B-B14F-4D97-AF65-F5344CB8AC3E}">
        <p14:creationId xmlns:p14="http://schemas.microsoft.com/office/powerpoint/2010/main" val="1980222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900B78F-5F31-6F32-1A35-492993D3D654}"/>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5400" kern="1200" dirty="0">
                <a:solidFill>
                  <a:schemeClr val="tx1"/>
                </a:solidFill>
                <a:latin typeface="Calibri" panose="020F0502020204030204" pitchFamily="34" charset="0"/>
                <a:cs typeface="Calibri" panose="020F0502020204030204" pitchFamily="34" charset="0"/>
              </a:rPr>
              <a:t>Before the Polls Open</a:t>
            </a:r>
          </a:p>
        </p:txBody>
      </p:sp>
      <p:sp>
        <p:nvSpPr>
          <p:cNvPr id="11"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05037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6BB50D5B-2E00-E500-5491-503FFE41FF78}"/>
              </a:ext>
            </a:extLst>
          </p:cNvPr>
          <p:cNvPicPr>
            <a:picLocks noChangeAspect="1"/>
          </p:cNvPicPr>
          <p:nvPr/>
        </p:nvPicPr>
        <p:blipFill>
          <a:blip r:embed="rId2"/>
          <a:stretch>
            <a:fillRect/>
          </a:stretch>
        </p:blipFill>
        <p:spPr>
          <a:xfrm>
            <a:off x="0" y="1150077"/>
            <a:ext cx="12192000" cy="1699691"/>
          </a:xfrm>
          <a:prstGeom prst="rect">
            <a:avLst/>
          </a:prstGeom>
        </p:spPr>
      </p:pic>
      <p:sp>
        <p:nvSpPr>
          <p:cNvPr id="7" name="Rectangle 6">
            <a:extLst>
              <a:ext uri="{FF2B5EF4-FFF2-40B4-BE49-F238E27FC236}">
                <a16:creationId xmlns:a16="http://schemas.microsoft.com/office/drawing/2014/main" id="{CAE9250E-DED8-48EF-A16A-3DD7503128E6}"/>
              </a:ext>
            </a:extLst>
          </p:cNvPr>
          <p:cNvSpPr/>
          <p:nvPr/>
        </p:nvSpPr>
        <p:spPr>
          <a:xfrm>
            <a:off x="719230" y="1648350"/>
            <a:ext cx="10743432" cy="4328557"/>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marL="347663" lvl="1" indent="-342900" defTabSz="557784">
              <a:lnSpc>
                <a:spcPct val="80000"/>
              </a:lnSpc>
              <a:spcAft>
                <a:spcPts val="800"/>
              </a:spcAft>
              <a:buFont typeface="Wingdings" panose="05000000000000000000" pitchFamily="2" charset="2"/>
              <a:buChar char="ü"/>
            </a:pPr>
            <a:r>
              <a:rPr lang="en-US" sz="2400" b="1" kern="1200" dirty="0">
                <a:solidFill>
                  <a:schemeClr val="dk1"/>
                </a:solidFill>
                <a:latin typeface="Calibri" panose="020F0502020204030204" pitchFamily="34" charset="0"/>
                <a:ea typeface="Verdana" panose="020B0604030504040204" pitchFamily="34" charset="0"/>
                <a:cs typeface="Calibri" panose="020F0502020204030204" pitchFamily="34" charset="0"/>
              </a:rPr>
              <a:t>Check the voting equipment</a:t>
            </a: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 make sure it is </a:t>
            </a:r>
            <a:r>
              <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rPr>
              <a:t>set-up, plugged in, properly sealed, </a:t>
            </a: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and ready for use.</a:t>
            </a:r>
          </a:p>
          <a:p>
            <a:pPr marL="347663" lvl="1" indent="-342900" defTabSz="557784">
              <a:lnSpc>
                <a:spcPct val="80000"/>
              </a:lnSpc>
              <a:spcAft>
                <a:spcPts val="800"/>
              </a:spcAft>
              <a:buFont typeface="Wingdings" panose="05000000000000000000" pitchFamily="2" charset="2"/>
              <a:buChar char="ü"/>
            </a:pPr>
            <a:r>
              <a:rPr lang="en-US" sz="2400" b="1" kern="1200" dirty="0">
                <a:solidFill>
                  <a:schemeClr val="tx1"/>
                </a:solidFill>
                <a:latin typeface="Calibri" panose="020F0502020204030204" pitchFamily="34" charset="0"/>
                <a:ea typeface="Verdana" panose="020B0604030504040204" pitchFamily="34" charset="0"/>
                <a:cs typeface="Calibri" panose="020F0502020204030204" pitchFamily="34" charset="0"/>
              </a:rPr>
              <a:t>Check the register </a:t>
            </a:r>
            <a:r>
              <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rPr>
              <a:t>to make sure it is the correct register for your precinct.</a:t>
            </a:r>
          </a:p>
          <a:p>
            <a:pPr marL="347663" lvl="1" indent="-342900" defTabSz="557784">
              <a:spcAft>
                <a:spcPts val="800"/>
              </a:spcAft>
              <a:buFont typeface="Wingdings" panose="05000000000000000000" pitchFamily="2" charset="2"/>
              <a:buChar char="ü"/>
            </a:pPr>
            <a:r>
              <a:rPr lang="en-US" sz="2400" b="1" kern="1200" dirty="0">
                <a:solidFill>
                  <a:schemeClr val="dk1"/>
                </a:solidFill>
                <a:latin typeface="Calibri" panose="020F0502020204030204" pitchFamily="34" charset="0"/>
                <a:ea typeface="Verdana" panose="020B0604030504040204" pitchFamily="34" charset="0"/>
                <a:cs typeface="Calibri" panose="020F0502020204030204" pitchFamily="34" charset="0"/>
              </a:rPr>
              <a:t>Check ballots </a:t>
            </a: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to make sure they are the correct ballots for your precinct and that ballots are correctly numbered.</a:t>
            </a:r>
          </a:p>
          <a:p>
            <a:pPr marL="347663" lvl="1" indent="-342900" defTabSz="557784">
              <a:spcAft>
                <a:spcPts val="800"/>
              </a:spcAft>
              <a:buFont typeface="Wingdings" panose="05000000000000000000" pitchFamily="2" charset="2"/>
              <a:buChar char="ü"/>
            </a:pPr>
            <a:r>
              <a:rPr lang="en-US" sz="2400" kern="1200" dirty="0">
                <a:solidFill>
                  <a:schemeClr val="dk1"/>
                </a:solidFill>
                <a:latin typeface="Calibri" panose="020F0502020204030204" pitchFamily="34" charset="0"/>
                <a:ea typeface="Verdana" panose="020B0604030504040204" pitchFamily="34" charset="0"/>
                <a:cs typeface="Calibri" panose="020F0502020204030204" pitchFamily="34" charset="0"/>
              </a:rPr>
              <a:t>The Chief Judge or Ballot Judge will </a:t>
            </a:r>
            <a:r>
              <a:rPr lang="en-US" sz="2400" b="1" kern="1200" dirty="0">
                <a:solidFill>
                  <a:schemeClr val="dk1"/>
                </a:solidFill>
                <a:latin typeface="Calibri" panose="020F0502020204030204" pitchFamily="34" charset="0"/>
                <a:ea typeface="Verdana" panose="020B0604030504040204" pitchFamily="34" charset="0"/>
                <a:cs typeface="Calibri" panose="020F0502020204030204" pitchFamily="34" charset="0"/>
              </a:rPr>
              <a:t>verify the </a:t>
            </a:r>
            <a:r>
              <a:rPr lang="en-US" sz="2400" b="1" kern="1200" dirty="0">
                <a:solidFill>
                  <a:schemeClr val="tx1"/>
                </a:solidFill>
                <a:latin typeface="Calibri" panose="020F0502020204030204" pitchFamily="34" charset="0"/>
                <a:ea typeface="Verdana" panose="020B0604030504040204" pitchFamily="34" charset="0"/>
                <a:cs typeface="Calibri" panose="020F0502020204030204" pitchFamily="34" charset="0"/>
                <a:hlinkClick r:id="rId3"/>
              </a:rPr>
              <a:t>Ballot Certification Report</a:t>
            </a:r>
            <a:r>
              <a:rPr lang="en-US" sz="2400" kern="1200" dirty="0">
                <a:solidFill>
                  <a:srgbClr val="000000"/>
                </a:solidFill>
                <a:latin typeface="Calibri" panose="020F0502020204030204" pitchFamily="34" charset="0"/>
                <a:ea typeface="Verdana" panose="020B0604030504040204" pitchFamily="34" charset="0"/>
                <a:cs typeface="Calibri" panose="020F0502020204030204" pitchFamily="34" charset="0"/>
              </a:rPr>
              <a:t> with ballots delivered to the polling place and will </a:t>
            </a:r>
            <a:r>
              <a:rPr lang="en-US" sz="2400" b="1" kern="1200" dirty="0">
                <a:solidFill>
                  <a:srgbClr val="000000"/>
                </a:solidFill>
                <a:latin typeface="Calibri" panose="020F0502020204030204" pitchFamily="34" charset="0"/>
                <a:ea typeface="Verdana" panose="020B0604030504040204" pitchFamily="34" charset="0"/>
                <a:cs typeface="Calibri" panose="020F0502020204030204" pitchFamily="34" charset="0"/>
              </a:rPr>
              <a:t>verify and update the ballot seal log and the voting system seal log</a:t>
            </a:r>
            <a:r>
              <a:rPr lang="en-US" sz="2400" kern="1200" dirty="0">
                <a:solidFill>
                  <a:srgbClr val="000000"/>
                </a:solidFill>
                <a:latin typeface="Calibri" panose="020F0502020204030204" pitchFamily="34" charset="0"/>
                <a:ea typeface="Verdana" panose="020B0604030504040204" pitchFamily="34" charset="0"/>
                <a:cs typeface="Calibri" panose="020F0502020204030204" pitchFamily="34" charset="0"/>
              </a:rPr>
              <a:t>.</a:t>
            </a:r>
          </a:p>
          <a:p>
            <a:pPr marL="739775" lvl="2" indent="-282575" defTabSz="557784">
              <a:buFont typeface="Wingdings" panose="05000000000000000000" pitchFamily="2" charset="2"/>
              <a:buChar char="v"/>
            </a:pPr>
            <a:r>
              <a:rPr lang="en-US" sz="2400" b="1" kern="1200" dirty="0">
                <a:solidFill>
                  <a:srgbClr val="916F01"/>
                </a:solidFill>
                <a:latin typeface="Calibri" panose="020F0502020204030204" pitchFamily="34" charset="0"/>
                <a:ea typeface="Verdana" panose="020B0604030504040204" pitchFamily="34" charset="0"/>
                <a:cs typeface="Calibri" panose="020F0502020204030204" pitchFamily="34" charset="0"/>
              </a:rPr>
              <a:t>Notify the Election Administrator </a:t>
            </a:r>
            <a:r>
              <a:rPr lang="en-US" sz="2400" b="1" u="sng" kern="1200" dirty="0">
                <a:solidFill>
                  <a:srgbClr val="916F01"/>
                </a:solidFill>
                <a:latin typeface="Calibri" panose="020F0502020204030204" pitchFamily="34" charset="0"/>
                <a:ea typeface="Verdana" panose="020B0604030504040204" pitchFamily="34" charset="0"/>
                <a:cs typeface="Calibri" panose="020F0502020204030204" pitchFamily="34" charset="0"/>
              </a:rPr>
              <a:t>immediately</a:t>
            </a:r>
            <a:r>
              <a:rPr lang="en-US" sz="2400" b="1" kern="1200" dirty="0">
                <a:solidFill>
                  <a:srgbClr val="916F01"/>
                </a:solidFill>
                <a:latin typeface="Calibri" panose="020F0502020204030204" pitchFamily="34" charset="0"/>
                <a:ea typeface="Verdana" panose="020B0604030504040204" pitchFamily="34" charset="0"/>
                <a:cs typeface="Calibri" panose="020F0502020204030204" pitchFamily="34" charset="0"/>
              </a:rPr>
              <a:t> if the number of ballots delivered does not match the number on the Ballot Certification Report.</a:t>
            </a:r>
          </a:p>
          <a:p>
            <a:pPr lvl="1">
              <a:lnSpc>
                <a:spcPct val="80000"/>
              </a:lnSpc>
            </a:pPr>
            <a:endParaRPr lang="en-US" sz="2400" dirty="0">
              <a:solidFill>
                <a:schemeClr val="tx1"/>
              </a:solidFill>
              <a:highlight>
                <a:srgbClr val="C0C0C0"/>
              </a:highlight>
              <a:latin typeface="Calibri Light" panose="020F0302020204030204" pitchFamily="34" charset="0"/>
              <a:ea typeface="Verdana" panose="020B0604030504040204" pitchFamily="34" charset="0"/>
              <a:cs typeface="Calibri Light" panose="020F0302020204030204" pitchFamily="34" charset="0"/>
            </a:endParaRPr>
          </a:p>
        </p:txBody>
      </p:sp>
      <p:sp>
        <p:nvSpPr>
          <p:cNvPr id="9" name="Rectangle 8">
            <a:extLst>
              <a:ext uri="{FF2B5EF4-FFF2-40B4-BE49-F238E27FC236}">
                <a16:creationId xmlns:a16="http://schemas.microsoft.com/office/drawing/2014/main" id="{36B20275-5029-4FEC-B80F-E9B6C2976AFC}"/>
              </a:ext>
            </a:extLst>
          </p:cNvPr>
          <p:cNvSpPr/>
          <p:nvPr/>
        </p:nvSpPr>
        <p:spPr>
          <a:xfrm>
            <a:off x="702652" y="5703052"/>
            <a:ext cx="10768834" cy="851346"/>
          </a:xfrm>
          <a:prstGeom prst="rect">
            <a:avLst/>
          </a:prstGeom>
          <a:solidFill>
            <a:srgbClr val="916F01"/>
          </a:solidFill>
          <a:ln>
            <a:noFill/>
          </a:ln>
        </p:spPr>
        <p:style>
          <a:lnRef idx="2">
            <a:schemeClr val="dk1"/>
          </a:lnRef>
          <a:fillRef idx="1">
            <a:schemeClr val="lt1"/>
          </a:fillRef>
          <a:effectRef idx="0">
            <a:schemeClr val="dk1"/>
          </a:effectRef>
          <a:fontRef idx="minor">
            <a:schemeClr val="dk1"/>
          </a:fontRef>
        </p:style>
        <p:txBody>
          <a:bodyPr wrap="square">
            <a:spAutoFit/>
          </a:bodyPr>
          <a:lstStyle/>
          <a:p>
            <a:pPr marL="278892" lvl="1" defTabSz="557784">
              <a:spcAft>
                <a:spcPts val="600"/>
              </a:spcAft>
            </a:pPr>
            <a:endParaRPr lang="en-US" sz="2400" kern="1200" baseline="30000" dirty="0">
              <a:solidFill>
                <a:schemeClr val="tx1"/>
              </a:solidFill>
              <a:latin typeface="Calibri" panose="020F0502020204030204" pitchFamily="34" charset="0"/>
              <a:ea typeface="Verdana" panose="020B0604030504040204" pitchFamily="34" charset="0"/>
              <a:cs typeface="Calibri" panose="020F0502020204030204" pitchFamily="34" charset="0"/>
            </a:endParaRPr>
          </a:p>
          <a:p>
            <a:pPr algn="ctr" defTabSz="557784">
              <a:spcAft>
                <a:spcPts val="600"/>
              </a:spcAft>
            </a:pPr>
            <a:r>
              <a:rPr lang="en-US" sz="3600" b="1" i="1" kern="1200" baseline="30000" dirty="0">
                <a:solidFill>
                  <a:schemeClr val="tx1"/>
                </a:solidFill>
                <a:latin typeface="Calibri" panose="020F0502020204030204" pitchFamily="34" charset="0"/>
                <a:ea typeface="Verdana" panose="020B0604030504040204" pitchFamily="34" charset="0"/>
                <a:cs typeface="Calibri" panose="020F0502020204030204" pitchFamily="34" charset="0"/>
              </a:rPr>
              <a:t>Call your county Election Office </a:t>
            </a:r>
            <a:r>
              <a:rPr lang="en-US" sz="3600" b="1" i="1" u="sng" kern="1200" baseline="30000" dirty="0">
                <a:solidFill>
                  <a:schemeClr val="tx1"/>
                </a:solidFill>
                <a:latin typeface="Calibri" panose="020F0502020204030204" pitchFamily="34" charset="0"/>
                <a:ea typeface="Verdana" panose="020B0604030504040204" pitchFamily="34" charset="0"/>
                <a:cs typeface="Calibri" panose="020F0502020204030204" pitchFamily="34" charset="0"/>
              </a:rPr>
              <a:t>immediately</a:t>
            </a:r>
            <a:r>
              <a:rPr lang="en-US" sz="3600" b="1" i="1" kern="1200" baseline="30000" dirty="0">
                <a:solidFill>
                  <a:schemeClr val="tx1"/>
                </a:solidFill>
                <a:latin typeface="Calibri" panose="020F0502020204030204" pitchFamily="34" charset="0"/>
                <a:ea typeface="Verdana" panose="020B0604030504040204" pitchFamily="34" charset="0"/>
                <a:cs typeface="Calibri" panose="020F0502020204030204" pitchFamily="34" charset="0"/>
              </a:rPr>
              <a:t> if you are missing any supplies.</a:t>
            </a:r>
            <a:endParaRPr lang="en-US" sz="1464" b="1" i="1" kern="1200" baseline="30000" dirty="0">
              <a:solidFill>
                <a:schemeClr val="tx1"/>
              </a:solidFill>
              <a:latin typeface="Calibri" panose="020F0502020204030204" pitchFamily="34" charset="0"/>
              <a:ea typeface="Verdana" panose="020B0604030504040204" pitchFamily="34" charset="0"/>
              <a:cs typeface="Calibri" panose="020F0502020204030204" pitchFamily="34" charset="0"/>
            </a:endParaRPr>
          </a:p>
          <a:p>
            <a:pPr algn="ctr">
              <a:spcAft>
                <a:spcPts val="600"/>
              </a:spcAft>
            </a:pPr>
            <a:endParaRPr lang="en-US" dirty="0">
              <a:solidFill>
                <a:schemeClr val="tx1"/>
              </a:solidFill>
              <a:latin typeface="Calibri Light" panose="020F0302020204030204" pitchFamily="34" charset="0"/>
              <a:ea typeface="Verdana" panose="020B0604030504040204" pitchFamily="34" charset="0"/>
              <a:cs typeface="Calibri Light" panose="020F0302020204030204" pitchFamily="34" charset="0"/>
            </a:endParaRPr>
          </a:p>
        </p:txBody>
      </p:sp>
      <p:sp>
        <p:nvSpPr>
          <p:cNvPr id="8" name="Rectangle 7">
            <a:extLst>
              <a:ext uri="{FF2B5EF4-FFF2-40B4-BE49-F238E27FC236}">
                <a16:creationId xmlns:a16="http://schemas.microsoft.com/office/drawing/2014/main" id="{2CE2E80C-79BF-49CB-8D57-82BEA6CE394E}"/>
              </a:ext>
            </a:extLst>
          </p:cNvPr>
          <p:cNvSpPr/>
          <p:nvPr/>
        </p:nvSpPr>
        <p:spPr>
          <a:xfrm>
            <a:off x="630935" y="421380"/>
            <a:ext cx="10907921" cy="911937"/>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kern="1200" dirty="0">
                <a:solidFill>
                  <a:schemeClr val="tx1"/>
                </a:solidFill>
                <a:ea typeface="+mj-ea"/>
                <a:cs typeface="+mj-cs"/>
              </a:rPr>
              <a:t>Before the Polls Open</a:t>
            </a:r>
          </a:p>
        </p:txBody>
      </p:sp>
    </p:spTree>
    <p:extLst>
      <p:ext uri="{BB962C8B-B14F-4D97-AF65-F5344CB8AC3E}">
        <p14:creationId xmlns:p14="http://schemas.microsoft.com/office/powerpoint/2010/main" val="2285834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68D688F-4205-678C-1E57-DB0EBEB51A0F}"/>
              </a:ext>
            </a:extLst>
          </p:cNvPr>
          <p:cNvPicPr>
            <a:picLocks noChangeAspect="1"/>
          </p:cNvPicPr>
          <p:nvPr/>
        </p:nvPicPr>
        <p:blipFill>
          <a:blip r:embed="rId2"/>
          <a:stretch>
            <a:fillRect/>
          </a:stretch>
        </p:blipFill>
        <p:spPr>
          <a:xfrm>
            <a:off x="3625172" y="858299"/>
            <a:ext cx="6439842" cy="5782009"/>
          </a:xfrm>
          <a:prstGeom prst="rect">
            <a:avLst/>
          </a:prstGeom>
        </p:spPr>
      </p:pic>
      <p:sp>
        <p:nvSpPr>
          <p:cNvPr id="7" name="TextBox 6">
            <a:extLst>
              <a:ext uri="{FF2B5EF4-FFF2-40B4-BE49-F238E27FC236}">
                <a16:creationId xmlns:a16="http://schemas.microsoft.com/office/drawing/2014/main" id="{242FE6AE-6945-5B9A-16BD-A07C11EC3FCE}"/>
              </a:ext>
            </a:extLst>
          </p:cNvPr>
          <p:cNvSpPr txBox="1"/>
          <p:nvPr/>
        </p:nvSpPr>
        <p:spPr>
          <a:xfrm>
            <a:off x="931492" y="244677"/>
            <a:ext cx="10272043" cy="492443"/>
          </a:xfrm>
          <a:prstGeom prst="rect">
            <a:avLst/>
          </a:prstGeom>
          <a:noFill/>
        </p:spPr>
        <p:txBody>
          <a:bodyPr wrap="square">
            <a:spAutoFit/>
          </a:bodyPr>
          <a:lstStyle/>
          <a:p>
            <a:pPr algn="ctr"/>
            <a:r>
              <a:rPr lang="en-US" sz="2600" b="1" u="none" strike="noStrike" baseline="0" dirty="0">
                <a:latin typeface="Calibri" panose="020F0502020204030204" pitchFamily="34" charset="0"/>
                <a:cs typeface="Calibri" panose="020F0502020204030204" pitchFamily="34" charset="0"/>
              </a:rPr>
              <a:t>Chain of Custody and Security Seal Log </a:t>
            </a:r>
            <a:r>
              <a:rPr lang="en-US" sz="2400" u="none" strike="noStrike" baseline="0" dirty="0">
                <a:latin typeface="Calibri" panose="020F0502020204030204" pitchFamily="34" charset="0"/>
                <a:cs typeface="Calibri" panose="020F0502020204030204" pitchFamily="34" charset="0"/>
              </a:rPr>
              <a:t>(Page 1). </a:t>
            </a:r>
          </a:p>
        </p:txBody>
      </p:sp>
      <p:sp>
        <p:nvSpPr>
          <p:cNvPr id="2" name="TextBox 1">
            <a:extLst>
              <a:ext uri="{FF2B5EF4-FFF2-40B4-BE49-F238E27FC236}">
                <a16:creationId xmlns:a16="http://schemas.microsoft.com/office/drawing/2014/main" id="{C5DCAF6A-BF3D-158E-9260-ECD9490471D4}"/>
              </a:ext>
            </a:extLst>
          </p:cNvPr>
          <p:cNvSpPr txBox="1">
            <a:spLocks noGrp="1" noRot="1" noMove="1" noResize="1" noEditPoints="1" noAdjustHandles="1" noChangeArrowheads="1" noChangeShapeType="1"/>
          </p:cNvSpPr>
          <p:nvPr/>
        </p:nvSpPr>
        <p:spPr>
          <a:xfrm>
            <a:off x="1032387" y="1750142"/>
            <a:ext cx="1651825" cy="2554545"/>
          </a:xfrm>
          <a:prstGeom prst="rect">
            <a:avLst/>
          </a:prstGeom>
          <a:solidFill>
            <a:srgbClr val="916F01"/>
          </a:solidFill>
          <a:ln w="12700">
            <a:solidFill>
              <a:schemeClr val="tx1"/>
            </a:solidFill>
          </a:ln>
        </p:spPr>
        <p:txBody>
          <a:bodyPr wrap="square" rtlCol="0">
            <a:spAutoFit/>
          </a:bodyPr>
          <a:lstStyle/>
          <a:p>
            <a:r>
              <a:rPr lang="en-US" sz="2000" b="1" u="none" strike="noStrike" baseline="0" dirty="0">
                <a:latin typeface="Calibri" panose="020F0502020204030204" pitchFamily="34" charset="0"/>
                <a:cs typeface="Calibri" panose="020F0502020204030204" pitchFamily="34" charset="0"/>
              </a:rPr>
              <a:t>This form is used to track the chain of custody of ballots and media, and to track security seals.</a:t>
            </a:r>
            <a:endParaRPr lang="en-US" sz="2000" b="1" dirty="0"/>
          </a:p>
        </p:txBody>
      </p:sp>
    </p:spTree>
    <p:extLst>
      <p:ext uri="{BB962C8B-B14F-4D97-AF65-F5344CB8AC3E}">
        <p14:creationId xmlns:p14="http://schemas.microsoft.com/office/powerpoint/2010/main" val="20942609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53207" y="521373"/>
            <a:ext cx="7848600" cy="5455372"/>
          </a:xfrm>
          <a:prstGeom prst="rect">
            <a:avLst/>
          </a:prstGeom>
          <a:ln>
            <a:noFill/>
          </a:ln>
          <a:effectLst>
            <a:outerShdw blurRad="292100" dist="139700" dir="2700000" algn="tl" rotWithShape="0">
              <a:srgbClr val="8A6900">
                <a:alpha val="65000"/>
              </a:srgbClr>
            </a:outerShdw>
          </a:effectLst>
        </p:spPr>
      </p:pic>
      <p:sp>
        <p:nvSpPr>
          <p:cNvPr id="6" name="TextBox 5"/>
          <p:cNvSpPr txBox="1"/>
          <p:nvPr/>
        </p:nvSpPr>
        <p:spPr>
          <a:xfrm>
            <a:off x="849765" y="2573767"/>
            <a:ext cx="2603442" cy="2339102"/>
          </a:xfrm>
          <a:prstGeom prst="rect">
            <a:avLst/>
          </a:prstGeom>
          <a:noFill/>
        </p:spPr>
        <p:txBody>
          <a:bodyPr wrap="square" rtlCol="0">
            <a:spAutoFit/>
          </a:bodyPr>
          <a:lstStyle/>
          <a:p>
            <a:pPr algn="ctr"/>
            <a:r>
              <a:rPr lang="en-US" sz="2600" b="1" dirty="0">
                <a:latin typeface="Calibri" panose="020F0502020204030204" pitchFamily="34" charset="0"/>
                <a:cs typeface="Calibri" panose="020F0502020204030204" pitchFamily="34" charset="0"/>
              </a:rPr>
              <a:t>Security Seal Log </a:t>
            </a:r>
            <a:r>
              <a:rPr lang="en-US" sz="2400" dirty="0">
                <a:latin typeface="Calibri" panose="020F0502020204030204" pitchFamily="34" charset="0"/>
                <a:cs typeface="Calibri" panose="020F0502020204030204" pitchFamily="34" charset="0"/>
              </a:rPr>
              <a:t>(page 2)             Place used    security seals here;            log seal        numbers here.</a:t>
            </a:r>
          </a:p>
        </p:txBody>
      </p:sp>
      <p:cxnSp>
        <p:nvCxnSpPr>
          <p:cNvPr id="4" name="Straight Arrow Connector 3">
            <a:extLst>
              <a:ext uri="{FF2B5EF4-FFF2-40B4-BE49-F238E27FC236}">
                <a16:creationId xmlns:a16="http://schemas.microsoft.com/office/drawing/2014/main" id="{043981AB-1937-CF15-4C34-A0C6BDC96440}"/>
              </a:ext>
            </a:extLst>
          </p:cNvPr>
          <p:cNvCxnSpPr>
            <a:cxnSpLocks/>
          </p:cNvCxnSpPr>
          <p:nvPr/>
        </p:nvCxnSpPr>
        <p:spPr>
          <a:xfrm flipV="1">
            <a:off x="3074454" y="3173879"/>
            <a:ext cx="4533386" cy="139380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82069A5A-0567-793F-7D65-0164C8B6A2F1}"/>
              </a:ext>
            </a:extLst>
          </p:cNvPr>
          <p:cNvCxnSpPr/>
          <p:nvPr/>
        </p:nvCxnSpPr>
        <p:spPr>
          <a:xfrm flipV="1">
            <a:off x="3364903" y="3108957"/>
            <a:ext cx="1949369" cy="75303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781319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544" name="Rectangle 2254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E1EA47E-6BEF-4531-946F-B560CEEA3B1B}"/>
              </a:ext>
            </a:extLst>
          </p:cNvPr>
          <p:cNvSpPr/>
          <p:nvPr/>
        </p:nvSpPr>
        <p:spPr>
          <a:xfrm>
            <a:off x="630936" y="639520"/>
            <a:ext cx="3429000" cy="171907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kern="1200" dirty="0">
                <a:solidFill>
                  <a:schemeClr val="tx1"/>
                </a:solidFill>
                <a:ea typeface="+mj-ea"/>
                <a:cs typeface="+mj-cs"/>
              </a:rPr>
              <a:t>Before the Polls Open</a:t>
            </a:r>
          </a:p>
        </p:txBody>
      </p:sp>
      <p:sp>
        <p:nvSpPr>
          <p:cNvPr id="22545"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D6EAE09F-82E4-3065-31C8-E2B3D1C87CCA}"/>
              </a:ext>
            </a:extLst>
          </p:cNvPr>
          <p:cNvPicPr>
            <a:picLocks noChangeAspect="1"/>
          </p:cNvPicPr>
          <p:nvPr/>
        </p:nvPicPr>
        <p:blipFill rotWithShape="1">
          <a:blip r:embed="rId3"/>
          <a:srcRect r="662" b="2304"/>
          <a:stretch/>
        </p:blipFill>
        <p:spPr>
          <a:xfrm>
            <a:off x="6658708" y="1018978"/>
            <a:ext cx="4525303" cy="4214672"/>
          </a:xfrm>
          <a:prstGeom prst="rect">
            <a:avLst/>
          </a:prstGeom>
        </p:spPr>
      </p:pic>
      <p:sp>
        <p:nvSpPr>
          <p:cNvPr id="11" name="TextBox 10">
            <a:extLst>
              <a:ext uri="{FF2B5EF4-FFF2-40B4-BE49-F238E27FC236}">
                <a16:creationId xmlns:a16="http://schemas.microsoft.com/office/drawing/2014/main" id="{F44BD01C-01CB-399C-EBC1-5A0E4763C3C2}"/>
              </a:ext>
            </a:extLst>
          </p:cNvPr>
          <p:cNvSpPr txBox="1"/>
          <p:nvPr/>
        </p:nvSpPr>
        <p:spPr>
          <a:xfrm rot="625542">
            <a:off x="7606726" y="1576897"/>
            <a:ext cx="2541511" cy="584775"/>
          </a:xfrm>
          <a:prstGeom prst="rect">
            <a:avLst/>
          </a:prstGeom>
          <a:noFill/>
        </p:spPr>
        <p:txBody>
          <a:bodyPr wrap="square" rtlCol="0">
            <a:spAutoFit/>
          </a:bodyPr>
          <a:lstStyle/>
          <a:p>
            <a:r>
              <a:rPr lang="en-US" sz="3200" dirty="0">
                <a:solidFill>
                  <a:schemeClr val="bg1"/>
                </a:solidFill>
              </a:rPr>
              <a:t>PRECINCT #21</a:t>
            </a:r>
          </a:p>
        </p:txBody>
      </p:sp>
      <p:sp>
        <p:nvSpPr>
          <p:cNvPr id="12" name="TextBox 11">
            <a:extLst>
              <a:ext uri="{FF2B5EF4-FFF2-40B4-BE49-F238E27FC236}">
                <a16:creationId xmlns:a16="http://schemas.microsoft.com/office/drawing/2014/main" id="{909F2091-2AC3-AFB4-8BB3-E614C378381A}"/>
              </a:ext>
            </a:extLst>
          </p:cNvPr>
          <p:cNvSpPr txBox="1"/>
          <p:nvPr/>
        </p:nvSpPr>
        <p:spPr>
          <a:xfrm rot="21270175">
            <a:off x="7206523" y="2772954"/>
            <a:ext cx="3792699" cy="461665"/>
          </a:xfrm>
          <a:prstGeom prst="rect">
            <a:avLst/>
          </a:prstGeom>
          <a:noFill/>
        </p:spPr>
        <p:txBody>
          <a:bodyPr wrap="square" rtlCol="0">
            <a:spAutoFit/>
          </a:bodyPr>
          <a:lstStyle/>
          <a:p>
            <a:r>
              <a:rPr lang="en-US" sz="2400" b="1" dirty="0">
                <a:solidFill>
                  <a:schemeClr val="bg1"/>
                </a:solidFill>
              </a:rPr>
              <a:t>POLLING PLACE - VOTE HERE</a:t>
            </a:r>
          </a:p>
        </p:txBody>
      </p:sp>
      <p:sp>
        <p:nvSpPr>
          <p:cNvPr id="22531" name="Rectangle 3"/>
          <p:cNvSpPr>
            <a:spLocks noChangeArrowheads="1"/>
          </p:cNvSpPr>
          <p:nvPr/>
        </p:nvSpPr>
        <p:spPr>
          <a:xfrm>
            <a:off x="-80347" y="2982052"/>
            <a:ext cx="7655142" cy="3259826"/>
          </a:xfrm>
          <a:prstGeom prst="rect">
            <a:avLst/>
          </a:prstGeom>
        </p:spPr>
        <p:txBody>
          <a:bodyPr>
            <a:normAutofit lnSpcReduction="10000"/>
          </a:bodyPr>
          <a:lstStyle/>
          <a:p>
            <a:pPr marL="292608" lvl="1" defTabSz="585216">
              <a:spcAft>
                <a:spcPts val="384"/>
              </a:spcAft>
            </a:pPr>
            <a:endPar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endParaRPr>
          </a:p>
          <a:p>
            <a:pPr marL="1262063" lvl="1" indent="-342900" defTabSz="585216">
              <a:spcAft>
                <a:spcPts val="384"/>
              </a:spcAft>
              <a:buFont typeface="Wingdings" panose="05000000000000000000" pitchFamily="2" charset="2"/>
              <a:buChar char="ü"/>
            </a:pPr>
            <a:r>
              <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rPr>
              <a:t>Post </a:t>
            </a:r>
            <a:r>
              <a:rPr lang="en-US" sz="2400" b="1" kern="1200" dirty="0">
                <a:solidFill>
                  <a:schemeClr val="tx1"/>
                </a:solidFill>
                <a:latin typeface="Calibri" panose="020F0502020204030204" pitchFamily="34" charset="0"/>
                <a:ea typeface="Verdana" panose="020B0604030504040204" pitchFamily="34" charset="0"/>
                <a:cs typeface="Calibri" panose="020F0502020204030204" pitchFamily="34" charset="0"/>
              </a:rPr>
              <a:t>Polling Place signs</a:t>
            </a:r>
            <a:r>
              <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rPr>
              <a:t> outside the polling </a:t>
            </a:r>
          </a:p>
          <a:p>
            <a:pPr marL="919163" lvl="1" defTabSz="585216">
              <a:spcAft>
                <a:spcPts val="384"/>
              </a:spcAft>
            </a:pPr>
            <a:r>
              <a:rPr lang="en-US" sz="2400" dirty="0">
                <a:latin typeface="Calibri" panose="020F0502020204030204" pitchFamily="34" charset="0"/>
                <a:ea typeface="Verdana" panose="020B0604030504040204" pitchFamily="34" charset="0"/>
                <a:cs typeface="Calibri" panose="020F0502020204030204" pitchFamily="34" charset="0"/>
              </a:rPr>
              <a:t>     </a:t>
            </a:r>
            <a:r>
              <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rPr>
              <a:t>place in conspicuous locations.</a:t>
            </a:r>
            <a:endParaRPr lang="en-US" sz="1000" kern="1200" dirty="0">
              <a:solidFill>
                <a:schemeClr val="tx1"/>
              </a:solidFill>
              <a:latin typeface="Calibri" panose="020F0502020204030204" pitchFamily="34" charset="0"/>
              <a:ea typeface="Verdana" panose="020B0604030504040204" pitchFamily="34" charset="0"/>
              <a:cs typeface="Calibri" panose="020F0502020204030204" pitchFamily="34" charset="0"/>
            </a:endParaRPr>
          </a:p>
          <a:p>
            <a:pPr marL="1262063" lvl="1" indent="-342900" defTabSz="585216">
              <a:spcAft>
                <a:spcPts val="384"/>
              </a:spcAft>
            </a:pPr>
            <a:r>
              <a:rPr lang="en-US" sz="2400" b="1" kern="1200" dirty="0">
                <a:solidFill>
                  <a:schemeClr val="tx1"/>
                </a:solidFill>
                <a:latin typeface="Calibri" panose="020F0502020204030204" pitchFamily="34" charset="0"/>
                <a:ea typeface="Verdana" panose="020B0604030504040204" pitchFamily="34" charset="0"/>
                <a:cs typeface="Calibri" panose="020F0502020204030204" pitchFamily="34" charset="0"/>
              </a:rPr>
              <a:t>	</a:t>
            </a:r>
            <a:endParaRPr lang="en-US" sz="2200" kern="1200" dirty="0">
              <a:solidFill>
                <a:schemeClr val="tx1"/>
              </a:solidFill>
              <a:latin typeface="Calibri" panose="020F0502020204030204" pitchFamily="34" charset="0"/>
              <a:ea typeface="Verdana" panose="020B0604030504040204" pitchFamily="34" charset="0"/>
              <a:cs typeface="Calibri" panose="020F0502020204030204" pitchFamily="34" charset="0"/>
            </a:endParaRPr>
          </a:p>
          <a:p>
            <a:pPr marL="1262063" lvl="1" indent="-342900" defTabSz="585216">
              <a:lnSpc>
                <a:spcPct val="120000"/>
              </a:lnSpc>
              <a:buFont typeface="Wingdings" panose="05000000000000000000" pitchFamily="2" charset="2"/>
              <a:buChar char="ü"/>
            </a:pPr>
            <a:r>
              <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rPr>
              <a:t>Post </a:t>
            </a:r>
            <a:r>
              <a:rPr lang="en-US" sz="2400" b="1" kern="1200" dirty="0">
                <a:solidFill>
                  <a:schemeClr val="tx1"/>
                </a:solidFill>
                <a:latin typeface="Calibri" panose="020F0502020204030204" pitchFamily="34" charset="0"/>
                <a:ea typeface="Verdana" panose="020B0604030504040204" pitchFamily="34" charset="0"/>
                <a:cs typeface="Calibri" panose="020F0502020204030204" pitchFamily="34" charset="0"/>
              </a:rPr>
              <a:t>Precinct</a:t>
            </a:r>
            <a:r>
              <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rPr>
              <a:t> </a:t>
            </a:r>
            <a:r>
              <a:rPr lang="en-US" sz="2400" b="1" kern="1200" dirty="0">
                <a:solidFill>
                  <a:schemeClr val="tx1"/>
                </a:solidFill>
                <a:latin typeface="Calibri" panose="020F0502020204030204" pitchFamily="34" charset="0"/>
                <a:ea typeface="Verdana" panose="020B0604030504040204" pitchFamily="34" charset="0"/>
                <a:cs typeface="Calibri" panose="020F0502020204030204" pitchFamily="34" charset="0"/>
              </a:rPr>
              <a:t>signs</a:t>
            </a:r>
            <a:r>
              <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rPr>
              <a:t> inside the polling place </a:t>
            </a:r>
          </a:p>
          <a:p>
            <a:pPr marL="1254125" lvl="1" defTabSz="585216">
              <a:lnSpc>
                <a:spcPct val="120000"/>
              </a:lnSpc>
            </a:pPr>
            <a:r>
              <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rPr>
              <a:t>in conspicuous locations to direct the voter to </a:t>
            </a:r>
          </a:p>
          <a:p>
            <a:pPr marL="1254125" lvl="1" defTabSz="585216">
              <a:lnSpc>
                <a:spcPct val="120000"/>
              </a:lnSpc>
            </a:pPr>
            <a:r>
              <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rPr>
              <a:t>the correct precinct.</a:t>
            </a:r>
          </a:p>
          <a:p>
            <a:pPr marL="1262063" lvl="1" indent="-342900" defTabSz="585216">
              <a:spcAft>
                <a:spcPts val="384"/>
              </a:spcAft>
            </a:pPr>
            <a:r>
              <a:rPr lang="en-US" sz="2400" kern="1200" dirty="0">
                <a:solidFill>
                  <a:srgbClr val="000099"/>
                </a:solidFill>
                <a:latin typeface="Calibri" panose="020F0502020204030204" pitchFamily="34" charset="0"/>
                <a:ea typeface="Verdana" panose="020B0604030504040204" pitchFamily="34" charset="0"/>
                <a:cs typeface="Calibri" panose="020F0502020204030204" pitchFamily="34" charset="0"/>
              </a:rPr>
              <a:t>      	</a:t>
            </a:r>
            <a:endParaRPr lang="en-US" sz="2400" kern="1200" dirty="0">
              <a:solidFill>
                <a:schemeClr val="tx1"/>
              </a:solidFill>
              <a:latin typeface="Calibri" panose="020F0502020204030204" pitchFamily="34" charset="0"/>
              <a:ea typeface="Verdana" panose="020B0604030504040204" pitchFamily="34" charset="0"/>
              <a:cs typeface="Calibri" panose="020F0502020204030204" pitchFamily="34" charset="0"/>
            </a:endParaRPr>
          </a:p>
          <a:p>
            <a:pPr marL="292608" lvl="1" defTabSz="585216"/>
            <a:endParaRPr lang="en-US" sz="2400" b="1" kern="1200" dirty="0">
              <a:solidFill>
                <a:srgbClr val="000099"/>
              </a:solidFill>
              <a:highlight>
                <a:srgbClr val="C0C0C0"/>
              </a:highlight>
              <a:latin typeface="+mn-lt"/>
              <a:ea typeface="Verdana" panose="020B0604030504040204" pitchFamily="34" charset="0"/>
              <a:cs typeface="Calibri Light" panose="020F0302020204030204" pitchFamily="34" charset="0"/>
            </a:endParaRPr>
          </a:p>
          <a:p>
            <a:pPr lvl="1" eaLnBrk="1" hangingPunct="1">
              <a:buFont typeface="Wingdings" pitchFamily="2" charset="2"/>
              <a:buNone/>
            </a:pPr>
            <a:endParaRPr lang="en-US" sz="3600" b="1" dirty="0">
              <a:solidFill>
                <a:srgbClr val="FF0066"/>
              </a:solidFill>
            </a:endParaRPr>
          </a:p>
        </p:txBody>
      </p:sp>
    </p:spTree>
    <p:custDataLst>
      <p:tags r:id="rId1"/>
    </p:custDataLst>
    <p:extLst>
      <p:ext uri="{BB962C8B-B14F-4D97-AF65-F5344CB8AC3E}">
        <p14:creationId xmlns:p14="http://schemas.microsoft.com/office/powerpoint/2010/main" val="1175518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DAE74C54-0BEF-463F-BE68-7B3828CECAC3}"/>
              </a:ext>
            </a:extLst>
          </p:cNvPr>
          <p:cNvSpPr/>
          <p:nvPr/>
        </p:nvSpPr>
        <p:spPr>
          <a:xfrm>
            <a:off x="841248" y="548640"/>
            <a:ext cx="3600860" cy="5431536"/>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400" kern="1200" dirty="0">
                <a:solidFill>
                  <a:schemeClr val="tx1"/>
                </a:solidFill>
                <a:ea typeface="+mj-ea"/>
                <a:cs typeface="+mj-cs"/>
              </a:rPr>
              <a:t>The Absentee Voter List</a:t>
            </a:r>
          </a:p>
        </p:txBody>
      </p:sp>
      <p:sp>
        <p:nvSpPr>
          <p:cNvPr id="28"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3">
            <a:extLst>
              <a:ext uri="{FF2B5EF4-FFF2-40B4-BE49-F238E27FC236}">
                <a16:creationId xmlns:a16="http://schemas.microsoft.com/office/drawing/2014/main" id="{01E60F03-131F-496B-8DB2-6F14E705F74D}"/>
              </a:ext>
            </a:extLst>
          </p:cNvPr>
          <p:cNvSpPr>
            <a:spLocks noGrp="1" noChangeArrowheads="1"/>
          </p:cNvSpPr>
          <p:nvPr>
            <p:ph idx="1"/>
          </p:nvPr>
        </p:nvSpPr>
        <p:spPr>
          <a:xfrm>
            <a:off x="4958465" y="552091"/>
            <a:ext cx="6224335" cy="5431536"/>
          </a:xfrm>
        </p:spPr>
        <p:txBody>
          <a:bodyPr vert="horz" lIns="91440" tIns="45720" rIns="91440" bIns="45720" rtlCol="0" anchor="ctr">
            <a:normAutofit/>
          </a:bodyPr>
          <a:lstStyle/>
          <a:p>
            <a:pPr marL="457200" lvl="1">
              <a:spcAft>
                <a:spcPts val="800"/>
              </a:spcAft>
              <a:buFont typeface="Wingdings" panose="05000000000000000000" pitchFamily="2" charset="2"/>
              <a:buChar char="ü"/>
            </a:pPr>
            <a:r>
              <a:rPr lang="en-US" dirty="0">
                <a:latin typeface="Calibri" panose="020F0502020204030204" pitchFamily="34" charset="0"/>
                <a:cs typeface="Calibri" panose="020F0502020204030204" pitchFamily="34" charset="0"/>
              </a:rPr>
              <a:t>Using the list provided by the Election Office, mark the Register for any voter who was issued an absentee ballot after the Register was printed.</a:t>
            </a:r>
          </a:p>
          <a:p>
            <a:pPr marL="457200" lvl="1" indent="0">
              <a:buNone/>
            </a:pPr>
            <a:r>
              <a:rPr lang="en-US" dirty="0">
                <a:latin typeface="Calibri" panose="020F0502020204030204" pitchFamily="34" charset="0"/>
                <a:cs typeface="Calibri" panose="020F0502020204030204" pitchFamily="34" charset="0"/>
              </a:rPr>
              <a:t>All voters who were issued </a:t>
            </a:r>
            <a:r>
              <a:rPr lang="en-US" b="1" dirty="0">
                <a:latin typeface="Calibri" panose="020F0502020204030204" pitchFamily="34" charset="0"/>
                <a:cs typeface="Calibri" panose="020F0502020204030204" pitchFamily="34" charset="0"/>
              </a:rPr>
              <a:t>absentee ballots</a:t>
            </a:r>
            <a:r>
              <a:rPr lang="en-US" dirty="0">
                <a:latin typeface="Calibri" panose="020F0502020204030204" pitchFamily="34" charset="0"/>
                <a:cs typeface="Calibri" panose="020F0502020204030204" pitchFamily="34" charset="0"/>
              </a:rPr>
              <a:t> prior to printing the Register will be marked </a:t>
            </a:r>
            <a:r>
              <a:rPr lang="en-US" b="1" dirty="0">
                <a:latin typeface="Calibri" panose="020F0502020204030204" pitchFamily="34" charset="0"/>
                <a:cs typeface="Calibri" panose="020F0502020204030204" pitchFamily="34" charset="0"/>
              </a:rPr>
              <a:t>“Absentee”</a:t>
            </a:r>
            <a:r>
              <a:rPr lang="en-US" dirty="0">
                <a:latin typeface="Calibri" panose="020F0502020204030204" pitchFamily="34" charset="0"/>
                <a:cs typeface="Calibri" panose="020F0502020204030204" pitchFamily="34" charset="0"/>
              </a:rPr>
              <a:t>. </a:t>
            </a:r>
          </a:p>
          <a:p>
            <a:pPr marL="1025525" indent="0">
              <a:spcAft>
                <a:spcPts val="800"/>
              </a:spcAft>
              <a:buNone/>
            </a:pPr>
            <a:r>
              <a:rPr lang="en-US" sz="2400" b="1" u="sng" dirty="0">
                <a:latin typeface="Calibri" panose="020F0502020204030204" pitchFamily="34" charset="0"/>
                <a:cs typeface="Calibri" panose="020F0502020204030204" pitchFamily="34" charset="0"/>
              </a:rPr>
              <a:t>NOTE</a:t>
            </a:r>
            <a:r>
              <a:rPr lang="en-US" sz="2400" b="1" dirty="0">
                <a:latin typeface="Calibri" panose="020F0502020204030204" pitchFamily="34" charset="0"/>
                <a:cs typeface="Calibri" panose="020F0502020204030204" pitchFamily="34" charset="0"/>
              </a:rPr>
              <a:t>:  Voters marked “Absentee” must vote a PROVISIONAL BALLOT if they show up to vote at the polls and do not have their original ballot!</a:t>
            </a:r>
          </a:p>
          <a:p>
            <a:pPr marL="512763" lvl="1">
              <a:buFont typeface="Wingdings" panose="05000000000000000000" pitchFamily="2" charset="2"/>
              <a:buChar char="ü"/>
            </a:pPr>
            <a:r>
              <a:rPr lang="en-US" dirty="0">
                <a:latin typeface="Calibri" panose="020F0502020204030204" pitchFamily="34" charset="0"/>
                <a:cs typeface="Calibri" panose="020F0502020204030204" pitchFamily="34" charset="0"/>
              </a:rPr>
              <a:t>Post the list of absentee voters</a:t>
            </a:r>
            <a:r>
              <a:rPr lang="en-US" i="1"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in a </a:t>
            </a:r>
            <a:r>
              <a:rPr lang="en-US" b="1" dirty="0">
                <a:latin typeface="Calibri" panose="020F0502020204030204" pitchFamily="34" charset="0"/>
                <a:cs typeface="Calibri" panose="020F0502020204030204" pitchFamily="34" charset="0"/>
              </a:rPr>
              <a:t>conspicuous</a:t>
            </a:r>
            <a:r>
              <a:rPr lang="en-US" dirty="0">
                <a:latin typeface="Calibri" panose="020F0502020204030204" pitchFamily="34" charset="0"/>
                <a:cs typeface="Calibri" panose="020F0502020204030204" pitchFamily="34" charset="0"/>
              </a:rPr>
              <a:t> location.</a:t>
            </a:r>
          </a:p>
        </p:txBody>
      </p:sp>
    </p:spTree>
    <p:extLst>
      <p:ext uri="{BB962C8B-B14F-4D97-AF65-F5344CB8AC3E}">
        <p14:creationId xmlns:p14="http://schemas.microsoft.com/office/powerpoint/2010/main" val="4257574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DAE74C54-0BEF-463F-BE68-7B3828CECAC3}"/>
              </a:ext>
            </a:extLst>
          </p:cNvPr>
          <p:cNvSpPr/>
          <p:nvPr/>
        </p:nvSpPr>
        <p:spPr>
          <a:xfrm>
            <a:off x="838200" y="365125"/>
            <a:ext cx="10515600" cy="1325563"/>
          </a:xfrm>
          <a:prstGeom prst="rect">
            <a:avLst/>
          </a:prstGeom>
        </p:spPr>
        <p:txBody>
          <a:bodyPr vert="horz" lIns="91440" tIns="45720" rIns="91440" bIns="45720" rtlCol="0" anchor="b" anchorCtr="0">
            <a:normAutofit/>
          </a:bodyPr>
          <a:lstStyle/>
          <a:p>
            <a:pPr marL="1265238" indent="-1265238">
              <a:lnSpc>
                <a:spcPct val="90000"/>
              </a:lnSpc>
              <a:spcBef>
                <a:spcPct val="0"/>
              </a:spcBef>
              <a:spcAft>
                <a:spcPts val="600"/>
              </a:spcAft>
            </a:pPr>
            <a:r>
              <a:rPr lang="en-US" sz="5400" kern="1200" dirty="0">
                <a:solidFill>
                  <a:schemeClr val="tx1"/>
                </a:solidFill>
                <a:latin typeface="Calibri" panose="020F0502020204030204" pitchFamily="34" charset="0"/>
                <a:ea typeface="+mj-ea"/>
                <a:cs typeface="Calibri" panose="020F0502020204030204" pitchFamily="34" charset="0"/>
              </a:rPr>
              <a:t>Setting up the Polling Place</a:t>
            </a:r>
          </a:p>
        </p:txBody>
      </p:sp>
      <p:sp>
        <p:nvSpPr>
          <p:cNvPr id="35"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24763249-5B08-CCF4-E995-EEE109007669}"/>
              </a:ext>
            </a:extLst>
          </p:cNvPr>
          <p:cNvSpPr/>
          <p:nvPr/>
        </p:nvSpPr>
        <p:spPr>
          <a:xfrm>
            <a:off x="575381" y="1843130"/>
            <a:ext cx="10515600" cy="4251960"/>
          </a:xfrm>
          <a:prstGeom prst="rect">
            <a:avLst/>
          </a:prstGeom>
        </p:spPr>
        <p:txBody>
          <a:bodyPr vert="horz" lIns="91440" tIns="45720" rIns="91440" bIns="45720" rtlCol="0">
            <a:normAutofit/>
          </a:bodyPr>
          <a:lstStyle/>
          <a:p>
            <a:pPr>
              <a:lnSpc>
                <a:spcPct val="90000"/>
              </a:lnSpc>
              <a:spcAft>
                <a:spcPts val="600"/>
              </a:spcAft>
            </a:pPr>
            <a:r>
              <a:rPr lang="en-US" sz="2000" b="1" dirty="0"/>
              <a:t>Set up the Precinct Table to include the following items:</a:t>
            </a:r>
          </a:p>
          <a:p>
            <a:pPr marL="171450" indent="-171450">
              <a:lnSpc>
                <a:spcPct val="90000"/>
              </a:lnSpc>
              <a:spcAft>
                <a:spcPts val="600"/>
              </a:spcAft>
              <a:buFont typeface="Arial" panose="020B0604020202020204" pitchFamily="34" charset="0"/>
              <a:buChar char="•"/>
            </a:pPr>
            <a:r>
              <a:rPr lang="en-US" sz="1900" dirty="0"/>
              <a:t>Precinct register and poll book</a:t>
            </a:r>
          </a:p>
          <a:p>
            <a:pPr marL="171450" indent="-171450">
              <a:lnSpc>
                <a:spcPct val="90000"/>
              </a:lnSpc>
              <a:spcAft>
                <a:spcPts val="600"/>
              </a:spcAft>
              <a:buFont typeface="Arial" panose="020B0604020202020204" pitchFamily="34" charset="0"/>
              <a:buChar char="•"/>
            </a:pPr>
            <a:r>
              <a:rPr lang="en-US" sz="1900" dirty="0"/>
              <a:t>Ballots and official ballot stamp &amp; ink pad</a:t>
            </a:r>
          </a:p>
          <a:p>
            <a:pPr marL="171450" indent="-171450">
              <a:lnSpc>
                <a:spcPct val="90000"/>
              </a:lnSpc>
              <a:spcAft>
                <a:spcPts val="600"/>
              </a:spcAft>
              <a:buFont typeface="Arial" panose="020B0604020202020204" pitchFamily="34" charset="0"/>
              <a:buChar char="•"/>
            </a:pPr>
            <a:r>
              <a:rPr lang="en-US" sz="1900" dirty="0"/>
              <a:t>Sealed ballot containers including unvoted ballot                                                                                                                                                                  container for primary election, and stub container.</a:t>
            </a:r>
          </a:p>
          <a:p>
            <a:pPr marL="171450" indent="-171450">
              <a:lnSpc>
                <a:spcPct val="90000"/>
              </a:lnSpc>
              <a:spcAft>
                <a:spcPts val="600"/>
              </a:spcAft>
              <a:buFont typeface="Arial" panose="020B0604020202020204" pitchFamily="34" charset="0"/>
              <a:buChar char="•"/>
            </a:pPr>
            <a:r>
              <a:rPr lang="en-US" sz="1900" dirty="0"/>
              <a:t>Secrecy sleeves </a:t>
            </a:r>
          </a:p>
          <a:p>
            <a:pPr marL="171450" indent="-171450">
              <a:lnSpc>
                <a:spcPct val="90000"/>
              </a:lnSpc>
              <a:spcAft>
                <a:spcPts val="600"/>
              </a:spcAft>
              <a:buFont typeface="Arial" panose="020B0604020202020204" pitchFamily="34" charset="0"/>
              <a:buChar char="•"/>
            </a:pPr>
            <a:r>
              <a:rPr lang="en-US" sz="1900" dirty="0"/>
              <a:t>Voter Registration forms</a:t>
            </a:r>
          </a:p>
          <a:p>
            <a:pPr marL="171450" indent="-171450">
              <a:lnSpc>
                <a:spcPct val="90000"/>
              </a:lnSpc>
              <a:spcAft>
                <a:spcPts val="600"/>
              </a:spcAft>
              <a:buFont typeface="Arial" panose="020B0604020202020204" pitchFamily="34" charset="0"/>
              <a:buChar char="•"/>
            </a:pPr>
            <a:r>
              <a:rPr lang="en-US" sz="1900" dirty="0"/>
              <a:t>Polling Places Forms </a:t>
            </a:r>
          </a:p>
          <a:p>
            <a:pPr marL="171450" indent="-171450">
              <a:lnSpc>
                <a:spcPct val="90000"/>
              </a:lnSpc>
              <a:spcAft>
                <a:spcPts val="600"/>
              </a:spcAft>
              <a:buFont typeface="Arial" panose="020B0604020202020204" pitchFamily="34" charset="0"/>
              <a:buChar char="•"/>
            </a:pPr>
            <a:r>
              <a:rPr lang="en-US" sz="1900" dirty="0"/>
              <a:t>Provisional envelopes and provisional ballot container</a:t>
            </a:r>
          </a:p>
          <a:p>
            <a:pPr marL="171450" indent="-171450">
              <a:lnSpc>
                <a:spcPct val="90000"/>
              </a:lnSpc>
              <a:spcAft>
                <a:spcPts val="600"/>
              </a:spcAft>
              <a:buFont typeface="Arial" panose="020B0604020202020204" pitchFamily="34" charset="0"/>
              <a:buChar char="•"/>
            </a:pPr>
            <a:r>
              <a:rPr lang="en-US" sz="1900" dirty="0"/>
              <a:t>Voter Information Pamphlets (if applicable)</a:t>
            </a:r>
          </a:p>
          <a:p>
            <a:pPr marL="171450" indent="-171450">
              <a:lnSpc>
                <a:spcPct val="90000"/>
              </a:lnSpc>
              <a:spcAft>
                <a:spcPts val="600"/>
              </a:spcAft>
              <a:buFont typeface="Arial" panose="020B0604020202020204" pitchFamily="34" charset="0"/>
              <a:buChar char="•"/>
            </a:pPr>
            <a:r>
              <a:rPr lang="en-US" sz="1900" dirty="0"/>
              <a:t>Other supplies as directed by Election Administrator</a:t>
            </a:r>
          </a:p>
        </p:txBody>
      </p:sp>
      <p:pic>
        <p:nvPicPr>
          <p:cNvPr id="5" name="Picture 4">
            <a:extLst>
              <a:ext uri="{FF2B5EF4-FFF2-40B4-BE49-F238E27FC236}">
                <a16:creationId xmlns:a16="http://schemas.microsoft.com/office/drawing/2014/main" id="{584E4973-EA03-40C6-6947-9904D869F70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22184" y="2499075"/>
            <a:ext cx="2096470" cy="1356222"/>
          </a:xfrm>
          <a:prstGeom prst="rect">
            <a:avLst/>
          </a:prstGeom>
          <a:noFill/>
          <a:ln>
            <a:solidFill>
              <a:schemeClr val="tx1"/>
            </a:solidFill>
          </a:ln>
        </p:spPr>
      </p:pic>
      <p:pic>
        <p:nvPicPr>
          <p:cNvPr id="7" name="Picture 6">
            <a:extLst>
              <a:ext uri="{FF2B5EF4-FFF2-40B4-BE49-F238E27FC236}">
                <a16:creationId xmlns:a16="http://schemas.microsoft.com/office/drawing/2014/main" id="{F816A51F-74CF-8BDD-6C56-7BE1A83CD8F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20226" y="3948436"/>
            <a:ext cx="2115381" cy="1369729"/>
          </a:xfrm>
          <a:prstGeom prst="rect">
            <a:avLst/>
          </a:prstGeom>
          <a:noFill/>
          <a:ln>
            <a:solidFill>
              <a:schemeClr val="tx1"/>
            </a:solidFill>
          </a:ln>
        </p:spPr>
      </p:pic>
      <p:pic>
        <p:nvPicPr>
          <p:cNvPr id="8" name="Picture 7" descr="Text&#10;&#10;Description automatically generated">
            <a:extLst>
              <a:ext uri="{FF2B5EF4-FFF2-40B4-BE49-F238E27FC236}">
                <a16:creationId xmlns:a16="http://schemas.microsoft.com/office/drawing/2014/main" id="{4708C775-E7E7-F815-1391-7E2C2BFC6B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13086" y="2072126"/>
            <a:ext cx="2977619" cy="3852950"/>
          </a:xfrm>
          <a:prstGeom prst="rect">
            <a:avLst/>
          </a:prstGeom>
          <a:ln>
            <a:solidFill>
              <a:schemeClr val="tx1"/>
            </a:solidFill>
          </a:ln>
        </p:spPr>
      </p:pic>
      <p:sp>
        <p:nvSpPr>
          <p:cNvPr id="10" name="Rectangle 9">
            <a:extLst>
              <a:ext uri="{FF2B5EF4-FFF2-40B4-BE49-F238E27FC236}">
                <a16:creationId xmlns:a16="http://schemas.microsoft.com/office/drawing/2014/main" id="{8F9E73B1-B11E-84B3-26CE-E529E87E7C09}"/>
              </a:ext>
            </a:extLst>
          </p:cNvPr>
          <p:cNvSpPr/>
          <p:nvPr/>
        </p:nvSpPr>
        <p:spPr>
          <a:xfrm>
            <a:off x="2687432" y="5539668"/>
            <a:ext cx="5781563" cy="384721"/>
          </a:xfrm>
          <a:prstGeom prst="rect">
            <a:avLst/>
          </a:prstGeom>
          <a:solidFill>
            <a:srgbClr val="916F01"/>
          </a:solidFill>
        </p:spPr>
        <p:txBody>
          <a:bodyPr wrap="square">
            <a:spAutoFit/>
          </a:bodyPr>
          <a:lstStyle/>
          <a:p>
            <a:pPr algn="ctr"/>
            <a:r>
              <a:rPr lang="en-US" sz="1900" dirty="0">
                <a:solidFill>
                  <a:schemeClr val="bg1"/>
                </a:solidFill>
                <a:latin typeface="Calibri Light" panose="020F0302020204030204" pitchFamily="34" charset="0"/>
                <a:ea typeface="Verdana" panose="020B0604030504040204" pitchFamily="34" charset="0"/>
                <a:cs typeface="Calibri Light" panose="020F0302020204030204" pitchFamily="34" charset="0"/>
              </a:rPr>
              <a:t>Set up a </a:t>
            </a:r>
            <a:r>
              <a:rPr lang="en-US" sz="1900" b="1" dirty="0">
                <a:solidFill>
                  <a:schemeClr val="bg1"/>
                </a:solidFill>
                <a:latin typeface="Calibri Light" panose="020F0302020204030204" pitchFamily="34" charset="0"/>
                <a:ea typeface="Verdana" panose="020B0604030504040204" pitchFamily="34" charset="0"/>
                <a:cs typeface="Calibri Light" panose="020F0302020204030204" pitchFamily="34" charset="0"/>
              </a:rPr>
              <a:t>Montana Voter Information</a:t>
            </a:r>
            <a:r>
              <a:rPr lang="en-US" sz="1900" dirty="0">
                <a:solidFill>
                  <a:schemeClr val="bg1"/>
                </a:solidFill>
                <a:latin typeface="Calibri Light" panose="020F0302020204030204" pitchFamily="34" charset="0"/>
                <a:ea typeface="Verdana" panose="020B0604030504040204" pitchFamily="34" charset="0"/>
                <a:cs typeface="Calibri Light" panose="020F0302020204030204" pitchFamily="34" charset="0"/>
              </a:rPr>
              <a:t> notice in each booth</a:t>
            </a:r>
            <a:r>
              <a:rPr lang="en-US" dirty="0">
                <a:solidFill>
                  <a:schemeClr val="bg1"/>
                </a:solidFill>
                <a:latin typeface="Calibri Light" panose="020F0302020204030204" pitchFamily="34" charset="0"/>
                <a:ea typeface="Verdana" panose="020B0604030504040204" pitchFamily="34" charset="0"/>
                <a:cs typeface="Calibri Light" panose="020F0302020204030204" pitchFamily="34" charset="0"/>
              </a:rPr>
              <a:t>.</a:t>
            </a:r>
          </a:p>
        </p:txBody>
      </p:sp>
      <p:sp>
        <p:nvSpPr>
          <p:cNvPr id="11" name="Rectangle 10">
            <a:extLst>
              <a:ext uri="{FF2B5EF4-FFF2-40B4-BE49-F238E27FC236}">
                <a16:creationId xmlns:a16="http://schemas.microsoft.com/office/drawing/2014/main" id="{208E113C-FA5A-BE10-B1E6-8B6673D35CCD}"/>
              </a:ext>
            </a:extLst>
          </p:cNvPr>
          <p:cNvSpPr/>
          <p:nvPr/>
        </p:nvSpPr>
        <p:spPr>
          <a:xfrm>
            <a:off x="4859627" y="6135738"/>
            <a:ext cx="6652990" cy="384721"/>
          </a:xfrm>
          <a:prstGeom prst="rect">
            <a:avLst/>
          </a:prstGeom>
          <a:solidFill>
            <a:srgbClr val="916F01"/>
          </a:solidFill>
        </p:spPr>
        <p:txBody>
          <a:bodyPr wrap="square">
            <a:spAutoFit/>
          </a:bodyPr>
          <a:lstStyle/>
          <a:p>
            <a:pPr algn="ctr">
              <a:spcBef>
                <a:spcPct val="50000"/>
              </a:spcBef>
            </a:pPr>
            <a:r>
              <a:rPr lang="en-US" sz="1900" dirty="0">
                <a:solidFill>
                  <a:schemeClr val="bg1"/>
                </a:solidFill>
                <a:latin typeface="Calibri Light" panose="020F0302020204030204" pitchFamily="34" charset="0"/>
                <a:ea typeface="Verdana" panose="020B0604030504040204" pitchFamily="34" charset="0"/>
                <a:cs typeface="Calibri Light" panose="020F0302020204030204" pitchFamily="34" charset="0"/>
              </a:rPr>
              <a:t>Post the </a:t>
            </a:r>
            <a:r>
              <a:rPr lang="en-US" sz="1900" b="1" dirty="0">
                <a:solidFill>
                  <a:schemeClr val="bg1"/>
                </a:solidFill>
                <a:latin typeface="Calibri Light" panose="020F0302020204030204" pitchFamily="34" charset="0"/>
                <a:ea typeface="Verdana" panose="020B0604030504040204" pitchFamily="34" charset="0"/>
                <a:cs typeface="Calibri Light" panose="020F0302020204030204" pitchFamily="34" charset="0"/>
              </a:rPr>
              <a:t>Warning Notice </a:t>
            </a:r>
            <a:r>
              <a:rPr lang="en-US" sz="1900" dirty="0">
                <a:solidFill>
                  <a:schemeClr val="bg1"/>
                </a:solidFill>
                <a:latin typeface="Calibri Light" panose="020F0302020204030204" pitchFamily="34" charset="0"/>
                <a:ea typeface="Verdana" panose="020B0604030504040204" pitchFamily="34" charset="0"/>
                <a:cs typeface="Calibri Light" panose="020F0302020204030204" pitchFamily="34" charset="0"/>
              </a:rPr>
              <a:t>in a conspicuous location.</a:t>
            </a:r>
          </a:p>
        </p:txBody>
      </p:sp>
    </p:spTree>
    <p:extLst>
      <p:ext uri="{BB962C8B-B14F-4D97-AF65-F5344CB8AC3E}">
        <p14:creationId xmlns:p14="http://schemas.microsoft.com/office/powerpoint/2010/main" val="3927697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DAE74C54-0BEF-463F-BE68-7B3828CECAC3}"/>
              </a:ext>
            </a:extLst>
          </p:cNvPr>
          <p:cNvSpPr/>
          <p:nvPr/>
        </p:nvSpPr>
        <p:spPr>
          <a:xfrm>
            <a:off x="838200" y="365125"/>
            <a:ext cx="10515600" cy="1325563"/>
          </a:xfrm>
          <a:prstGeom prst="rect">
            <a:avLst/>
          </a:prstGeom>
        </p:spPr>
        <p:txBody>
          <a:bodyPr vert="horz" lIns="91440" tIns="45720" rIns="91440" bIns="45720" rtlCol="0" anchor="b" anchorCtr="0">
            <a:normAutofit/>
          </a:bodyPr>
          <a:lstStyle/>
          <a:p>
            <a:pPr>
              <a:lnSpc>
                <a:spcPct val="90000"/>
              </a:lnSpc>
              <a:spcBef>
                <a:spcPct val="0"/>
              </a:spcBef>
              <a:spcAft>
                <a:spcPts val="600"/>
              </a:spcAft>
            </a:pPr>
            <a:r>
              <a:rPr lang="en-US" sz="5400" dirty="0">
                <a:ea typeface="+mj-ea"/>
                <a:cs typeface="+mj-cs"/>
              </a:rPr>
              <a:t>ExpressVote®</a:t>
            </a:r>
            <a:endParaRPr lang="en-US" sz="5400" kern="1200" dirty="0">
              <a:solidFill>
                <a:schemeClr val="tx1"/>
              </a:solidFill>
              <a:ea typeface="+mj-ea"/>
              <a:cs typeface="Calibri" panose="020F0502020204030204" pitchFamily="34" charset="0"/>
            </a:endParaRPr>
          </a:p>
        </p:txBody>
      </p:sp>
      <p:sp>
        <p:nvSpPr>
          <p:cNvPr id="35"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image9.png">
            <a:extLst>
              <a:ext uri="{FF2B5EF4-FFF2-40B4-BE49-F238E27FC236}">
                <a16:creationId xmlns:a16="http://schemas.microsoft.com/office/drawing/2014/main" id="{20CE5B43-0A9B-B623-C69A-BC8D92ADCBF0}"/>
              </a:ext>
            </a:extLst>
          </p:cNvPr>
          <p:cNvPicPr/>
          <p:nvPr/>
        </p:nvPicPr>
        <p:blipFill rotWithShape="1">
          <a:blip r:embed="rId2" cstate="print"/>
          <a:srcRect t="8169"/>
          <a:stretch/>
        </p:blipFill>
        <p:spPr>
          <a:xfrm>
            <a:off x="7736781" y="523632"/>
            <a:ext cx="3257534" cy="2306466"/>
          </a:xfrm>
          <a:prstGeom prst="rect">
            <a:avLst/>
          </a:prstGeom>
        </p:spPr>
      </p:pic>
      <p:sp>
        <p:nvSpPr>
          <p:cNvPr id="3" name="Rectangle 2">
            <a:extLst>
              <a:ext uri="{FF2B5EF4-FFF2-40B4-BE49-F238E27FC236}">
                <a16:creationId xmlns:a16="http://schemas.microsoft.com/office/drawing/2014/main" id="{CAEEAC08-A28B-61D0-B97E-3656E07A44B2}"/>
              </a:ext>
            </a:extLst>
          </p:cNvPr>
          <p:cNvSpPr/>
          <p:nvPr/>
        </p:nvSpPr>
        <p:spPr>
          <a:xfrm>
            <a:off x="27680" y="1726763"/>
            <a:ext cx="10966635" cy="4637167"/>
          </a:xfrm>
          <a:prstGeom prst="rect">
            <a:avLst/>
          </a:prstGeom>
        </p:spPr>
        <p:txBody>
          <a:bodyPr wrap="square">
            <a:spAutoFit/>
          </a:bodyPr>
          <a:lstStyle/>
          <a:p>
            <a:pPr lvl="1"/>
            <a:endParaRPr lang="en-US" sz="2400" b="1" dirty="0">
              <a:latin typeface="Calibri" panose="020F0502020204030204" pitchFamily="34" charset="0"/>
              <a:ea typeface="Verdana" panose="020B0604030504040204" pitchFamily="34" charset="0"/>
              <a:cs typeface="Calibri" panose="020F0502020204030204" pitchFamily="34" charset="0"/>
            </a:endParaRPr>
          </a:p>
          <a:p>
            <a:pPr marL="1257300" lvl="2" indent="-342900">
              <a:spcAft>
                <a:spcPts val="800"/>
              </a:spcAft>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Make sure the </a:t>
            </a:r>
            <a:r>
              <a:rPr lang="en-US" sz="2400" b="1" dirty="0">
                <a:latin typeface="Calibri" panose="020F0502020204030204" pitchFamily="34" charset="0"/>
                <a:ea typeface="Verdana" panose="020B0604030504040204" pitchFamily="34" charset="0"/>
                <a:cs typeface="Calibri" panose="020F0502020204030204" pitchFamily="34" charset="0"/>
              </a:rPr>
              <a:t>ExpressVote</a:t>
            </a:r>
            <a:r>
              <a:rPr lang="en-US" sz="2400" dirty="0">
                <a:latin typeface="Calibri" panose="020F0502020204030204" pitchFamily="34" charset="0"/>
                <a:ea typeface="Verdana" panose="020B0604030504040204" pitchFamily="34" charset="0"/>
                <a:cs typeface="Calibri" panose="020F0502020204030204" pitchFamily="34" charset="0"/>
              </a:rPr>
              <a:t>® is set up, plugged in,                                       turned on, and the keys are removed and in the                                  possession of the designated judge.</a:t>
            </a:r>
          </a:p>
          <a:p>
            <a:pPr marL="1257300" lvl="2" indent="-342900">
              <a:spcAft>
                <a:spcPts val="800"/>
              </a:spcAft>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Make sure the </a:t>
            </a:r>
            <a:r>
              <a:rPr lang="en-US" sz="2400" b="1" dirty="0">
                <a:latin typeface="Calibri" panose="020F0502020204030204" pitchFamily="34" charset="0"/>
                <a:ea typeface="Verdana" panose="020B0604030504040204" pitchFamily="34" charset="0"/>
                <a:cs typeface="Calibri" panose="020F0502020204030204" pitchFamily="34" charset="0"/>
              </a:rPr>
              <a:t>ExpressVote</a:t>
            </a:r>
            <a:r>
              <a:rPr lang="en-US" sz="2400" dirty="0">
                <a:latin typeface="Calibri" panose="020F0502020204030204" pitchFamily="34" charset="0"/>
                <a:ea typeface="Verdana" panose="020B0604030504040204" pitchFamily="34" charset="0"/>
                <a:cs typeface="Calibri" panose="020F0502020204030204" pitchFamily="34" charset="0"/>
              </a:rPr>
              <a:t>® is set up so voting can be done in </a:t>
            </a:r>
            <a:r>
              <a:rPr lang="en-US" sz="2400" b="1" dirty="0">
                <a:latin typeface="Calibri" panose="020F0502020204030204" pitchFamily="34" charset="0"/>
                <a:ea typeface="Verdana" panose="020B0604030504040204" pitchFamily="34" charset="0"/>
                <a:cs typeface="Calibri" panose="020F0502020204030204" pitchFamily="34" charset="0"/>
              </a:rPr>
              <a:t>private</a:t>
            </a:r>
            <a:r>
              <a:rPr lang="en-US" sz="2400" dirty="0">
                <a:latin typeface="Calibri" panose="020F0502020204030204" pitchFamily="34" charset="0"/>
                <a:ea typeface="Verdana" panose="020B0604030504040204" pitchFamily="34" charset="0"/>
                <a:cs typeface="Calibri" panose="020F0502020204030204" pitchFamily="34" charset="0"/>
              </a:rPr>
              <a:t>, and there is a privacy shield around the screen.</a:t>
            </a:r>
          </a:p>
          <a:p>
            <a:pPr marL="1257300" lvl="2" indent="-342900">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Insert the media card if it has not already been installed by the Election Administrator.</a:t>
            </a:r>
          </a:p>
          <a:p>
            <a:pPr lvl="3" algn="ctr"/>
            <a:endParaRPr lang="en-US" sz="2400" b="1" dirty="0">
              <a:highlight>
                <a:srgbClr val="C0C0C0"/>
              </a:highlight>
              <a:latin typeface="Calibri" panose="020F0502020204030204" pitchFamily="34" charset="0"/>
              <a:ea typeface="Verdana" panose="020B0604030504040204" pitchFamily="34" charset="0"/>
              <a:cs typeface="Calibri" panose="020F0502020204030204" pitchFamily="34" charset="0"/>
            </a:endParaRPr>
          </a:p>
          <a:p>
            <a:pPr lvl="3" algn="ctr"/>
            <a:endParaRPr lang="en-US" sz="2400" b="1" dirty="0">
              <a:highlight>
                <a:srgbClr val="C0C0C0"/>
              </a:highlight>
              <a:latin typeface="Calibri" panose="020F0502020204030204" pitchFamily="34" charset="0"/>
              <a:ea typeface="Verdana" panose="020B0604030504040204" pitchFamily="34" charset="0"/>
              <a:cs typeface="Calibri" panose="020F0502020204030204" pitchFamily="34" charset="0"/>
            </a:endParaRPr>
          </a:p>
          <a:p>
            <a:pPr marL="747713" lvl="1"/>
            <a:r>
              <a:rPr lang="en-US" sz="2400" b="1" dirty="0">
                <a:highlight>
                  <a:srgbClr val="C0C0C0"/>
                </a:highlight>
                <a:latin typeface="Calibri" panose="020F0502020204030204" pitchFamily="34" charset="0"/>
                <a:ea typeface="Verdana" panose="020B0604030504040204" pitchFamily="34" charset="0"/>
                <a:cs typeface="Calibri" panose="020F0502020204030204" pitchFamily="34" charset="0"/>
              </a:rPr>
              <a:t> Place numbered seal over the sliding media door and record # on the </a:t>
            </a:r>
            <a:r>
              <a:rPr lang="en-US" sz="2400" b="1" dirty="0">
                <a:highlight>
                  <a:srgbClr val="C0C0C0"/>
                </a:highlight>
                <a:latin typeface="Calibri" panose="020F0502020204030204" pitchFamily="34" charset="0"/>
                <a:ea typeface="Verdana" panose="020B060403050404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seal log</a:t>
            </a:r>
            <a:r>
              <a:rPr lang="en-US" sz="2400" b="1" dirty="0">
                <a:highlight>
                  <a:srgbClr val="C0C0C0"/>
                </a:highlight>
                <a:latin typeface="Calibri" panose="020F0502020204030204" pitchFamily="34" charset="0"/>
                <a:ea typeface="Verdana" panose="020B0604030504040204" pitchFamily="34" charset="0"/>
                <a:cs typeface="Calibri" panose="020F0502020204030204" pitchFamily="34" charset="0"/>
              </a:rPr>
              <a:t>.  </a:t>
            </a:r>
          </a:p>
          <a:p>
            <a:pPr lvl="2"/>
            <a:endParaRPr lang="en-US" dirty="0">
              <a:latin typeface="Calibri Light" panose="020F0302020204030204" pitchFamily="34" charset="0"/>
            </a:endParaRPr>
          </a:p>
        </p:txBody>
      </p:sp>
    </p:spTree>
    <p:extLst>
      <p:ext uri="{BB962C8B-B14F-4D97-AF65-F5344CB8AC3E}">
        <p14:creationId xmlns:p14="http://schemas.microsoft.com/office/powerpoint/2010/main" val="936156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70DBDAB-AC38-40F1-AE60-10D8E66B58B3}"/>
              </a:ext>
            </a:extLst>
          </p:cNvPr>
          <p:cNvSpPr/>
          <p:nvPr/>
        </p:nvSpPr>
        <p:spPr>
          <a:xfrm>
            <a:off x="838200" y="365125"/>
            <a:ext cx="10515600" cy="1325563"/>
          </a:xfrm>
          <a:prstGeom prst="rect">
            <a:avLst/>
          </a:prstGeom>
        </p:spPr>
        <p:txBody>
          <a:bodyPr vert="horz" lIns="91440" tIns="45720" rIns="91440" bIns="45720" rtlCol="0" anchor="b" anchorCtr="0">
            <a:normAutofit/>
          </a:bodyPr>
          <a:lstStyle/>
          <a:p>
            <a:pPr>
              <a:lnSpc>
                <a:spcPct val="90000"/>
              </a:lnSpc>
              <a:spcBef>
                <a:spcPct val="0"/>
              </a:spcBef>
              <a:spcAft>
                <a:spcPts val="600"/>
              </a:spcAft>
            </a:pPr>
            <a:r>
              <a:rPr lang="en-US" sz="2600" b="1" dirty="0">
                <a:latin typeface="Calibri" panose="020F0502020204030204" pitchFamily="34" charset="0"/>
                <a:ea typeface="+mj-ea"/>
                <a:cs typeface="Calibri" panose="020F0502020204030204" pitchFamily="34" charset="0"/>
              </a:rPr>
              <a:t>ExpressVote</a:t>
            </a:r>
            <a:r>
              <a:rPr lang="en-US" sz="2600" dirty="0">
                <a:latin typeface="Calibri" panose="020F0502020204030204" pitchFamily="34" charset="0"/>
                <a:ea typeface="+mj-ea"/>
                <a:cs typeface="Calibri" panose="020F0502020204030204" pitchFamily="34" charset="0"/>
              </a:rPr>
              <a:t>® </a:t>
            </a:r>
            <a:r>
              <a:rPr lang="en-US" sz="2400" i="1" dirty="0">
                <a:latin typeface="Calibri" panose="020F0502020204030204" pitchFamily="34" charset="0"/>
                <a:ea typeface="+mj-ea"/>
                <a:cs typeface="Calibri" panose="020F0502020204030204" pitchFamily="34" charset="0"/>
              </a:rPr>
              <a:t>(continued)</a:t>
            </a:r>
            <a:endParaRPr lang="en-US" sz="2600" i="1" kern="1200" dirty="0">
              <a:solidFill>
                <a:schemeClr val="tx1"/>
              </a:solidFill>
              <a:latin typeface="Calibri" panose="020F0502020204030204" pitchFamily="34" charset="0"/>
              <a:ea typeface="+mj-ea"/>
              <a:cs typeface="Calibri" panose="020F0502020204030204" pitchFamily="34" charset="0"/>
            </a:endParaRPr>
          </a:p>
        </p:txBody>
      </p:sp>
      <p:sp>
        <p:nvSpPr>
          <p:cNvPr id="1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3E59012-7103-4951-9BAE-DEF44A587DFF}"/>
              </a:ext>
            </a:extLst>
          </p:cNvPr>
          <p:cNvSpPr/>
          <p:nvPr/>
        </p:nvSpPr>
        <p:spPr>
          <a:xfrm>
            <a:off x="838200" y="1929384"/>
            <a:ext cx="10515600" cy="4251960"/>
          </a:xfrm>
          <a:prstGeom prst="rect">
            <a:avLst/>
          </a:prstGeom>
        </p:spPr>
        <p:txBody>
          <a:bodyPr vert="horz" lIns="91440" tIns="45720" rIns="91440" bIns="45720" rtlCol="0">
            <a:normAutofit/>
          </a:bodyPr>
          <a:lstStyle/>
          <a:p>
            <a:pPr marL="800100" lvl="1" indent="-228600">
              <a:lnSpc>
                <a:spcPct val="90000"/>
              </a:lnSpc>
              <a:spcAft>
                <a:spcPts val="800"/>
              </a:spcAft>
              <a:buFont typeface="Arial" panose="020B0604020202020204" pitchFamily="34" charset="0"/>
              <a:buChar char="•"/>
            </a:pPr>
            <a:r>
              <a:rPr lang="en-US" sz="2400" dirty="0"/>
              <a:t>Run several test ballots through the machine and verify the machine is marking the ballot correctly.</a:t>
            </a:r>
          </a:p>
          <a:p>
            <a:pPr marL="800100" lvl="1" indent="-228600">
              <a:lnSpc>
                <a:spcPct val="90000"/>
              </a:lnSpc>
              <a:spcAft>
                <a:spcPts val="800"/>
              </a:spcAft>
              <a:buFont typeface="Arial" panose="020B0604020202020204" pitchFamily="34" charset="0"/>
              <a:buChar char="•"/>
            </a:pPr>
            <a:r>
              <a:rPr lang="en-US" sz="2400" dirty="0"/>
              <a:t>Throughout the day, a designated judge is responsible for periodically checking the </a:t>
            </a:r>
            <a:r>
              <a:rPr lang="en-US" sz="2400" b="1" dirty="0"/>
              <a:t>ExpressVote</a:t>
            </a:r>
            <a:r>
              <a:rPr lang="en-US" sz="2400" dirty="0"/>
              <a:t>® by running a test ballot through it.</a:t>
            </a:r>
          </a:p>
          <a:p>
            <a:pPr marL="800100" lvl="1" indent="-228600">
              <a:lnSpc>
                <a:spcPct val="90000"/>
              </a:lnSpc>
              <a:spcAft>
                <a:spcPts val="800"/>
              </a:spcAft>
              <a:buFont typeface="Arial" panose="020B0604020202020204" pitchFamily="34" charset="0"/>
              <a:buChar char="•"/>
            </a:pPr>
            <a:r>
              <a:rPr lang="en-US" sz="2400" dirty="0"/>
              <a:t>If there are problems with the </a:t>
            </a:r>
            <a:r>
              <a:rPr lang="en-US" sz="2400" b="1" dirty="0"/>
              <a:t>ExpressVote</a:t>
            </a:r>
            <a:r>
              <a:rPr lang="en-US" sz="2400" dirty="0"/>
              <a:t>®, contact the Election Administrator immediately. </a:t>
            </a:r>
          </a:p>
          <a:p>
            <a:pPr marL="800100" lvl="1" indent="-228600">
              <a:lnSpc>
                <a:spcPct val="90000"/>
              </a:lnSpc>
              <a:spcAft>
                <a:spcPts val="800"/>
              </a:spcAft>
              <a:buFont typeface="Arial" panose="020B0604020202020204" pitchFamily="34" charset="0"/>
              <a:buChar char="•"/>
            </a:pPr>
            <a:r>
              <a:rPr lang="en-US" sz="2400" dirty="0"/>
              <a:t>Refer to </a:t>
            </a:r>
            <a:r>
              <a:rPr lang="en-US" sz="2400" b="1" dirty="0"/>
              <a:t>ExpressVote</a:t>
            </a:r>
            <a:r>
              <a:rPr lang="en-US" sz="2400" dirty="0"/>
              <a:t>® troubleshooting section in the </a:t>
            </a:r>
            <a:r>
              <a:rPr lang="en-US" sz="2400" b="1" dirty="0"/>
              <a:t>Election Handbook</a:t>
            </a:r>
            <a:r>
              <a:rPr lang="en-US" sz="2400" dirty="0"/>
              <a:t> found on the </a:t>
            </a:r>
            <a:r>
              <a:rPr lang="en-US" sz="2400" dirty="0">
                <a:hlinkClick r:id="rId2"/>
              </a:rPr>
              <a:t>sosmt.gov</a:t>
            </a:r>
            <a:r>
              <a:rPr lang="en-US" sz="2400" dirty="0"/>
              <a:t> website. </a:t>
            </a:r>
          </a:p>
          <a:p>
            <a:pPr marL="800100" lvl="1" indent="-228600">
              <a:lnSpc>
                <a:spcPct val="90000"/>
              </a:lnSpc>
              <a:spcAft>
                <a:spcPts val="600"/>
              </a:spcAft>
              <a:buFont typeface="Arial" panose="020B0604020202020204" pitchFamily="34" charset="0"/>
              <a:buChar char="•"/>
            </a:pPr>
            <a:r>
              <a:rPr lang="en-US" sz="2400" dirty="0"/>
              <a:t>If the issues are not resolved see if a backup </a:t>
            </a:r>
            <a:r>
              <a:rPr lang="en-US" sz="2400" b="1" dirty="0"/>
              <a:t>ExpressVote</a:t>
            </a:r>
            <a:r>
              <a:rPr lang="en-US" sz="2400" dirty="0"/>
              <a:t>®</a:t>
            </a:r>
            <a:r>
              <a:rPr lang="en-US" sz="2400" b="1" dirty="0"/>
              <a:t> </a:t>
            </a:r>
            <a:r>
              <a:rPr lang="en-US" sz="2400" dirty="0"/>
              <a:t>is available, or if there is another polling place a voter may go to vote on a functioning </a:t>
            </a:r>
            <a:r>
              <a:rPr lang="en-US" sz="2400" b="1" dirty="0"/>
              <a:t>ExpressVote</a:t>
            </a:r>
            <a:r>
              <a:rPr lang="en-US" sz="2400" dirty="0"/>
              <a:t>®.</a:t>
            </a:r>
          </a:p>
        </p:txBody>
      </p:sp>
    </p:spTree>
    <p:extLst>
      <p:ext uri="{BB962C8B-B14F-4D97-AF65-F5344CB8AC3E}">
        <p14:creationId xmlns:p14="http://schemas.microsoft.com/office/powerpoint/2010/main" val="162063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B48FE13-EBDC-DB5F-3E0D-AAE895F1A308}"/>
              </a:ext>
            </a:extLst>
          </p:cNvPr>
          <p:cNvSpPr>
            <a:spLocks noGrp="1"/>
          </p:cNvSpPr>
          <p:nvPr>
            <p:ph type="ctrTitle"/>
          </p:nvPr>
        </p:nvSpPr>
        <p:spPr>
          <a:xfrm>
            <a:off x="838200" y="451381"/>
            <a:ext cx="10512552" cy="4066540"/>
          </a:xfrm>
        </p:spPr>
        <p:txBody>
          <a:bodyPr anchor="b">
            <a:normAutofit/>
          </a:bodyPr>
          <a:lstStyle/>
          <a:p>
            <a:pPr algn="l"/>
            <a:r>
              <a:rPr lang="en-US" sz="5400" dirty="0">
                <a:latin typeface="Calibri" panose="020F0502020204030204" pitchFamily="34" charset="0"/>
                <a:cs typeface="Calibri" panose="020F0502020204030204" pitchFamily="34" charset="0"/>
              </a:rPr>
              <a:t>Election Day at the Polling Place</a:t>
            </a:r>
          </a:p>
        </p:txBody>
      </p:sp>
      <p:sp>
        <p:nvSpPr>
          <p:cNvPr id="9"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4472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704" name="Rectangle 2970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7EE016F2-E870-4CAA-8F9E-F62BFB31B8E1}"/>
              </a:ext>
            </a:extLst>
          </p:cNvPr>
          <p:cNvSpPr/>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dirty="0">
                <a:ea typeface="+mj-ea"/>
                <a:cs typeface="+mj-cs"/>
              </a:rPr>
              <a:t>Election Judges and Boards</a:t>
            </a:r>
          </a:p>
        </p:txBody>
      </p:sp>
      <p:sp>
        <p:nvSpPr>
          <p:cNvPr id="2970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699" name="Rectangle 3"/>
          <p:cNvSpPr>
            <a:spLocks noGrp="1" noChangeArrowheads="1"/>
          </p:cNvSpPr>
          <p:nvPr>
            <p:ph idx="1"/>
          </p:nvPr>
        </p:nvSpPr>
        <p:spPr>
          <a:xfrm>
            <a:off x="572492" y="1869792"/>
            <a:ext cx="7103165" cy="4591256"/>
          </a:xfrm>
        </p:spPr>
        <p:txBody>
          <a:bodyPr vert="horz" lIns="91440" tIns="45720" rIns="91440" bIns="45720" rtlCol="0" anchor="t">
            <a:normAutofit fontScale="85000" lnSpcReduction="20000"/>
          </a:bodyPr>
          <a:lstStyle/>
          <a:p>
            <a:pPr marL="0" indent="0">
              <a:spcAft>
                <a:spcPts val="600"/>
              </a:spcAft>
              <a:buNone/>
            </a:pPr>
            <a:r>
              <a:rPr lang="en-US" dirty="0">
                <a:latin typeface="Calibri" panose="020F0502020204030204" pitchFamily="34" charset="0"/>
                <a:cs typeface="Calibri" panose="020F0502020204030204" pitchFamily="34" charset="0"/>
              </a:rPr>
              <a:t>The Election Administrator may provide a manual or specialized training for each type of judge or board      (if applicable). </a:t>
            </a:r>
          </a:p>
          <a:p>
            <a:pPr marL="0" indent="0">
              <a:spcBef>
                <a:spcPts val="600"/>
              </a:spcBef>
              <a:spcAft>
                <a:spcPts val="600"/>
              </a:spcAft>
              <a:buNone/>
            </a:pPr>
            <a:r>
              <a:rPr lang="en-US" dirty="0">
                <a:latin typeface="Calibri" panose="020F0502020204030204" pitchFamily="34" charset="0"/>
                <a:cs typeface="Calibri" panose="020F0502020204030204" pitchFamily="34" charset="0"/>
              </a:rPr>
              <a:t>Not all counties use all types of judges and boards.  </a:t>
            </a:r>
          </a:p>
          <a:p>
            <a:pPr marL="0" indent="0">
              <a:spcBef>
                <a:spcPts val="600"/>
              </a:spcBef>
              <a:spcAft>
                <a:spcPts val="600"/>
              </a:spcAft>
              <a:buNone/>
            </a:pPr>
            <a:r>
              <a:rPr lang="en-US" dirty="0">
                <a:latin typeface="Calibri" panose="020F0502020204030204" pitchFamily="34" charset="0"/>
                <a:cs typeface="Calibri" panose="020F0502020204030204" pitchFamily="34" charset="0"/>
              </a:rPr>
              <a:t>Below is a sample of different types of judges and boards involved in the election process:</a:t>
            </a:r>
          </a:p>
          <a:p>
            <a:pPr marL="0" indent="0">
              <a:spcBef>
                <a:spcPts val="600"/>
              </a:spcBef>
              <a:spcAft>
                <a:spcPts val="600"/>
              </a:spcAft>
              <a:buNone/>
            </a:pPr>
            <a:endParaRPr lang="en-US" sz="1600" dirty="0">
              <a:latin typeface="Calibri" panose="020F0502020204030204" pitchFamily="34" charset="0"/>
              <a:cs typeface="Calibri" panose="020F0502020204030204" pitchFamily="34" charset="0"/>
            </a:endParaRPr>
          </a:p>
          <a:p>
            <a:pPr marL="0" lvl="3" indent="0">
              <a:buNone/>
            </a:pPr>
            <a:r>
              <a:rPr lang="en-US" sz="2400" b="1" dirty="0">
                <a:latin typeface="+mn-lt"/>
              </a:rPr>
              <a:t>	</a:t>
            </a:r>
            <a:r>
              <a:rPr lang="en-US" sz="2500" b="1" dirty="0">
                <a:latin typeface="+mn-lt"/>
              </a:rPr>
              <a:t>Ballot Judge	               Resolution Board</a:t>
            </a:r>
          </a:p>
          <a:p>
            <a:pPr marL="0" lvl="3" indent="0">
              <a:buNone/>
            </a:pPr>
            <a:r>
              <a:rPr lang="en-US" sz="2500" b="1" dirty="0">
                <a:latin typeface="+mn-lt"/>
              </a:rPr>
              <a:t>	Poll Book Judge	  	Write-In Board</a:t>
            </a:r>
          </a:p>
          <a:p>
            <a:pPr marL="0" lvl="3" indent="0">
              <a:buNone/>
            </a:pPr>
            <a:r>
              <a:rPr lang="en-US" sz="2500" b="1" dirty="0">
                <a:latin typeface="+mn-lt"/>
              </a:rPr>
              <a:t>	Register Judge	               Absentee Board</a:t>
            </a:r>
          </a:p>
          <a:p>
            <a:pPr marL="0" lvl="3" indent="0">
              <a:buNone/>
            </a:pPr>
            <a:r>
              <a:rPr lang="en-US" sz="2500" b="1" dirty="0">
                <a:latin typeface="+mn-lt"/>
              </a:rPr>
              <a:t>	Provisional Judge             Tabulating/Counting Judge</a:t>
            </a:r>
          </a:p>
          <a:p>
            <a:pPr marL="0" lvl="3" indent="0">
              <a:buNone/>
            </a:pPr>
            <a:endParaRPr lang="en-US" sz="2800" b="1" dirty="0">
              <a:latin typeface="+mn-lt"/>
            </a:endParaRPr>
          </a:p>
          <a:p>
            <a:pPr marL="0" indent="0">
              <a:buNone/>
            </a:pPr>
            <a:r>
              <a:rPr lang="en-US" dirty="0">
                <a:latin typeface="+mn-lt"/>
              </a:rPr>
              <a:t>Review the </a:t>
            </a:r>
            <a:r>
              <a:rPr lang="en-US" b="1" dirty="0">
                <a:latin typeface="+mn-lt"/>
              </a:rPr>
              <a:t>Election Handbook</a:t>
            </a:r>
            <a:r>
              <a:rPr lang="en-US" dirty="0">
                <a:latin typeface="+mn-lt"/>
              </a:rPr>
              <a:t> and specific County Manual (if provided).</a:t>
            </a:r>
          </a:p>
        </p:txBody>
      </p:sp>
      <p:pic>
        <p:nvPicPr>
          <p:cNvPr id="8" name="Picture 2" descr="C:\Documents and Settings\ct1833\Local Settings\Temporary Internet Files\Content.IE5\5OIQR2NC\MPj04446410000[1].jpg">
            <a:extLst>
              <a:ext uri="{FF2B5EF4-FFF2-40B4-BE49-F238E27FC236}">
                <a16:creationId xmlns:a16="http://schemas.microsoft.com/office/drawing/2014/main" id="{529C68D6-4DC2-40CC-AF7E-31A38F883D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b="19701"/>
          <a:stretch/>
        </p:blipFill>
        <p:spPr bwMode="auto">
          <a:xfrm>
            <a:off x="7675658" y="2093976"/>
            <a:ext cx="3941064" cy="409651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776" name="Rectangle 32775">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416A4931-6F58-448D-BE0A-49D22930BF58}"/>
              </a:ext>
            </a:extLst>
          </p:cNvPr>
          <p:cNvSpPr/>
          <p:nvPr/>
        </p:nvSpPr>
        <p:spPr>
          <a:xfrm>
            <a:off x="630936" y="639520"/>
            <a:ext cx="5296528" cy="1719072"/>
          </a:xfrm>
          <a:prstGeom prst="rect">
            <a:avLst/>
          </a:prstGeom>
        </p:spPr>
        <p:txBody>
          <a:bodyPr vert="horz" lIns="91440" tIns="45720" rIns="91440" bIns="45720" rtlCol="0" anchor="t" anchorCtr="0">
            <a:noAutofit/>
          </a:bodyPr>
          <a:lstStyle/>
          <a:p>
            <a:pPr>
              <a:lnSpc>
                <a:spcPct val="90000"/>
              </a:lnSpc>
              <a:spcBef>
                <a:spcPct val="0"/>
              </a:spcBef>
              <a:spcAft>
                <a:spcPts val="600"/>
              </a:spcAft>
            </a:pPr>
            <a:r>
              <a:rPr lang="en-US" sz="5400" kern="1200" dirty="0">
                <a:solidFill>
                  <a:schemeClr val="tx1"/>
                </a:solidFill>
                <a:ea typeface="+mj-ea"/>
                <a:cs typeface="+mj-cs"/>
              </a:rPr>
              <a:t>Election Day at the Polling Place</a:t>
            </a:r>
          </a:p>
        </p:txBody>
      </p:sp>
      <p:sp>
        <p:nvSpPr>
          <p:cNvPr id="32778"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771" name="Content Placeholder 2"/>
          <p:cNvSpPr>
            <a:spLocks/>
          </p:cNvSpPr>
          <p:nvPr/>
        </p:nvSpPr>
        <p:spPr>
          <a:xfrm>
            <a:off x="927051" y="3151390"/>
            <a:ext cx="10337897" cy="3390237"/>
          </a:xfrm>
          <a:prstGeom prst="rect">
            <a:avLst/>
          </a:prstGeom>
        </p:spPr>
        <p:txBody>
          <a:bodyPr>
            <a:noAutofit/>
          </a:bodyPr>
          <a:lstStyle/>
          <a:p>
            <a:pPr defTabSz="594360">
              <a:spcAft>
                <a:spcPts val="600"/>
              </a:spcAft>
            </a:pPr>
            <a:r>
              <a:rPr lang="en-US" sz="3200" b="1" kern="1200" dirty="0">
                <a:solidFill>
                  <a:schemeClr val="tx1"/>
                </a:solidFill>
                <a:latin typeface="+mn-lt"/>
                <a:ea typeface="Verdana" panose="020B0604030504040204" pitchFamily="34" charset="0"/>
                <a:cs typeface="Calibri Light" panose="020F0302020204030204" pitchFamily="34" charset="0"/>
              </a:rPr>
              <a:t>Opening the Polls</a:t>
            </a:r>
          </a:p>
          <a:p>
            <a:pPr defTabSz="594360">
              <a:spcAft>
                <a:spcPts val="600"/>
              </a:spcAft>
            </a:pPr>
            <a:r>
              <a:rPr lang="en-US" sz="2400" kern="1200" dirty="0">
                <a:solidFill>
                  <a:schemeClr val="tx1"/>
                </a:solidFill>
                <a:latin typeface="+mn-lt"/>
                <a:ea typeface="Verdana" panose="020B0604030504040204" pitchFamily="34" charset="0"/>
                <a:cs typeface="Calibri Light" panose="020F0302020204030204" pitchFamily="34" charset="0"/>
              </a:rPr>
              <a:t>The Chief Election Judge or Polling Place Manager will proclaim the opening of the polls </a:t>
            </a:r>
            <a:r>
              <a:rPr lang="en-US" sz="2400" b="1" kern="1200" dirty="0">
                <a:solidFill>
                  <a:schemeClr val="tx1"/>
                </a:solidFill>
                <a:latin typeface="+mn-lt"/>
                <a:ea typeface="Verdana" panose="020B0604030504040204" pitchFamily="34" charset="0"/>
                <a:cs typeface="Calibri Light" panose="020F0302020204030204" pitchFamily="34" charset="0"/>
              </a:rPr>
              <a:t>aloud </a:t>
            </a:r>
            <a:r>
              <a:rPr lang="en-US" sz="2400" kern="1200" dirty="0">
                <a:solidFill>
                  <a:schemeClr val="tx1"/>
                </a:solidFill>
                <a:latin typeface="+mn-lt"/>
                <a:ea typeface="Verdana" panose="020B0604030504040204" pitchFamily="34" charset="0"/>
                <a:cs typeface="Calibri Light" panose="020F0302020204030204" pitchFamily="34" charset="0"/>
              </a:rPr>
              <a:t>at the time set for opening.</a:t>
            </a:r>
          </a:p>
          <a:p>
            <a:pPr defTabSz="594360">
              <a:spcAft>
                <a:spcPts val="600"/>
              </a:spcAft>
            </a:pPr>
            <a:endParaRPr lang="en-US" sz="1400" kern="1200" dirty="0">
              <a:solidFill>
                <a:schemeClr val="tx1"/>
              </a:solidFill>
              <a:latin typeface="+mn-lt"/>
              <a:ea typeface="Verdana" panose="020B0604030504040204" pitchFamily="34" charset="0"/>
              <a:cs typeface="Calibri Light" panose="020F0302020204030204" pitchFamily="34" charset="0"/>
            </a:endParaRPr>
          </a:p>
          <a:p>
            <a:pPr defTabSz="594360">
              <a:spcAft>
                <a:spcPts val="600"/>
              </a:spcAft>
            </a:pPr>
            <a:r>
              <a:rPr lang="en-US" sz="2400" kern="1200" dirty="0">
                <a:solidFill>
                  <a:schemeClr val="tx1"/>
                </a:solidFill>
                <a:latin typeface="+mn-lt"/>
                <a:ea typeface="Verdana" panose="020B0604030504040204" pitchFamily="34" charset="0"/>
                <a:cs typeface="Calibri Light" panose="020F0302020204030204" pitchFamily="34" charset="0"/>
              </a:rPr>
              <a:t>Polls in Montana must open at </a:t>
            </a:r>
            <a:r>
              <a:rPr lang="en-US" sz="2800" b="1" kern="1200" dirty="0">
                <a:solidFill>
                  <a:srgbClr val="916F01"/>
                </a:solidFill>
                <a:latin typeface="+mn-lt"/>
                <a:ea typeface="Verdana" panose="020B0604030504040204" pitchFamily="34" charset="0"/>
                <a:cs typeface="Calibri Light" panose="020F0302020204030204" pitchFamily="34" charset="0"/>
              </a:rPr>
              <a:t>7:00 a.m.</a:t>
            </a:r>
            <a:r>
              <a:rPr lang="en-US" sz="2400" kern="1200" dirty="0">
                <a:solidFill>
                  <a:schemeClr val="tx1"/>
                </a:solidFill>
                <a:latin typeface="+mn-lt"/>
                <a:ea typeface="Verdana" panose="020B0604030504040204" pitchFamily="34" charset="0"/>
                <a:cs typeface="Calibri Light" panose="020F0302020204030204" pitchFamily="34" charset="0"/>
              </a:rPr>
              <a:t> unless the polling place has</a:t>
            </a:r>
            <a:r>
              <a:rPr lang="en-US" sz="2400" kern="1200" dirty="0">
                <a:solidFill>
                  <a:srgbClr val="000099"/>
                </a:solidFill>
                <a:latin typeface="+mn-lt"/>
                <a:ea typeface="Verdana" panose="020B0604030504040204" pitchFamily="34" charset="0"/>
                <a:cs typeface="Calibri Light" panose="020F0302020204030204" pitchFamily="34" charset="0"/>
              </a:rPr>
              <a:t>             </a:t>
            </a:r>
            <a:r>
              <a:rPr lang="en-US" sz="2400" b="1" kern="1200" dirty="0">
                <a:latin typeface="+mn-lt"/>
                <a:ea typeface="Verdana" panose="020B0604030504040204" pitchFamily="34" charset="0"/>
                <a:cs typeface="Calibri Light" panose="020F0302020204030204" pitchFamily="34" charset="0"/>
              </a:rPr>
              <a:t>fewer than 400 poll voters</a:t>
            </a:r>
            <a:r>
              <a:rPr lang="en-US" sz="2400" kern="1200" dirty="0">
                <a:solidFill>
                  <a:schemeClr val="tx1"/>
                </a:solidFill>
                <a:latin typeface="+mn-lt"/>
                <a:ea typeface="Verdana" panose="020B0604030504040204" pitchFamily="34" charset="0"/>
                <a:cs typeface="Calibri Light" panose="020F0302020204030204" pitchFamily="34" charset="0"/>
              </a:rPr>
              <a:t>, in which case it </a:t>
            </a:r>
            <a:r>
              <a:rPr lang="en-US" sz="2400" u="sng" kern="1200" dirty="0">
                <a:solidFill>
                  <a:schemeClr val="tx1"/>
                </a:solidFill>
                <a:latin typeface="+mn-lt"/>
                <a:ea typeface="Verdana" panose="020B0604030504040204" pitchFamily="34" charset="0"/>
                <a:cs typeface="Calibri Light" panose="020F0302020204030204" pitchFamily="34" charset="0"/>
              </a:rPr>
              <a:t>may</a:t>
            </a:r>
            <a:r>
              <a:rPr lang="en-US" sz="2400" kern="1200" dirty="0">
                <a:solidFill>
                  <a:schemeClr val="tx1"/>
                </a:solidFill>
                <a:latin typeface="+mn-lt"/>
                <a:ea typeface="Verdana" panose="020B0604030504040204" pitchFamily="34" charset="0"/>
                <a:cs typeface="Calibri Light" panose="020F0302020204030204" pitchFamily="34" charset="0"/>
              </a:rPr>
              <a:t> open at noon. </a:t>
            </a:r>
          </a:p>
          <a:p>
            <a:pPr defTabSz="594360">
              <a:spcAft>
                <a:spcPts val="600"/>
              </a:spcAft>
            </a:pPr>
            <a:r>
              <a:rPr lang="en-US" sz="2400" kern="1200" dirty="0">
                <a:solidFill>
                  <a:schemeClr val="tx1"/>
                </a:solidFill>
                <a:latin typeface="+mn-lt"/>
                <a:ea typeface="Verdana" panose="020B0604030504040204" pitchFamily="34" charset="0"/>
                <a:cs typeface="Calibri Light" panose="020F0302020204030204" pitchFamily="34" charset="0"/>
              </a:rPr>
              <a:t>See </a:t>
            </a:r>
            <a:r>
              <a:rPr lang="en-US" sz="2400" kern="1200" dirty="0">
                <a:solidFill>
                  <a:schemeClr val="tx1"/>
                </a:solidFill>
                <a:latin typeface="+mn-lt"/>
                <a:ea typeface="Verdana" panose="020B0604030504040204" pitchFamily="34" charset="0"/>
                <a:cs typeface="Calibri Light" panose="020F0302020204030204" pitchFamily="34" charset="0"/>
                <a:hlinkClick r:id="rId3"/>
              </a:rPr>
              <a:t>13-1-106, MCA</a:t>
            </a:r>
            <a:r>
              <a:rPr lang="en-US" sz="2400" kern="1200" dirty="0">
                <a:solidFill>
                  <a:schemeClr val="tx1"/>
                </a:solidFill>
                <a:latin typeface="+mn-lt"/>
                <a:ea typeface="Verdana" panose="020B0604030504040204" pitchFamily="34" charset="0"/>
                <a:cs typeface="Calibri Light" panose="020F0302020204030204" pitchFamily="34" charset="0"/>
              </a:rPr>
              <a:t> for details.</a:t>
            </a:r>
            <a:endParaRPr lang="en-US" sz="2400" dirty="0">
              <a:ea typeface="Verdana" panose="020B0604030504040204" pitchFamily="34" charset="0"/>
              <a:cs typeface="Calibri Light" panose="020F0302020204030204" pitchFamily="34" charset="0"/>
            </a:endParaRPr>
          </a:p>
        </p:txBody>
      </p:sp>
      <p:pic>
        <p:nvPicPr>
          <p:cNvPr id="4" name="Picture 3">
            <a:extLst>
              <a:ext uri="{FF2B5EF4-FFF2-40B4-BE49-F238E27FC236}">
                <a16:creationId xmlns:a16="http://schemas.microsoft.com/office/drawing/2014/main" id="{013A2394-EFB1-95D6-7330-99FBFCB51FD2}"/>
              </a:ext>
            </a:extLst>
          </p:cNvPr>
          <p:cNvPicPr>
            <a:picLocks noChangeAspect="1"/>
          </p:cNvPicPr>
          <p:nvPr/>
        </p:nvPicPr>
        <p:blipFill rotWithShape="1">
          <a:blip r:embed="rId4"/>
          <a:srcRect b="8679"/>
          <a:stretch/>
        </p:blipFill>
        <p:spPr>
          <a:xfrm>
            <a:off x="7249875" y="299641"/>
            <a:ext cx="2878285" cy="3384618"/>
          </a:xfrm>
          <a:prstGeom prst="rect">
            <a:avLst/>
          </a:prstGeom>
        </p:spPr>
      </p:pic>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824" name="Rectangle 34823">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02BA497-9862-41A6-888E-6DF54840EA5E}"/>
              </a:ext>
            </a:extLst>
          </p:cNvPr>
          <p:cNvSpPr/>
          <p:nvPr/>
        </p:nvSpPr>
        <p:spPr>
          <a:xfrm>
            <a:off x="572730" y="365125"/>
            <a:ext cx="10515600" cy="1325563"/>
          </a:xfrm>
          <a:prstGeom prst="rect">
            <a:avLst/>
          </a:prstGeom>
        </p:spPr>
        <p:txBody>
          <a:bodyPr vert="horz" lIns="91440" tIns="45720" rIns="91440" bIns="45720" rtlCol="0" anchor="b" anchorCtr="0">
            <a:normAutofit/>
          </a:bodyPr>
          <a:lstStyle/>
          <a:p>
            <a:pPr>
              <a:lnSpc>
                <a:spcPct val="90000"/>
              </a:lnSpc>
              <a:spcBef>
                <a:spcPct val="0"/>
              </a:spcBef>
              <a:spcAft>
                <a:spcPts val="600"/>
              </a:spcAft>
            </a:pPr>
            <a:r>
              <a:rPr lang="en-US" sz="5400" kern="1200" dirty="0">
                <a:solidFill>
                  <a:schemeClr val="tx1"/>
                </a:solidFill>
                <a:latin typeface="Calibri" panose="020F0502020204030204" pitchFamily="34" charset="0"/>
                <a:ea typeface="+mj-ea"/>
                <a:cs typeface="Calibri" panose="020F0502020204030204" pitchFamily="34" charset="0"/>
              </a:rPr>
              <a:t>Election Day at the Polling Place</a:t>
            </a:r>
          </a:p>
        </p:txBody>
      </p:sp>
      <p:sp>
        <p:nvSpPr>
          <p:cNvPr id="34826"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819" name="Content Placeholder 2"/>
          <p:cNvSpPr>
            <a:spLocks noGrp="1"/>
          </p:cNvSpPr>
          <p:nvPr>
            <p:ph idx="1"/>
          </p:nvPr>
        </p:nvSpPr>
        <p:spPr>
          <a:xfrm>
            <a:off x="553066" y="1762240"/>
            <a:ext cx="10515600" cy="4251960"/>
          </a:xfrm>
        </p:spPr>
        <p:txBody>
          <a:bodyPr vert="horz" lIns="91440" tIns="45720" rIns="91440" bIns="45720" rtlCol="0">
            <a:normAutofit/>
          </a:bodyPr>
          <a:lstStyle/>
          <a:p>
            <a:pPr marL="60325" lvl="1" indent="0">
              <a:spcAft>
                <a:spcPts val="1200"/>
              </a:spcAft>
              <a:buNone/>
            </a:pPr>
            <a:r>
              <a:rPr lang="en-US" dirty="0">
                <a:latin typeface="+mn-lt"/>
              </a:rPr>
              <a:t>The Election Administrator will prescribe duties to the election judges to ensure the elections are secure, fair, accurate and accessible to all electors. These duties may include the following:</a:t>
            </a:r>
          </a:p>
          <a:p>
            <a:pPr marL="1371600" lvl="2"/>
            <a:r>
              <a:rPr lang="en-US" sz="2400" dirty="0">
                <a:latin typeface="+mn-lt"/>
              </a:rPr>
              <a:t>Swear in other judges in precinct/polling place</a:t>
            </a:r>
          </a:p>
          <a:p>
            <a:pPr marL="1371600" lvl="2"/>
            <a:r>
              <a:rPr lang="en-US" sz="2400" dirty="0">
                <a:latin typeface="+mn-lt"/>
              </a:rPr>
              <a:t>Check seals on voting equipment</a:t>
            </a:r>
          </a:p>
          <a:p>
            <a:pPr marL="1371600" lvl="2"/>
            <a:r>
              <a:rPr lang="en-US" sz="2400" dirty="0">
                <a:latin typeface="+mn-lt"/>
              </a:rPr>
              <a:t>Verify and sign the </a:t>
            </a:r>
            <a:r>
              <a:rPr lang="en-US" sz="2400" dirty="0">
                <a:latin typeface="+mn-lt"/>
                <a:hlinkClick r:id="rId3"/>
              </a:rPr>
              <a:t>Ballot Certification Report</a:t>
            </a:r>
            <a:r>
              <a:rPr lang="en-US" sz="2400" dirty="0">
                <a:latin typeface="+mn-lt"/>
              </a:rPr>
              <a:t> form</a:t>
            </a:r>
          </a:p>
          <a:p>
            <a:pPr marL="1371600" lvl="2"/>
            <a:r>
              <a:rPr lang="en-US" sz="2400" dirty="0">
                <a:latin typeface="+mn-lt"/>
              </a:rPr>
              <a:t>Direct placement of instructions and signs</a:t>
            </a:r>
          </a:p>
          <a:p>
            <a:pPr marL="1371600" lvl="2"/>
            <a:r>
              <a:rPr lang="en-US" sz="2400" dirty="0">
                <a:latin typeface="+mn-lt"/>
              </a:rPr>
              <a:t>Monitor traffic flow, supplies, and troubleshoot if necessary</a:t>
            </a:r>
          </a:p>
          <a:p>
            <a:pPr marL="1371600" lvl="2"/>
            <a:r>
              <a:rPr lang="en-US" sz="2400" dirty="0">
                <a:latin typeface="+mn-lt"/>
              </a:rPr>
              <a:t>Periodically check booths and equipment </a:t>
            </a:r>
          </a:p>
        </p:txBody>
      </p:sp>
      <p:sp>
        <p:nvSpPr>
          <p:cNvPr id="2" name="Rectangle 1">
            <a:extLst>
              <a:ext uri="{FF2B5EF4-FFF2-40B4-BE49-F238E27FC236}">
                <a16:creationId xmlns:a16="http://schemas.microsoft.com/office/drawing/2014/main" id="{7BD05995-3662-43DA-A235-B4CBB7AF7F70}"/>
              </a:ext>
            </a:extLst>
          </p:cNvPr>
          <p:cNvSpPr/>
          <p:nvPr/>
        </p:nvSpPr>
        <p:spPr>
          <a:xfrm>
            <a:off x="563716" y="5844869"/>
            <a:ext cx="11029360" cy="430887"/>
          </a:xfrm>
          <a:prstGeom prst="rect">
            <a:avLst/>
          </a:prstGeom>
          <a:solidFill>
            <a:srgbClr val="916F01"/>
          </a:solidFill>
        </p:spPr>
        <p:txBody>
          <a:bodyPr wrap="square">
            <a:spAutoFit/>
          </a:bodyPr>
          <a:lstStyle/>
          <a:p>
            <a:pPr algn="ctr">
              <a:spcAft>
                <a:spcPts val="600"/>
              </a:spcAft>
            </a:pPr>
            <a:r>
              <a:rPr lang="en-US" sz="2200" b="1" dirty="0">
                <a:latin typeface="Calibri Light" panose="020F0302020204030204" pitchFamily="34" charset="0"/>
                <a:ea typeface="Verdana" panose="020B0604030504040204" pitchFamily="34" charset="0"/>
                <a:cs typeface="Calibri Light" panose="020F0302020204030204" pitchFamily="34" charset="0"/>
              </a:rPr>
              <a:t>Chief Election Judge / Polling Place Manager/Register Judge/Poll Book Judge/Ballot Judge</a:t>
            </a:r>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824" name="Rectangle 34823">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02BA497-9862-41A6-888E-6DF54840EA5E}"/>
              </a:ext>
            </a:extLst>
          </p:cNvPr>
          <p:cNvSpPr/>
          <p:nvPr/>
        </p:nvSpPr>
        <p:spPr>
          <a:xfrm>
            <a:off x="838200" y="365125"/>
            <a:ext cx="10515600"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400" kern="1200" dirty="0">
                <a:solidFill>
                  <a:schemeClr val="tx1"/>
                </a:solidFill>
                <a:ea typeface="+mj-ea"/>
                <a:cs typeface="+mj-cs"/>
              </a:rPr>
              <a:t>Election Day at the Polling Place</a:t>
            </a:r>
          </a:p>
        </p:txBody>
      </p:sp>
      <p:sp>
        <p:nvSpPr>
          <p:cNvPr id="34826"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12CC67E9-7914-EA07-C3B7-79C5AFE92D9A}"/>
              </a:ext>
            </a:extLst>
          </p:cNvPr>
          <p:cNvSpPr txBox="1"/>
          <p:nvPr/>
        </p:nvSpPr>
        <p:spPr>
          <a:xfrm>
            <a:off x="669036" y="1807288"/>
            <a:ext cx="10815021" cy="1723549"/>
          </a:xfrm>
          <a:prstGeom prst="rect">
            <a:avLst/>
          </a:prstGeom>
          <a:noFill/>
        </p:spPr>
        <p:txBody>
          <a:bodyPr wrap="square" rtlCol="0">
            <a:spAutoFit/>
          </a:bodyPr>
          <a:lstStyle/>
          <a:p>
            <a:r>
              <a:rPr lang="en-US" sz="2200" b="0" i="1" u="none" strike="noStrike" baseline="0" dirty="0">
                <a:latin typeface="Calibri" panose="020F0502020204030204" pitchFamily="34" charset="0"/>
                <a:cs typeface="Calibri" panose="020F0502020204030204" pitchFamily="34" charset="0"/>
              </a:rPr>
              <a:t>Pursuant to a September 30, 2022, District Court Order, acceptable identification for an elector at the polling place is a </a:t>
            </a:r>
            <a:r>
              <a:rPr lang="en-US" sz="2200" b="0" i="1" u="sng" strike="noStrike" baseline="0" dirty="0">
                <a:latin typeface="Calibri" panose="020F0502020204030204" pitchFamily="34" charset="0"/>
                <a:cs typeface="Calibri" panose="020F0502020204030204" pitchFamily="34" charset="0"/>
              </a:rPr>
              <a:t>current</a:t>
            </a:r>
            <a:r>
              <a:rPr lang="en-US" sz="2200" b="0" i="1" u="none" strike="noStrike" baseline="0" dirty="0">
                <a:latin typeface="Calibri" panose="020F0502020204030204" pitchFamily="34" charset="0"/>
                <a:cs typeface="Calibri" panose="020F0502020204030204" pitchFamily="34" charset="0"/>
              </a:rPr>
              <a:t> photo identification showing the elector’s name </a:t>
            </a:r>
            <a:r>
              <a:rPr lang="en-US" sz="2200" b="1" i="1" u="none" strike="noStrike" baseline="0" dirty="0">
                <a:latin typeface="Calibri" panose="020F0502020204030204" pitchFamily="34" charset="0"/>
                <a:cs typeface="Calibri" panose="020F0502020204030204" pitchFamily="34" charset="0"/>
              </a:rPr>
              <a:t>OR</a:t>
            </a:r>
            <a:r>
              <a:rPr lang="en-US" sz="2200" b="0" i="1" u="none" strike="noStrike" baseline="0" dirty="0">
                <a:latin typeface="Calibri" panose="020F0502020204030204" pitchFamily="34" charset="0"/>
                <a:cs typeface="Calibri" panose="020F0502020204030204" pitchFamily="34" charset="0"/>
              </a:rPr>
              <a:t> a </a:t>
            </a:r>
            <a:r>
              <a:rPr lang="en-US" sz="2200" b="0" i="1" u="sng" strike="noStrike" baseline="0" dirty="0">
                <a:latin typeface="Calibri" panose="020F0502020204030204" pitchFamily="34" charset="0"/>
                <a:cs typeface="Calibri" panose="020F0502020204030204" pitchFamily="34" charset="0"/>
              </a:rPr>
              <a:t>current</a:t>
            </a:r>
            <a:r>
              <a:rPr lang="en-US" sz="2200" b="0" i="1" u="none" strike="noStrike" baseline="0" dirty="0">
                <a:latin typeface="Calibri" panose="020F0502020204030204" pitchFamily="34" charset="0"/>
                <a:cs typeface="Calibri" panose="020F0502020204030204" pitchFamily="34" charset="0"/>
              </a:rPr>
              <a:t> utility bill, bank statement, paycheck, notice of confirmation of voter registration, government check </a:t>
            </a:r>
            <a:r>
              <a:rPr lang="en-US" sz="2200" b="1" i="1" u="none" strike="noStrike" baseline="0" dirty="0">
                <a:latin typeface="Calibri" panose="020F0502020204030204" pitchFamily="34" charset="0"/>
                <a:cs typeface="Calibri" panose="020F0502020204030204" pitchFamily="34" charset="0"/>
              </a:rPr>
              <a:t>OR</a:t>
            </a:r>
            <a:r>
              <a:rPr lang="en-US" sz="2200" b="0" i="1" u="none" strike="noStrike" baseline="0" dirty="0">
                <a:latin typeface="Calibri" panose="020F0502020204030204" pitchFamily="34" charset="0"/>
                <a:cs typeface="Calibri" panose="020F0502020204030204" pitchFamily="34" charset="0"/>
              </a:rPr>
              <a:t> other government </a:t>
            </a:r>
            <a:r>
              <a:rPr lang="en-US" sz="2200" b="0" i="1" u="none" strike="noStrike" baseline="0" dirty="0">
                <a:solidFill>
                  <a:srgbClr val="000000"/>
                </a:solidFill>
                <a:latin typeface="Calibri" panose="020F0502020204030204" pitchFamily="34" charset="0"/>
                <a:cs typeface="Calibri" panose="020F0502020204030204" pitchFamily="34" charset="0"/>
              </a:rPr>
              <a:t>document that shows the elector’s name and </a:t>
            </a:r>
            <a:r>
              <a:rPr lang="en-US" sz="2200" b="0" i="1" u="sng" strike="noStrike" baseline="0" dirty="0">
                <a:solidFill>
                  <a:srgbClr val="000000"/>
                </a:solidFill>
                <a:latin typeface="Calibri" panose="020F0502020204030204" pitchFamily="34" charset="0"/>
                <a:cs typeface="Calibri" panose="020F0502020204030204" pitchFamily="34" charset="0"/>
              </a:rPr>
              <a:t>current</a:t>
            </a:r>
            <a:r>
              <a:rPr lang="en-US" sz="2200" b="0" i="1" strike="noStrike" baseline="0" dirty="0">
                <a:solidFill>
                  <a:srgbClr val="000000"/>
                </a:solidFill>
                <a:latin typeface="Calibri" panose="020F0502020204030204" pitchFamily="34" charset="0"/>
                <a:cs typeface="Calibri" panose="020F0502020204030204" pitchFamily="34" charset="0"/>
              </a:rPr>
              <a:t> </a:t>
            </a:r>
            <a:r>
              <a:rPr lang="en-US" sz="2200" b="0" i="1" u="none" strike="noStrike" baseline="0" dirty="0">
                <a:solidFill>
                  <a:srgbClr val="000000"/>
                </a:solidFill>
                <a:latin typeface="Calibri" panose="020F0502020204030204" pitchFamily="34" charset="0"/>
                <a:cs typeface="Calibri" panose="020F0502020204030204" pitchFamily="34" charset="0"/>
              </a:rPr>
              <a:t>address.</a:t>
            </a:r>
          </a:p>
          <a:p>
            <a:endParaRPr lang="en-US" dirty="0"/>
          </a:p>
        </p:txBody>
      </p:sp>
      <p:sp>
        <p:nvSpPr>
          <p:cNvPr id="7" name="Content Placeholder 2">
            <a:extLst>
              <a:ext uri="{FF2B5EF4-FFF2-40B4-BE49-F238E27FC236}">
                <a16:creationId xmlns:a16="http://schemas.microsoft.com/office/drawing/2014/main" id="{DE6DACDA-FFD5-7962-7A5D-26DE6F9B9429}"/>
              </a:ext>
            </a:extLst>
          </p:cNvPr>
          <p:cNvSpPr>
            <a:spLocks noGrp="1"/>
          </p:cNvSpPr>
          <p:nvPr>
            <p:ph idx="1"/>
          </p:nvPr>
        </p:nvSpPr>
        <p:spPr>
          <a:xfrm>
            <a:off x="470377" y="3324739"/>
            <a:ext cx="11233805" cy="4351338"/>
          </a:xfrm>
        </p:spPr>
        <p:txBody>
          <a:bodyPr vert="horz" lIns="91440" tIns="45720" rIns="91440" bIns="45720" rtlCol="0">
            <a:normAutofit/>
          </a:bodyPr>
          <a:lstStyle/>
          <a:p>
            <a:pPr marL="2911475" indent="0">
              <a:spcBef>
                <a:spcPts val="1200"/>
              </a:spcBef>
              <a:spcAft>
                <a:spcPts val="800"/>
              </a:spcAft>
              <a:buNone/>
            </a:pPr>
            <a:r>
              <a:rPr lang="en-US" sz="2400" b="1" dirty="0">
                <a:latin typeface="Calibri" panose="020F0502020204030204" pitchFamily="34" charset="0"/>
                <a:ea typeface="Verdana" panose="020B0604030504040204" pitchFamily="34" charset="0"/>
                <a:cs typeface="Calibri" panose="020F0502020204030204" pitchFamily="34" charset="0"/>
              </a:rPr>
              <a:t>The Register Judge </a:t>
            </a:r>
            <a:r>
              <a:rPr lang="en-US" sz="2400" dirty="0">
                <a:latin typeface="Calibri" panose="020F0502020204030204" pitchFamily="34" charset="0"/>
                <a:ea typeface="Verdana" panose="020B0604030504040204" pitchFamily="34" charset="0"/>
                <a:cs typeface="Calibri" panose="020F0502020204030204" pitchFamily="34" charset="0"/>
              </a:rPr>
              <a:t>will confirm the elector’s identity and eligibility and to vote. </a:t>
            </a:r>
            <a:endParaRPr lang="en-US" sz="2400" b="1" dirty="0">
              <a:latin typeface="Calibri" panose="020F0502020204030204" pitchFamily="34" charset="0"/>
              <a:ea typeface="Verdana" panose="020B0604030504040204" pitchFamily="34" charset="0"/>
              <a:cs typeface="Calibri" panose="020F0502020204030204" pitchFamily="34" charset="0"/>
            </a:endParaRPr>
          </a:p>
          <a:p>
            <a:pPr marL="3205163" lvl="1"/>
            <a:r>
              <a:rPr lang="en-US" dirty="0">
                <a:latin typeface="Calibri" panose="020F0502020204030204" pitchFamily="34" charset="0"/>
                <a:cs typeface="Calibri" panose="020F0502020204030204" pitchFamily="34" charset="0"/>
              </a:rPr>
              <a:t>The Register Judge will ask the elector to see an acceptable form of identification (ID). </a:t>
            </a:r>
          </a:p>
          <a:p>
            <a:pPr marL="3205163" lvl="1"/>
            <a:r>
              <a:rPr lang="en-US" dirty="0">
                <a:latin typeface="Calibri" panose="020F0502020204030204" pitchFamily="34" charset="0"/>
                <a:cs typeface="Calibri" panose="020F0502020204030204" pitchFamily="34" charset="0"/>
              </a:rPr>
              <a:t>The elector may state their name and current address to                                              assist the Register Judge in finding their name in the register.</a:t>
            </a:r>
          </a:p>
          <a:p>
            <a:pPr marL="3205163" lvl="1"/>
            <a:r>
              <a:rPr lang="en-US" dirty="0">
                <a:latin typeface="Calibri" panose="020F0502020204030204" pitchFamily="34" charset="0"/>
                <a:cs typeface="Calibri" panose="020F0502020204030204" pitchFamily="34" charset="0"/>
              </a:rPr>
              <a:t>The Register Judge should announce the elector’s name loud enough to</a:t>
            </a:r>
            <a:r>
              <a:rPr lang="en-US" b="1"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be heard by poll watchers.</a:t>
            </a:r>
          </a:p>
          <a:p>
            <a:pPr marL="0" lvl="2" indent="0" algn="ctr">
              <a:buNone/>
            </a:pPr>
            <a:endParaRPr lang="en-US" sz="800" dirty="0">
              <a:latin typeface="Calibri" panose="020F0502020204030204" pitchFamily="34" charset="0"/>
              <a:cs typeface="Calibri" panose="020F0502020204030204" pitchFamily="34" charset="0"/>
            </a:endParaRPr>
          </a:p>
          <a:p>
            <a:pPr marL="457200" lvl="1" indent="0">
              <a:buNone/>
            </a:pPr>
            <a:endParaRPr lang="en-US" sz="1700" dirty="0"/>
          </a:p>
        </p:txBody>
      </p:sp>
      <p:pic>
        <p:nvPicPr>
          <p:cNvPr id="8" name="Picture 7" descr="A person giving a hand to a child&#10;&#10;Description automatically generated">
            <a:extLst>
              <a:ext uri="{FF2B5EF4-FFF2-40B4-BE49-F238E27FC236}">
                <a16:creationId xmlns:a16="http://schemas.microsoft.com/office/drawing/2014/main" id="{538C741C-D0EB-E36F-2FF6-89EB9CC65835}"/>
              </a:ext>
            </a:extLst>
          </p:cNvPr>
          <p:cNvPicPr>
            <a:picLocks noChangeAspect="1"/>
          </p:cNvPicPr>
          <p:nvPr/>
        </p:nvPicPr>
        <p:blipFill rotWithShape="1">
          <a:blip r:embed="rId3">
            <a:extLst>
              <a:ext uri="{28A0092B-C50C-407E-A947-70E740481C1C}">
                <a14:useLocalDpi xmlns:a14="http://schemas.microsoft.com/office/drawing/2010/main" val="0"/>
              </a:ext>
            </a:extLst>
          </a:blip>
          <a:srcRect b="10258"/>
          <a:stretch/>
        </p:blipFill>
        <p:spPr>
          <a:xfrm>
            <a:off x="487818" y="3426429"/>
            <a:ext cx="2780354" cy="2721454"/>
          </a:xfrm>
          <a:prstGeom prst="rect">
            <a:avLst/>
          </a:prstGeom>
        </p:spPr>
      </p:pic>
    </p:spTree>
    <p:custDataLst>
      <p:tags r:id="rId1"/>
    </p:custDataLst>
    <p:extLst>
      <p:ext uri="{BB962C8B-B14F-4D97-AF65-F5344CB8AC3E}">
        <p14:creationId xmlns:p14="http://schemas.microsoft.com/office/powerpoint/2010/main" val="3912553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4AF2984F-2709-9518-6AEB-A834D6DECB4A}"/>
              </a:ext>
            </a:extLst>
          </p:cNvPr>
          <p:cNvSpPr txBox="1">
            <a:spLocks/>
          </p:cNvSpPr>
          <p:nvPr/>
        </p:nvSpPr>
        <p:spPr>
          <a:xfrm>
            <a:off x="493982" y="569167"/>
            <a:ext cx="11113293" cy="516916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Light" panose="020F03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90563" lvl="1" indent="-231775">
              <a:buFont typeface="Arial" panose="020B0604020202020204" pitchFamily="34" charset="0"/>
              <a:buNone/>
            </a:pPr>
            <a:r>
              <a:rPr lang="en-US" sz="2800" b="1" dirty="0">
                <a:latin typeface="+mn-lt"/>
                <a:ea typeface="Verdana" panose="020B0604030504040204" pitchFamily="34" charset="0"/>
                <a:cs typeface="Calibri" panose="020F0502020204030204" pitchFamily="34" charset="0"/>
              </a:rPr>
              <a:t>Acceptable IDs </a:t>
            </a:r>
            <a:endParaRPr lang="en-US" sz="2800" b="1" dirty="0">
              <a:latin typeface="+mn-lt"/>
              <a:ea typeface="Verdana" panose="020B0604030504040204" pitchFamily="34" charset="0"/>
              <a:cs typeface="Calibri Light" panose="020F0302020204030204" pitchFamily="34" charset="0"/>
            </a:endParaRPr>
          </a:p>
          <a:p>
            <a:pPr marL="690563" lvl="1" indent="-231775">
              <a:buFont typeface="Arial" panose="020B0604020202020204" pitchFamily="34" charset="0"/>
              <a:buNone/>
            </a:pPr>
            <a:endParaRPr lang="en-US" sz="1200" b="1" dirty="0">
              <a:latin typeface="+mn-lt"/>
              <a:ea typeface="Verdana" panose="020B0604030504040204" pitchFamily="34" charset="0"/>
              <a:cs typeface="Calibri Light" panose="020F0302020204030204" pitchFamily="34" charset="0"/>
            </a:endParaRPr>
          </a:p>
          <a:p>
            <a:pPr marL="690563" lvl="1" indent="-231775">
              <a:spcAft>
                <a:spcPts val="600"/>
              </a:spcAft>
            </a:pPr>
            <a:r>
              <a:rPr lang="en-US" dirty="0">
                <a:latin typeface="+mn-lt"/>
                <a:ea typeface="Verdana" panose="020B0604030504040204" pitchFamily="34" charset="0"/>
                <a:cs typeface="Calibri Light" panose="020F0302020204030204" pitchFamily="34" charset="0"/>
              </a:rPr>
              <a:t>Any </a:t>
            </a:r>
            <a:r>
              <a:rPr lang="en-US" b="1" i="1" u="sng" dirty="0">
                <a:latin typeface="+mn-lt"/>
                <a:ea typeface="Verdana" panose="020B0604030504040204" pitchFamily="34" charset="0"/>
                <a:cs typeface="Calibri Light" panose="020F0302020204030204" pitchFamily="34" charset="0"/>
              </a:rPr>
              <a:t>current</a:t>
            </a:r>
            <a:r>
              <a:rPr lang="en-US" dirty="0">
                <a:latin typeface="+mn-lt"/>
                <a:ea typeface="Verdana" panose="020B0604030504040204" pitchFamily="34" charset="0"/>
                <a:cs typeface="Calibri Light" panose="020F0302020204030204" pitchFamily="34" charset="0"/>
              </a:rPr>
              <a:t>  photo ID showing the elector’s name, including but not limited to a Montana driver’s license or state identification card, military identification card, tribal photo identification, US passport, Montana concealed carry permit, or school district or postsecondary education photo identification; </a:t>
            </a:r>
            <a:r>
              <a:rPr lang="en-US" b="1" u="sng" dirty="0">
                <a:latin typeface="+mn-lt"/>
                <a:ea typeface="Verdana" panose="020B0604030504040204" pitchFamily="34" charset="0"/>
                <a:cs typeface="Calibri Light" panose="020F0302020204030204" pitchFamily="34" charset="0"/>
              </a:rPr>
              <a:t>OR</a:t>
            </a:r>
          </a:p>
          <a:p>
            <a:pPr marL="690563" lvl="1" indent="-231775"/>
            <a:r>
              <a:rPr lang="en-US" dirty="0">
                <a:latin typeface="+mn-lt"/>
                <a:ea typeface="Verdana" panose="020B0604030504040204" pitchFamily="34" charset="0"/>
                <a:cs typeface="Calibri Light" panose="020F0302020204030204" pitchFamily="34" charset="0"/>
              </a:rPr>
              <a:t>A </a:t>
            </a:r>
            <a:r>
              <a:rPr lang="en-US" b="1" i="1" u="sng" dirty="0">
                <a:latin typeface="+mn-lt"/>
                <a:ea typeface="Verdana" panose="020B0604030504040204" pitchFamily="34" charset="0"/>
                <a:cs typeface="Calibri Light" panose="020F0302020204030204" pitchFamily="34" charset="0"/>
              </a:rPr>
              <a:t>current</a:t>
            </a:r>
            <a:r>
              <a:rPr lang="en-US" dirty="0">
                <a:latin typeface="+mn-lt"/>
                <a:ea typeface="Verdana" panose="020B0604030504040204" pitchFamily="34" charset="0"/>
                <a:cs typeface="Calibri Light" panose="020F0302020204030204" pitchFamily="34" charset="0"/>
              </a:rPr>
              <a:t> utility bill, bank statement, paycheck, government check, or other government document that </a:t>
            </a:r>
            <a:r>
              <a:rPr lang="en-US" u="sng" dirty="0">
                <a:latin typeface="+mn-lt"/>
                <a:ea typeface="Verdana" panose="020B0604030504040204" pitchFamily="34" charset="0"/>
                <a:cs typeface="Calibri Light" panose="020F0302020204030204" pitchFamily="34" charset="0"/>
              </a:rPr>
              <a:t>shows the elector’s name and current address</a:t>
            </a:r>
            <a:r>
              <a:rPr lang="en-US" dirty="0">
                <a:latin typeface="+mn-lt"/>
                <a:ea typeface="Verdana" panose="020B0604030504040204" pitchFamily="34" charset="0"/>
                <a:cs typeface="Calibri Light" panose="020F0302020204030204" pitchFamily="34" charset="0"/>
              </a:rPr>
              <a:t>.</a:t>
            </a:r>
          </a:p>
          <a:p>
            <a:pPr marL="112713" lvl="1" indent="0">
              <a:buFont typeface="Arial" panose="020B0604020202020204" pitchFamily="34" charset="0"/>
              <a:buNone/>
            </a:pPr>
            <a:endParaRPr lang="en-US" sz="1200" dirty="0">
              <a:latin typeface="+mn-lt"/>
              <a:ea typeface="Verdana" panose="020B0604030504040204" pitchFamily="34" charset="0"/>
              <a:cs typeface="Calibri Light" panose="020F0302020204030204" pitchFamily="34" charset="0"/>
            </a:endParaRPr>
          </a:p>
          <a:p>
            <a:pPr marL="969963" lvl="1" indent="0">
              <a:buFont typeface="Arial" panose="020B0604020202020204" pitchFamily="34" charset="0"/>
              <a:buNone/>
            </a:pPr>
            <a:r>
              <a:rPr lang="en-US" dirty="0">
                <a:latin typeface="Calibri" panose="020F0502020204030204" pitchFamily="34" charset="0"/>
                <a:ea typeface="Verdana" panose="020B0604030504040204" pitchFamily="34" charset="0"/>
                <a:cs typeface="Calibri" panose="020F0502020204030204" pitchFamily="34" charset="0"/>
              </a:rPr>
              <a:t>Examples: Costco Card (Photo ID) or a vehicle registration with the voter’s name/address.</a:t>
            </a:r>
          </a:p>
          <a:p>
            <a:pPr marL="457200" lvl="1" indent="0">
              <a:buFont typeface="Arial" panose="020B0604020202020204" pitchFamily="34" charset="0"/>
              <a:buNone/>
            </a:pPr>
            <a:endParaRPr lang="en-US" dirty="0"/>
          </a:p>
        </p:txBody>
      </p:sp>
      <p:pic>
        <p:nvPicPr>
          <p:cNvPr id="3" name="Picture 10" descr="RenewOnline_L">
            <a:extLst>
              <a:ext uri="{FF2B5EF4-FFF2-40B4-BE49-F238E27FC236}">
                <a16:creationId xmlns:a16="http://schemas.microsoft.com/office/drawing/2014/main" id="{195B38F0-5409-0C7B-BB4A-9547277A8F3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24161" y="4210059"/>
            <a:ext cx="1719978" cy="171997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MTIVS Citizens">
            <a:extLst>
              <a:ext uri="{FF2B5EF4-FFF2-40B4-BE49-F238E27FC236}">
                <a16:creationId xmlns:a16="http://schemas.microsoft.com/office/drawing/2014/main" id="{1612DDED-630D-E2B2-739E-A29F91BE95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6806" y="4372056"/>
            <a:ext cx="4500316" cy="131962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511256E8-3482-1D5E-0BA0-AC912DBB98CB}"/>
              </a:ext>
            </a:extLst>
          </p:cNvPr>
          <p:cNvPicPr>
            <a:picLocks noChangeAspect="1"/>
          </p:cNvPicPr>
          <p:nvPr/>
        </p:nvPicPr>
        <p:blipFill>
          <a:blip r:embed="rId4"/>
          <a:stretch>
            <a:fillRect/>
          </a:stretch>
        </p:blipFill>
        <p:spPr>
          <a:xfrm>
            <a:off x="842872" y="1010141"/>
            <a:ext cx="3371429" cy="219048"/>
          </a:xfrm>
          <a:prstGeom prst="rect">
            <a:avLst/>
          </a:prstGeom>
        </p:spPr>
      </p:pic>
    </p:spTree>
    <p:extLst>
      <p:ext uri="{BB962C8B-B14F-4D97-AF65-F5344CB8AC3E}">
        <p14:creationId xmlns:p14="http://schemas.microsoft.com/office/powerpoint/2010/main" val="591958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953" name="Rectangle 39952">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DFFC8DD-6197-455F-874B-A9D5E4DA6557}"/>
              </a:ext>
            </a:extLst>
          </p:cNvPr>
          <p:cNvSpPr/>
          <p:nvPr/>
        </p:nvSpPr>
        <p:spPr>
          <a:xfrm>
            <a:off x="582559" y="365125"/>
            <a:ext cx="10515600" cy="1325563"/>
          </a:xfrm>
          <a:prstGeom prst="rect">
            <a:avLst/>
          </a:prstGeom>
        </p:spPr>
        <p:txBody>
          <a:bodyPr vert="horz" lIns="91440" tIns="45720" rIns="91440" bIns="45720" rtlCol="0" anchor="b" anchorCtr="0">
            <a:normAutofit/>
          </a:bodyPr>
          <a:lstStyle/>
          <a:p>
            <a:pPr marL="0" indent="0">
              <a:spcAft>
                <a:spcPts val="600"/>
              </a:spcAft>
              <a:buNone/>
            </a:pPr>
            <a:r>
              <a:rPr lang="en-US" sz="2800" b="1" dirty="0">
                <a:latin typeface="+mn-lt"/>
              </a:rPr>
              <a:t>The Register Judge </a:t>
            </a:r>
            <a:r>
              <a:rPr lang="en-US" sz="2400" i="1" dirty="0">
                <a:latin typeface="+mn-lt"/>
              </a:rPr>
              <a:t>(continued)</a:t>
            </a:r>
          </a:p>
        </p:txBody>
      </p:sp>
      <p:sp>
        <p:nvSpPr>
          <p:cNvPr id="39955"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2">
            <a:extLst>
              <a:ext uri="{FF2B5EF4-FFF2-40B4-BE49-F238E27FC236}">
                <a16:creationId xmlns:a16="http://schemas.microsoft.com/office/drawing/2014/main" id="{825FAFB9-377E-0FC5-3C38-5E07FF7A52B1}"/>
              </a:ext>
            </a:extLst>
          </p:cNvPr>
          <p:cNvSpPr txBox="1">
            <a:spLocks/>
          </p:cNvSpPr>
          <p:nvPr/>
        </p:nvSpPr>
        <p:spPr>
          <a:xfrm>
            <a:off x="669036" y="1910723"/>
            <a:ext cx="10770295" cy="4251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Light" panose="020F03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spcBef>
                <a:spcPts val="0"/>
              </a:spcBef>
              <a:buNone/>
            </a:pPr>
            <a:r>
              <a:rPr lang="en-US" dirty="0">
                <a:latin typeface="Calibri" panose="020F0502020204030204" pitchFamily="34" charset="0"/>
                <a:cs typeface="Calibri" panose="020F0502020204030204" pitchFamily="34" charset="0"/>
              </a:rPr>
              <a:t>The Register Judge will locate the elector’s name in the register and have the elector sign the register on the designated line. </a:t>
            </a:r>
          </a:p>
          <a:p>
            <a:pPr marL="173038" lvl="1" indent="0">
              <a:spcBef>
                <a:spcPts val="0"/>
              </a:spcBef>
              <a:buNone/>
            </a:pPr>
            <a:endParaRPr lang="en-US" dirty="0">
              <a:latin typeface="Calibri" panose="020F0502020204030204" pitchFamily="34" charset="0"/>
              <a:cs typeface="Calibri" panose="020F0502020204030204" pitchFamily="34" charset="0"/>
            </a:endParaRPr>
          </a:p>
          <a:p>
            <a:pPr marL="0" indent="0">
              <a:spcBef>
                <a:spcPts val="700"/>
              </a:spcBef>
              <a:buNone/>
            </a:pPr>
            <a:r>
              <a:rPr lang="en-US" sz="2400" b="1" u="sng" dirty="0">
                <a:latin typeface="Calibri" panose="020F0502020204030204" pitchFamily="34" charset="0"/>
                <a:cs typeface="Calibri" panose="020F0502020204030204" pitchFamily="34" charset="0"/>
              </a:rPr>
              <a:t>NOTE</a:t>
            </a:r>
            <a:r>
              <a:rPr lang="en-US" sz="2400" dirty="0">
                <a:latin typeface="Calibri" panose="020F0502020204030204" pitchFamily="34" charset="0"/>
                <a:cs typeface="Calibri" panose="020F0502020204030204" pitchFamily="34" charset="0"/>
              </a:rPr>
              <a:t>: It is important to make sure the elector signs the register in the correct space. If the elector signs in the wrong space and this is not discovered, they </a:t>
            </a:r>
            <a:r>
              <a:rPr lang="en-US" sz="2400" u="sng" dirty="0">
                <a:latin typeface="Calibri" panose="020F0502020204030204" pitchFamily="34" charset="0"/>
                <a:cs typeface="Calibri" panose="020F0502020204030204" pitchFamily="34" charset="0"/>
              </a:rPr>
              <a:t>may</a:t>
            </a:r>
            <a:r>
              <a:rPr lang="en-US" sz="2400" dirty="0">
                <a:latin typeface="Calibri" panose="020F0502020204030204" pitchFamily="34" charset="0"/>
                <a:cs typeface="Calibri" panose="020F0502020204030204" pitchFamily="34" charset="0"/>
              </a:rPr>
              <a:t> not get appropriate voting credit.</a:t>
            </a:r>
          </a:p>
          <a:p>
            <a:pPr marL="457200" indent="0">
              <a:buNone/>
            </a:pPr>
            <a:endParaRPr lang="en-US" sz="2400" dirty="0">
              <a:latin typeface="Calibri" panose="020F0502020204030204" pitchFamily="34" charset="0"/>
              <a:cs typeface="Calibri" panose="020F0502020204030204" pitchFamily="34" charset="0"/>
            </a:endParaRPr>
          </a:p>
          <a:p>
            <a:pPr marL="60325" indent="0">
              <a:spcBef>
                <a:spcPts val="700"/>
              </a:spcBef>
              <a:spcAft>
                <a:spcPts val="800"/>
              </a:spcAft>
              <a:buNone/>
            </a:pPr>
            <a:r>
              <a:rPr lang="en-US" sz="2400" dirty="0">
                <a:latin typeface="Calibri" panose="020F0502020204030204" pitchFamily="34" charset="0"/>
                <a:cs typeface="Calibri" panose="020F0502020204030204" pitchFamily="34" charset="0"/>
              </a:rPr>
              <a:t>If the address on the ID is different than the address in the register, the elector should fill out a new voter registration application. </a:t>
            </a:r>
          </a:p>
          <a:p>
            <a:pPr marL="60325" indent="0">
              <a:spcBef>
                <a:spcPts val="700"/>
              </a:spcBef>
              <a:spcAft>
                <a:spcPts val="800"/>
              </a:spcAft>
              <a:buNone/>
            </a:pPr>
            <a:r>
              <a:rPr lang="en-US" sz="2400" b="1" u="sng" dirty="0">
                <a:latin typeface="Calibri" panose="020F0502020204030204" pitchFamily="34" charset="0"/>
                <a:cs typeface="Calibri" panose="020F0502020204030204" pitchFamily="34" charset="0"/>
              </a:rPr>
              <a:t>NOTE</a:t>
            </a:r>
            <a:r>
              <a:rPr lang="en-US" sz="2400" dirty="0">
                <a:latin typeface="Calibri" panose="020F0502020204030204" pitchFamily="34" charset="0"/>
                <a:cs typeface="Calibri" panose="020F0502020204030204" pitchFamily="34" charset="0"/>
              </a:rPr>
              <a:t>: The voter </a:t>
            </a:r>
            <a:r>
              <a:rPr lang="en-US" sz="2400" b="1" dirty="0">
                <a:latin typeface="Calibri" panose="020F0502020204030204" pitchFamily="34" charset="0"/>
                <a:cs typeface="Calibri" panose="020F0502020204030204" pitchFamily="34" charset="0"/>
              </a:rPr>
              <a:t>may </a:t>
            </a:r>
            <a:r>
              <a:rPr lang="en-US" sz="2400" dirty="0">
                <a:latin typeface="Calibri" panose="020F0502020204030204" pitchFamily="34" charset="0"/>
                <a:cs typeface="Calibri" panose="020F0502020204030204" pitchFamily="34" charset="0"/>
              </a:rPr>
              <a:t>vote one last time at the precinct of their old address.</a:t>
            </a:r>
          </a:p>
          <a:p>
            <a:pPr marL="60325" indent="0">
              <a:spcBef>
                <a:spcPts val="700"/>
              </a:spcBef>
              <a:buNone/>
            </a:pPr>
            <a:endParaRPr lang="en-US" sz="1700" dirty="0">
              <a:latin typeface="Calibri" panose="020F0502020204030204" pitchFamily="34" charset="0"/>
              <a:cs typeface="Calibri" panose="020F0502020204030204" pitchFamily="34" charset="0"/>
            </a:endParaRPr>
          </a:p>
          <a:p>
            <a:pPr marL="0" indent="0">
              <a:spcAft>
                <a:spcPts val="600"/>
              </a:spcAft>
              <a:buNone/>
            </a:pPr>
            <a:endParaRPr lang="en-US" sz="2000" dirty="0">
              <a:latin typeface="+mn-lt"/>
            </a:endParaRPr>
          </a:p>
          <a:p>
            <a:pPr marL="0" indent="0">
              <a:spcAft>
                <a:spcPts val="600"/>
              </a:spcAft>
              <a:buNone/>
            </a:pPr>
            <a:endParaRPr lang="en-US" sz="2000" dirty="0">
              <a:latin typeface="+mn-lt"/>
            </a:endParaRPr>
          </a:p>
          <a:p>
            <a:pPr marL="228600" lvl="1" indent="0">
              <a:buNone/>
            </a:pPr>
            <a:endParaRPr lang="en-US" sz="2000" dirty="0">
              <a:latin typeface="+mn-lt"/>
            </a:endParaRPr>
          </a:p>
        </p:txBody>
      </p:sp>
    </p:spTree>
    <p:custDataLst>
      <p:tags r:id="rId1"/>
    </p:custDataLst>
    <p:extLst>
      <p:ext uri="{BB962C8B-B14F-4D97-AF65-F5344CB8AC3E}">
        <p14:creationId xmlns:p14="http://schemas.microsoft.com/office/powerpoint/2010/main" val="2738049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953" name="Rectangle 39952">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DFFC8DD-6197-455F-874B-A9D5E4DA6557}"/>
              </a:ext>
            </a:extLst>
          </p:cNvPr>
          <p:cNvSpPr/>
          <p:nvPr/>
        </p:nvSpPr>
        <p:spPr>
          <a:xfrm>
            <a:off x="612064" y="365125"/>
            <a:ext cx="10515600" cy="1325563"/>
          </a:xfrm>
          <a:prstGeom prst="rect">
            <a:avLst/>
          </a:prstGeom>
        </p:spPr>
        <p:txBody>
          <a:bodyPr vert="horz" lIns="91440" tIns="45720" rIns="91440" bIns="45720" rtlCol="0" anchor="b" anchorCtr="0">
            <a:normAutofit/>
          </a:bodyPr>
          <a:lstStyle/>
          <a:p>
            <a:pPr marL="0" indent="0">
              <a:spcAft>
                <a:spcPts val="600"/>
              </a:spcAft>
              <a:buNone/>
            </a:pPr>
            <a:r>
              <a:rPr lang="en-US" sz="2800" b="1" dirty="0">
                <a:latin typeface="+mn-lt"/>
              </a:rPr>
              <a:t>The Register Judge </a:t>
            </a:r>
            <a:r>
              <a:rPr lang="en-US" sz="2400" i="1" dirty="0">
                <a:latin typeface="+mn-lt"/>
              </a:rPr>
              <a:t>(continued)</a:t>
            </a:r>
            <a:endParaRPr lang="en-US" sz="2600" i="1" dirty="0">
              <a:latin typeface="+mn-lt"/>
            </a:endParaRPr>
          </a:p>
        </p:txBody>
      </p:sp>
      <p:sp>
        <p:nvSpPr>
          <p:cNvPr id="39955"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2">
            <a:extLst>
              <a:ext uri="{FF2B5EF4-FFF2-40B4-BE49-F238E27FC236}">
                <a16:creationId xmlns:a16="http://schemas.microsoft.com/office/drawing/2014/main" id="{825FAFB9-377E-0FC5-3C38-5E07FF7A52B1}"/>
              </a:ext>
            </a:extLst>
          </p:cNvPr>
          <p:cNvSpPr txBox="1">
            <a:spLocks/>
          </p:cNvSpPr>
          <p:nvPr/>
        </p:nvSpPr>
        <p:spPr>
          <a:xfrm>
            <a:off x="838199" y="1929384"/>
            <a:ext cx="10601131" cy="4251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Light" panose="020F03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spcAft>
                <a:spcPts val="600"/>
              </a:spcAft>
              <a:buNone/>
            </a:pPr>
            <a:r>
              <a:rPr lang="en-US" dirty="0">
                <a:latin typeface="Calibri" panose="020F0502020204030204" pitchFamily="34" charset="0"/>
                <a:cs typeface="Calibri" panose="020F0502020204030204" pitchFamily="34" charset="0"/>
              </a:rPr>
              <a:t>If the elector’s name </a:t>
            </a:r>
            <a:r>
              <a:rPr lang="en-US" b="1" dirty="0">
                <a:latin typeface="Calibri" panose="020F0502020204030204" pitchFamily="34" charset="0"/>
                <a:cs typeface="Calibri" panose="020F0502020204030204" pitchFamily="34" charset="0"/>
              </a:rPr>
              <a:t>does not appear </a:t>
            </a:r>
            <a:r>
              <a:rPr lang="en-US" dirty="0">
                <a:latin typeface="Calibri" panose="020F0502020204030204" pitchFamily="34" charset="0"/>
                <a:cs typeface="Calibri" panose="020F0502020204030204" pitchFamily="34" charset="0"/>
              </a:rPr>
              <a:t>in the register (this may be handled by Provisional Judge, depending on county procedures):</a:t>
            </a:r>
          </a:p>
          <a:p>
            <a:pPr marL="512763" lvl="2"/>
            <a:r>
              <a:rPr lang="en-US" sz="2400" dirty="0">
                <a:latin typeface="Calibri" panose="020F0502020204030204" pitchFamily="34" charset="0"/>
                <a:cs typeface="Calibri" panose="020F0502020204030204" pitchFamily="34" charset="0"/>
              </a:rPr>
              <a:t>Check the countywide VR list to see if the elector is in the wrong precinct or call the Election Office to see if they can determine why the elector is not listed.</a:t>
            </a:r>
          </a:p>
          <a:p>
            <a:pPr marL="512763" lvl="2"/>
            <a:r>
              <a:rPr lang="en-US" sz="2400" dirty="0">
                <a:latin typeface="Calibri" panose="020F0502020204030204" pitchFamily="34" charset="0"/>
                <a:cs typeface="Calibri" panose="020F0502020204030204" pitchFamily="34" charset="0"/>
              </a:rPr>
              <a:t>If the elector asserts they registered with the Motor Vehicle Department (MVD), call the Election Office and they can contact MVD or the Secretary of State’s Office (SOS).</a:t>
            </a:r>
          </a:p>
          <a:p>
            <a:pPr marL="284163" lvl="2" indent="0">
              <a:buNone/>
            </a:pPr>
            <a:endParaRPr lang="en-US" sz="1800" dirty="0">
              <a:latin typeface="Calibri" panose="020F0502020204030204" pitchFamily="34" charset="0"/>
              <a:cs typeface="Calibri" panose="020F0502020204030204" pitchFamily="34" charset="0"/>
            </a:endParaRPr>
          </a:p>
          <a:p>
            <a:pPr marL="0" lvl="1" indent="0">
              <a:buNone/>
            </a:pPr>
            <a:r>
              <a:rPr lang="en-US" dirty="0">
                <a:latin typeface="Calibri" panose="020F0502020204030204" pitchFamily="34" charset="0"/>
                <a:cs typeface="Calibri" panose="020F0502020204030204" pitchFamily="34" charset="0"/>
              </a:rPr>
              <a:t>If it is confirmed the elector was erroneously omitted from the register, have the elector sign the </a:t>
            </a:r>
            <a:r>
              <a:rPr lang="en-US" u="sng" dirty="0">
                <a:latin typeface="Calibri" panose="020F0502020204030204" pitchFamily="34" charset="0"/>
                <a:cs typeface="Calibri" panose="020F0502020204030204" pitchFamily="34" charset="0"/>
                <a:hlinkClick r:id="rId3"/>
              </a:rPr>
              <a:t>Certificate of Erroneous Omission</a:t>
            </a:r>
            <a:r>
              <a:rPr lang="en-US" dirty="0">
                <a:latin typeface="Calibri" panose="020F0502020204030204" pitchFamily="34" charset="0"/>
                <a:cs typeface="Calibri" panose="020F0502020204030204" pitchFamily="34" charset="0"/>
              </a:rPr>
              <a:t> form and then the register. Attach the form to the register and issue a regular ballot.</a:t>
            </a:r>
          </a:p>
          <a:p>
            <a:pPr marL="228600" lvl="1" indent="0">
              <a:buNone/>
            </a:pPr>
            <a:endParaRPr lang="en-US" sz="2000" dirty="0">
              <a:latin typeface="+mn-lt"/>
            </a:endParaRPr>
          </a:p>
        </p:txBody>
      </p:sp>
    </p:spTree>
    <p:custDataLst>
      <p:tags r:id="rId1"/>
    </p:custDataLst>
    <p:extLst>
      <p:ext uri="{BB962C8B-B14F-4D97-AF65-F5344CB8AC3E}">
        <p14:creationId xmlns:p14="http://schemas.microsoft.com/office/powerpoint/2010/main" val="21214893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953" name="Rectangle 39952">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DFFC8DD-6197-455F-874B-A9D5E4DA6557}"/>
              </a:ext>
            </a:extLst>
          </p:cNvPr>
          <p:cNvSpPr/>
          <p:nvPr/>
        </p:nvSpPr>
        <p:spPr>
          <a:xfrm>
            <a:off x="572735" y="361541"/>
            <a:ext cx="10515600" cy="599785"/>
          </a:xfrm>
          <a:prstGeom prst="rect">
            <a:avLst/>
          </a:prstGeom>
        </p:spPr>
        <p:txBody>
          <a:bodyPr vert="horz" lIns="91440" tIns="45720" rIns="91440" bIns="45720" rtlCol="0" anchor="b" anchorCtr="0">
            <a:normAutofit/>
          </a:bodyPr>
          <a:lstStyle/>
          <a:p>
            <a:pPr marL="0" indent="0">
              <a:spcAft>
                <a:spcPts val="600"/>
              </a:spcAft>
              <a:buNone/>
            </a:pPr>
            <a:r>
              <a:rPr lang="en-US" sz="2800" b="1" dirty="0">
                <a:latin typeface="+mn-lt"/>
              </a:rPr>
              <a:t>The Register Judge </a:t>
            </a:r>
            <a:r>
              <a:rPr lang="en-US" sz="2400" i="1" dirty="0">
                <a:latin typeface="+mn-lt"/>
              </a:rPr>
              <a:t>(continued)</a:t>
            </a:r>
            <a:endParaRPr lang="en-US" sz="2600" i="1" dirty="0">
              <a:latin typeface="+mn-lt"/>
            </a:endParaRPr>
          </a:p>
        </p:txBody>
      </p:sp>
      <p:sp>
        <p:nvSpPr>
          <p:cNvPr id="39955"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D2BE49E8-72D0-4B4E-78AD-616B95BF7329}"/>
              </a:ext>
            </a:extLst>
          </p:cNvPr>
          <p:cNvPicPr>
            <a:picLocks noChangeAspect="1"/>
          </p:cNvPicPr>
          <p:nvPr/>
        </p:nvPicPr>
        <p:blipFill rotWithShape="1">
          <a:blip r:embed="rId3"/>
          <a:srcRect t="8232"/>
          <a:stretch/>
        </p:blipFill>
        <p:spPr>
          <a:xfrm>
            <a:off x="0" y="925282"/>
            <a:ext cx="12192000" cy="1559784"/>
          </a:xfrm>
          <a:prstGeom prst="rect">
            <a:avLst/>
          </a:prstGeom>
        </p:spPr>
      </p:pic>
      <p:sp>
        <p:nvSpPr>
          <p:cNvPr id="2" name="Content Placeholder 2">
            <a:extLst>
              <a:ext uri="{FF2B5EF4-FFF2-40B4-BE49-F238E27FC236}">
                <a16:creationId xmlns:a16="http://schemas.microsoft.com/office/drawing/2014/main" id="{825FAFB9-377E-0FC5-3C38-5E07FF7A52B1}"/>
              </a:ext>
            </a:extLst>
          </p:cNvPr>
          <p:cNvSpPr txBox="1">
            <a:spLocks/>
          </p:cNvSpPr>
          <p:nvPr/>
        </p:nvSpPr>
        <p:spPr>
          <a:xfrm>
            <a:off x="462362" y="1121266"/>
            <a:ext cx="11353305" cy="4768004"/>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Light" panose="020F03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4625" indent="0">
              <a:lnSpc>
                <a:spcPct val="120000"/>
              </a:lnSpc>
              <a:spcBef>
                <a:spcPts val="0"/>
              </a:spcBef>
              <a:spcAft>
                <a:spcPts val="600"/>
              </a:spcAft>
              <a:buNone/>
            </a:pPr>
            <a:r>
              <a:rPr lang="en-US" sz="9400" dirty="0">
                <a:latin typeface="Calibri" panose="020F0502020204030204" pitchFamily="34" charset="0"/>
                <a:cs typeface="Calibri" panose="020F0502020204030204" pitchFamily="34" charset="0"/>
              </a:rPr>
              <a:t>If the elector </a:t>
            </a:r>
            <a:r>
              <a:rPr lang="en-US" sz="9400" b="1" dirty="0">
                <a:latin typeface="Calibri" panose="020F0502020204030204" pitchFamily="34" charset="0"/>
                <a:cs typeface="Calibri" panose="020F0502020204030204" pitchFamily="34" charset="0"/>
              </a:rPr>
              <a:t>does not have acceptable ID </a:t>
            </a:r>
            <a:r>
              <a:rPr lang="en-US" sz="9400" dirty="0">
                <a:latin typeface="Calibri" panose="020F0502020204030204" pitchFamily="34" charset="0"/>
                <a:cs typeface="Calibri" panose="020F0502020204030204" pitchFamily="34" charset="0"/>
              </a:rPr>
              <a:t>with them, but expects to be able to provide proper identification, the voter may vote a </a:t>
            </a:r>
            <a:r>
              <a:rPr lang="en-US" sz="9400" b="1" dirty="0">
                <a:latin typeface="Calibri" panose="020F0502020204030204" pitchFamily="34" charset="0"/>
                <a:cs typeface="Calibri" panose="020F0502020204030204" pitchFamily="34" charset="0"/>
              </a:rPr>
              <a:t>provisional</a:t>
            </a:r>
            <a:r>
              <a:rPr lang="en-US" sz="9400" dirty="0">
                <a:latin typeface="Calibri" panose="020F0502020204030204" pitchFamily="34" charset="0"/>
                <a:cs typeface="Calibri" panose="020F0502020204030204" pitchFamily="34" charset="0"/>
              </a:rPr>
              <a:t> ballot. </a:t>
            </a:r>
          </a:p>
          <a:p>
            <a:pPr marL="628650" lvl="2" indent="-346075">
              <a:lnSpc>
                <a:spcPct val="120000"/>
              </a:lnSpc>
              <a:spcBef>
                <a:spcPts val="0"/>
              </a:spcBef>
              <a:spcAft>
                <a:spcPts val="50"/>
              </a:spcAft>
              <a:defRPr/>
            </a:pPr>
            <a:r>
              <a:rPr lang="en-US" sz="9400" dirty="0">
                <a:latin typeface="Calibri" panose="020F0502020204030204" pitchFamily="34" charset="0"/>
                <a:ea typeface="Verdana" panose="020B0604030504040204" pitchFamily="34" charset="0"/>
                <a:cs typeface="Calibri" panose="020F0502020204030204" pitchFamily="34" charset="0"/>
              </a:rPr>
              <a:t>An elector who votes a provisional ballot has </a:t>
            </a:r>
            <a:r>
              <a:rPr lang="en-US" sz="9400" b="1" dirty="0">
                <a:latin typeface="Calibri" panose="020F0502020204030204" pitchFamily="34" charset="0"/>
                <a:ea typeface="Verdana" panose="020B0604030504040204" pitchFamily="34" charset="0"/>
                <a:cs typeface="Calibri" panose="020F0502020204030204" pitchFamily="34" charset="0"/>
              </a:rPr>
              <a:t>until 5:00 p.m. the day after the election</a:t>
            </a:r>
            <a:r>
              <a:rPr lang="en-US" sz="9400" dirty="0">
                <a:latin typeface="Calibri" panose="020F0502020204030204" pitchFamily="34" charset="0"/>
                <a:ea typeface="Verdana" panose="020B0604030504040204" pitchFamily="34" charset="0"/>
                <a:cs typeface="Calibri" panose="020F0502020204030204" pitchFamily="34" charset="0"/>
              </a:rPr>
              <a:t> to provide a verifiable ID to the Election Office (or mailed and postmarked no later than the day after election day).</a:t>
            </a:r>
          </a:p>
          <a:p>
            <a:pPr marL="282575" lvl="2" indent="0">
              <a:lnSpc>
                <a:spcPct val="120000"/>
              </a:lnSpc>
              <a:spcBef>
                <a:spcPts val="0"/>
              </a:spcBef>
              <a:spcAft>
                <a:spcPts val="50"/>
              </a:spcAft>
              <a:buNone/>
              <a:defRPr/>
            </a:pPr>
            <a:endParaRPr lang="en-US" sz="3600" dirty="0">
              <a:latin typeface="Calibri" panose="020F0502020204030204" pitchFamily="34" charset="0"/>
              <a:ea typeface="Verdana" panose="020B0604030504040204" pitchFamily="34" charset="0"/>
              <a:cs typeface="Calibri" panose="020F0502020204030204" pitchFamily="34" charset="0"/>
            </a:endParaRPr>
          </a:p>
          <a:p>
            <a:pPr marL="174625" lvl="1" indent="0">
              <a:lnSpc>
                <a:spcPct val="120000"/>
              </a:lnSpc>
              <a:spcBef>
                <a:spcPts val="0"/>
              </a:spcBef>
              <a:spcAft>
                <a:spcPts val="600"/>
              </a:spcAft>
              <a:buNone/>
              <a:defRPr/>
            </a:pPr>
            <a:r>
              <a:rPr lang="en-US" sz="9400" dirty="0">
                <a:latin typeface="Calibri" panose="020F0502020204030204" pitchFamily="34" charset="0"/>
                <a:ea typeface="Verdana" panose="020B0604030504040204" pitchFamily="34" charset="0"/>
                <a:cs typeface="Calibri" panose="020F0502020204030204" pitchFamily="34" charset="0"/>
              </a:rPr>
              <a:t>If the register indicates the elector is provisionally registered, it means their ID could not be verified at the time of registration. Send the elector to the Provisional Judge to have the ID verified/resolved with the Election Office.  </a:t>
            </a:r>
          </a:p>
          <a:p>
            <a:pPr marL="631825" lvl="2" indent="-346075">
              <a:lnSpc>
                <a:spcPct val="120000"/>
              </a:lnSpc>
              <a:spcBef>
                <a:spcPts val="0"/>
              </a:spcBef>
              <a:spcAft>
                <a:spcPts val="600"/>
              </a:spcAft>
              <a:defRPr/>
            </a:pPr>
            <a:r>
              <a:rPr lang="en-US" sz="9400" dirty="0">
                <a:latin typeface="Calibri" panose="020F0502020204030204" pitchFamily="34" charset="0"/>
                <a:ea typeface="Verdana" panose="020B0604030504040204" pitchFamily="34" charset="0"/>
                <a:cs typeface="Calibri" panose="020F0502020204030204" pitchFamily="34" charset="0"/>
              </a:rPr>
              <a:t>If the ID </a:t>
            </a:r>
            <a:r>
              <a:rPr lang="en-US" sz="9400" b="1" dirty="0">
                <a:latin typeface="Calibri" panose="020F0502020204030204" pitchFamily="34" charset="0"/>
                <a:ea typeface="Verdana" panose="020B0604030504040204" pitchFamily="34" charset="0"/>
                <a:cs typeface="Calibri" panose="020F0502020204030204" pitchFamily="34" charset="0"/>
              </a:rPr>
              <a:t>can be verified/resolved </a:t>
            </a:r>
            <a:r>
              <a:rPr lang="en-US" sz="9400" dirty="0">
                <a:latin typeface="Calibri" panose="020F0502020204030204" pitchFamily="34" charset="0"/>
                <a:ea typeface="Verdana" panose="020B0604030504040204" pitchFamily="34" charset="0"/>
                <a:cs typeface="Calibri" panose="020F0502020204030204" pitchFamily="34" charset="0"/>
              </a:rPr>
              <a:t>by the Election Office, the elector goes back to the Register Judge, signs the register and votes a </a:t>
            </a:r>
            <a:r>
              <a:rPr lang="en-US" sz="9400" b="1" dirty="0">
                <a:latin typeface="Calibri" panose="020F0502020204030204" pitchFamily="34" charset="0"/>
                <a:ea typeface="Verdana" panose="020B0604030504040204" pitchFamily="34" charset="0"/>
                <a:cs typeface="Calibri" panose="020F0502020204030204" pitchFamily="34" charset="0"/>
              </a:rPr>
              <a:t>regular</a:t>
            </a:r>
            <a:r>
              <a:rPr lang="en-US" sz="9400" dirty="0">
                <a:latin typeface="Calibri" panose="020F0502020204030204" pitchFamily="34" charset="0"/>
                <a:ea typeface="Verdana" panose="020B0604030504040204" pitchFamily="34" charset="0"/>
                <a:cs typeface="Calibri" panose="020F0502020204030204" pitchFamily="34" charset="0"/>
              </a:rPr>
              <a:t> ballot.</a:t>
            </a:r>
          </a:p>
          <a:p>
            <a:pPr marL="631825" lvl="2" indent="-346075">
              <a:lnSpc>
                <a:spcPct val="120000"/>
              </a:lnSpc>
              <a:spcBef>
                <a:spcPts val="0"/>
              </a:spcBef>
              <a:spcAft>
                <a:spcPts val="50"/>
              </a:spcAft>
              <a:defRPr/>
            </a:pPr>
            <a:r>
              <a:rPr lang="en-US" sz="9400" dirty="0">
                <a:latin typeface="Calibri" panose="020F0502020204030204" pitchFamily="34" charset="0"/>
                <a:ea typeface="Verdana" panose="020B0604030504040204" pitchFamily="34" charset="0"/>
                <a:cs typeface="Calibri" panose="020F0502020204030204" pitchFamily="34" charset="0"/>
              </a:rPr>
              <a:t>If the ID </a:t>
            </a:r>
            <a:r>
              <a:rPr lang="en-US" sz="9400" b="1" dirty="0">
                <a:latin typeface="Calibri" panose="020F0502020204030204" pitchFamily="34" charset="0"/>
                <a:ea typeface="Verdana" panose="020B0604030504040204" pitchFamily="34" charset="0"/>
                <a:cs typeface="Calibri" panose="020F0502020204030204" pitchFamily="34" charset="0"/>
              </a:rPr>
              <a:t>cannot be verified/resolved</a:t>
            </a:r>
            <a:r>
              <a:rPr lang="en-US" sz="9400" dirty="0">
                <a:latin typeface="Calibri" panose="020F0502020204030204" pitchFamily="34" charset="0"/>
                <a:ea typeface="Verdana" panose="020B0604030504040204" pitchFamily="34" charset="0"/>
                <a:cs typeface="Calibri" panose="020F0502020204030204" pitchFamily="34" charset="0"/>
              </a:rPr>
              <a:t>, the elector votes a provisional ballot and has </a:t>
            </a:r>
            <a:r>
              <a:rPr lang="en-US" sz="9400" b="1" dirty="0">
                <a:latin typeface="Calibri" panose="020F0502020204030204" pitchFamily="34" charset="0"/>
                <a:ea typeface="Verdana" panose="020B0604030504040204" pitchFamily="34" charset="0"/>
                <a:cs typeface="Calibri" panose="020F0502020204030204" pitchFamily="34" charset="0"/>
              </a:rPr>
              <a:t>until 5:00 p.m. the day after the election </a:t>
            </a:r>
            <a:r>
              <a:rPr lang="en-US" sz="9400" dirty="0">
                <a:latin typeface="Calibri" panose="020F0502020204030204" pitchFamily="34" charset="0"/>
                <a:ea typeface="Verdana" panose="020B0604030504040204" pitchFamily="34" charset="0"/>
                <a:cs typeface="Calibri" panose="020F0502020204030204" pitchFamily="34" charset="0"/>
              </a:rPr>
              <a:t>to provide a verifiable ID  to the Election Office (or mailed and postmarked no later than the day after election day).</a:t>
            </a:r>
            <a:endParaRPr lang="en-US" sz="9400" dirty="0">
              <a:latin typeface="Calibri" panose="020F0502020204030204" pitchFamily="34" charset="0"/>
              <a:cs typeface="Calibri" panose="020F0502020204030204" pitchFamily="34" charset="0"/>
            </a:endParaRPr>
          </a:p>
          <a:p>
            <a:pPr marL="228600" lvl="1" indent="0">
              <a:buNone/>
            </a:pPr>
            <a:endParaRPr lang="en-US" sz="2000" dirty="0">
              <a:latin typeface="+mn-lt"/>
            </a:endParaRPr>
          </a:p>
        </p:txBody>
      </p:sp>
    </p:spTree>
    <p:custDataLst>
      <p:tags r:id="rId1"/>
    </p:custDataLst>
    <p:extLst>
      <p:ext uri="{BB962C8B-B14F-4D97-AF65-F5344CB8AC3E}">
        <p14:creationId xmlns:p14="http://schemas.microsoft.com/office/powerpoint/2010/main" val="13453840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DEB5D57-49E6-47EC-7186-D8FF5876E0EC}"/>
              </a:ext>
            </a:extLst>
          </p:cNvPr>
          <p:cNvSpPr/>
          <p:nvPr/>
        </p:nvSpPr>
        <p:spPr>
          <a:xfrm>
            <a:off x="548942" y="294318"/>
            <a:ext cx="10515600" cy="531421"/>
          </a:xfrm>
          <a:prstGeom prst="rect">
            <a:avLst/>
          </a:prstGeom>
        </p:spPr>
        <p:txBody>
          <a:bodyPr vert="horz" lIns="91440" tIns="45720" rIns="91440" bIns="45720" rtlCol="0" anchor="b" anchorCtr="0">
            <a:normAutofit/>
          </a:bodyPr>
          <a:lstStyle/>
          <a:p>
            <a:pPr marL="0" indent="0">
              <a:spcAft>
                <a:spcPts val="600"/>
              </a:spcAft>
              <a:buNone/>
            </a:pPr>
            <a:r>
              <a:rPr lang="en-US" sz="2800" b="1" dirty="0">
                <a:latin typeface="+mn-lt"/>
              </a:rPr>
              <a:t>The Poll Book Judge</a:t>
            </a:r>
            <a:endParaRPr lang="en-US" sz="2800" i="1" dirty="0">
              <a:latin typeface="+mn-lt"/>
            </a:endParaRPr>
          </a:p>
        </p:txBody>
      </p:sp>
      <p:pic>
        <p:nvPicPr>
          <p:cNvPr id="4" name="Picture 3">
            <a:extLst>
              <a:ext uri="{FF2B5EF4-FFF2-40B4-BE49-F238E27FC236}">
                <a16:creationId xmlns:a16="http://schemas.microsoft.com/office/drawing/2014/main" id="{B6B1CE96-47C8-2B97-5D9A-81F1FED6E29F}"/>
              </a:ext>
            </a:extLst>
          </p:cNvPr>
          <p:cNvPicPr>
            <a:picLocks noChangeAspect="1"/>
          </p:cNvPicPr>
          <p:nvPr/>
        </p:nvPicPr>
        <p:blipFill rotWithShape="1">
          <a:blip r:embed="rId2"/>
          <a:srcRect t="8761"/>
          <a:stretch/>
        </p:blipFill>
        <p:spPr>
          <a:xfrm>
            <a:off x="-9332" y="759080"/>
            <a:ext cx="11535801" cy="1540015"/>
          </a:xfrm>
          <a:prstGeom prst="rect">
            <a:avLst/>
          </a:prstGeom>
        </p:spPr>
      </p:pic>
      <p:pic>
        <p:nvPicPr>
          <p:cNvPr id="7" name="Picture 6">
            <a:extLst>
              <a:ext uri="{FF2B5EF4-FFF2-40B4-BE49-F238E27FC236}">
                <a16:creationId xmlns:a16="http://schemas.microsoft.com/office/drawing/2014/main" id="{AE29C86D-2A7A-D392-7A83-352F82F806C5}"/>
              </a:ext>
            </a:extLst>
          </p:cNvPr>
          <p:cNvPicPr>
            <a:picLocks noChangeAspect="1"/>
          </p:cNvPicPr>
          <p:nvPr/>
        </p:nvPicPr>
        <p:blipFill>
          <a:blip r:embed="rId3"/>
          <a:stretch>
            <a:fillRect/>
          </a:stretch>
        </p:blipFill>
        <p:spPr>
          <a:xfrm>
            <a:off x="9712058" y="457463"/>
            <a:ext cx="2383992" cy="2908470"/>
          </a:xfrm>
          <a:prstGeom prst="rect">
            <a:avLst/>
          </a:prstGeom>
        </p:spPr>
      </p:pic>
      <p:sp>
        <p:nvSpPr>
          <p:cNvPr id="3" name="Content Placeholder 2">
            <a:extLst>
              <a:ext uri="{FF2B5EF4-FFF2-40B4-BE49-F238E27FC236}">
                <a16:creationId xmlns:a16="http://schemas.microsoft.com/office/drawing/2014/main" id="{74CC742B-24D8-92EC-30AF-B058C9AB8586}"/>
              </a:ext>
            </a:extLst>
          </p:cNvPr>
          <p:cNvSpPr>
            <a:spLocks noGrp="1"/>
          </p:cNvSpPr>
          <p:nvPr>
            <p:ph idx="1"/>
          </p:nvPr>
        </p:nvSpPr>
        <p:spPr>
          <a:xfrm>
            <a:off x="575389" y="976408"/>
            <a:ext cx="11339807" cy="4251960"/>
          </a:xfrm>
        </p:spPr>
        <p:txBody>
          <a:bodyPr>
            <a:normAutofit fontScale="25000" lnSpcReduction="20000"/>
          </a:bodyPr>
          <a:lstStyle/>
          <a:p>
            <a:pPr marL="0" indent="0">
              <a:lnSpc>
                <a:spcPct val="120000"/>
              </a:lnSpc>
              <a:buNone/>
            </a:pPr>
            <a:r>
              <a:rPr lang="en-US" sz="8800" b="1" dirty="0">
                <a:latin typeface="Calibri" panose="020F0502020204030204" pitchFamily="34" charset="0"/>
                <a:ea typeface="Verdana" panose="020B0604030504040204" pitchFamily="34" charset="0"/>
                <a:cs typeface="Calibri" panose="020F0502020204030204" pitchFamily="34" charset="0"/>
              </a:rPr>
              <a:t>The Poll Book Judge </a:t>
            </a:r>
            <a:r>
              <a:rPr lang="en-US" sz="8800" dirty="0">
                <a:latin typeface="Calibri" panose="020F0502020204030204" pitchFamily="34" charset="0"/>
                <a:ea typeface="Verdana" panose="020B0604030504040204" pitchFamily="34" charset="0"/>
                <a:cs typeface="Calibri" panose="020F0502020204030204" pitchFamily="34" charset="0"/>
              </a:rPr>
              <a:t>records the electors voting and ballots issued.</a:t>
            </a:r>
          </a:p>
          <a:p>
            <a:pPr marL="288925" lvl="1">
              <a:lnSpc>
                <a:spcPct val="120000"/>
              </a:lnSpc>
            </a:pPr>
            <a:r>
              <a:rPr lang="en-US" sz="8800" dirty="0">
                <a:latin typeface="Calibri" panose="020F0502020204030204" pitchFamily="34" charset="0"/>
                <a:ea typeface="Verdana" panose="020B0604030504040204" pitchFamily="34" charset="0"/>
                <a:cs typeface="Calibri" panose="020F0502020204030204" pitchFamily="34" charset="0"/>
              </a:rPr>
              <a:t>After the Register Judge has processed the elector, write the elector’s                                                name in the Poll Book beside the ballot number provided by the Ballot Judge.</a:t>
            </a:r>
          </a:p>
          <a:p>
            <a:pPr marL="288925" lvl="1">
              <a:lnSpc>
                <a:spcPct val="120000"/>
              </a:lnSpc>
              <a:spcBef>
                <a:spcPts val="400"/>
              </a:spcBef>
            </a:pPr>
            <a:r>
              <a:rPr lang="en-US" sz="8800" dirty="0">
                <a:latin typeface="Calibri" panose="020F0502020204030204" pitchFamily="34" charset="0"/>
                <a:ea typeface="Verdana" panose="020B0604030504040204" pitchFamily="34" charset="0"/>
                <a:cs typeface="Calibri" panose="020F0502020204030204" pitchFamily="34" charset="0"/>
              </a:rPr>
              <a:t>Ensure the number on the next ballot stub is the same as the number in the                              Poll Book. </a:t>
            </a:r>
          </a:p>
          <a:p>
            <a:pPr marL="288925" lvl="1">
              <a:lnSpc>
                <a:spcPct val="120000"/>
              </a:lnSpc>
              <a:spcBef>
                <a:spcPts val="400"/>
              </a:spcBef>
            </a:pPr>
            <a:r>
              <a:rPr lang="en-US" sz="8800" dirty="0">
                <a:latin typeface="Calibri" panose="020F0502020204030204" pitchFamily="34" charset="0"/>
                <a:ea typeface="Verdana" panose="020B0604030504040204" pitchFamily="34" charset="0"/>
                <a:cs typeface="Calibri" panose="020F0502020204030204" pitchFamily="34" charset="0"/>
              </a:rPr>
              <a:t>If a ballot number is missing from the ballot, or if the ballot is voided, clearly note                     this fact in the Poll Book.</a:t>
            </a:r>
          </a:p>
          <a:p>
            <a:pPr marL="288925" lvl="1">
              <a:lnSpc>
                <a:spcPct val="120000"/>
              </a:lnSpc>
              <a:spcBef>
                <a:spcPts val="400"/>
              </a:spcBef>
            </a:pPr>
            <a:r>
              <a:rPr lang="en-US" sz="8800" dirty="0">
                <a:latin typeface="Calibri" panose="020F0502020204030204" pitchFamily="34" charset="0"/>
                <a:ea typeface="Verdana" panose="020B0604030504040204" pitchFamily="34" charset="0"/>
                <a:cs typeface="Calibri" panose="020F0502020204030204" pitchFamily="34" charset="0"/>
              </a:rPr>
              <a:t>At the end of the day, the Poll Book must be reconciled to the number of ballots issued using the </a:t>
            </a:r>
            <a:r>
              <a:rPr lang="en-US" sz="8800" dirty="0">
                <a:solidFill>
                  <a:srgbClr val="000099"/>
                </a:solidFill>
                <a:latin typeface="Calibri" panose="020F0502020204030204" pitchFamily="34" charset="0"/>
                <a:ea typeface="Verdana" panose="020B0604030504040204" pitchFamily="34" charset="0"/>
                <a:cs typeface="Calibri" panose="020F0502020204030204" pitchFamily="34" charset="0"/>
                <a:hlinkClick r:id="rId4"/>
              </a:rPr>
              <a:t>Ballot Reconciliation Report</a:t>
            </a:r>
            <a:r>
              <a:rPr lang="en-US" sz="8800" dirty="0">
                <a:latin typeface="Calibri" panose="020F0502020204030204" pitchFamily="34" charset="0"/>
                <a:ea typeface="Verdana" panose="020B0604030504040204" pitchFamily="34" charset="0"/>
                <a:cs typeface="Calibri" panose="020F0502020204030204" pitchFamily="34" charset="0"/>
              </a:rPr>
              <a:t>, so it is important to pay close attention to the ballot numbers.</a:t>
            </a:r>
            <a:endParaRPr lang="en-US" sz="8800" b="1" dirty="0">
              <a:latin typeface="Calibri" panose="020F0502020204030204" pitchFamily="34" charset="0"/>
              <a:ea typeface="Verdana" panose="020B0604030504040204" pitchFamily="34" charset="0"/>
              <a:cs typeface="Calibri" panose="020F0502020204030204" pitchFamily="34" charset="0"/>
            </a:endParaRPr>
          </a:p>
          <a:p>
            <a:pPr marL="288925" lvl="1">
              <a:lnSpc>
                <a:spcPct val="120000"/>
              </a:lnSpc>
              <a:spcBef>
                <a:spcPts val="400"/>
              </a:spcBef>
            </a:pPr>
            <a:r>
              <a:rPr lang="en-US" sz="8800" dirty="0">
                <a:latin typeface="Calibri" panose="020F0502020204030204" pitchFamily="34" charset="0"/>
                <a:ea typeface="Verdana" panose="020B0604030504040204" pitchFamily="34" charset="0"/>
                <a:cs typeface="Calibri" panose="020F0502020204030204" pitchFamily="34" charset="0"/>
              </a:rPr>
              <a:t>If there is early pickup of ballots for counting, additional poll books will be needed.</a:t>
            </a:r>
          </a:p>
          <a:p>
            <a:pPr marL="796925" lvl="2">
              <a:lnSpc>
                <a:spcPct val="120000"/>
              </a:lnSpc>
              <a:spcBef>
                <a:spcPts val="300"/>
              </a:spcBef>
              <a:buFont typeface="Wingdings" panose="05000000000000000000" pitchFamily="2" charset="2"/>
              <a:buChar char="ü"/>
            </a:pPr>
            <a:r>
              <a:rPr lang="en-US" sz="8800" dirty="0">
                <a:latin typeface="Calibri" panose="020F0502020204030204" pitchFamily="34" charset="0"/>
                <a:ea typeface="Verdana" panose="020B0604030504040204" pitchFamily="34" charset="0"/>
                <a:cs typeface="Calibri" panose="020F0502020204030204" pitchFamily="34" charset="0"/>
              </a:rPr>
              <a:t>Make sure subsequent poll books (after early pickup) are started on the correctly numbered line.</a:t>
            </a:r>
          </a:p>
          <a:p>
            <a:pPr marL="796925" lvl="2">
              <a:lnSpc>
                <a:spcPct val="120000"/>
              </a:lnSpc>
              <a:spcBef>
                <a:spcPts val="300"/>
              </a:spcBef>
              <a:buFont typeface="Wingdings" panose="05000000000000000000" pitchFamily="2" charset="2"/>
              <a:buChar char="ü"/>
            </a:pPr>
            <a:r>
              <a:rPr lang="en-US" sz="8800" dirty="0">
                <a:latin typeface="Calibri" panose="020F0502020204030204" pitchFamily="34" charset="0"/>
                <a:ea typeface="Verdana" panose="020B0604030504040204" pitchFamily="34" charset="0"/>
                <a:cs typeface="Calibri" panose="020F0502020204030204" pitchFamily="34" charset="0"/>
              </a:rPr>
              <a:t>Make sure all judges sign the poll book(s) before each pickup.</a:t>
            </a:r>
          </a:p>
          <a:p>
            <a:pPr marL="796925" lvl="2">
              <a:lnSpc>
                <a:spcPct val="120000"/>
              </a:lnSpc>
              <a:spcBef>
                <a:spcPts val="300"/>
              </a:spcBef>
              <a:buFont typeface="Wingdings" panose="05000000000000000000" pitchFamily="2" charset="2"/>
              <a:buChar char="ü"/>
            </a:pPr>
            <a:r>
              <a:rPr lang="en-US" sz="8800" dirty="0">
                <a:latin typeface="Calibri" panose="020F0502020204030204" pitchFamily="34" charset="0"/>
                <a:ea typeface="Verdana" panose="020B0604030504040204" pitchFamily="34" charset="0"/>
                <a:cs typeface="Calibri" panose="020F0502020204030204" pitchFamily="34" charset="0"/>
              </a:rPr>
              <a:t>Complete appropriate portion of the </a:t>
            </a:r>
            <a:r>
              <a:rPr lang="en-US" sz="8800" dirty="0">
                <a:solidFill>
                  <a:srgbClr val="000099"/>
                </a:solidFill>
                <a:latin typeface="Calibri" panose="020F0502020204030204" pitchFamily="34" charset="0"/>
                <a:ea typeface="Verdana" panose="020B0604030504040204" pitchFamily="34" charset="0"/>
                <a:cs typeface="Calibri" panose="020F0502020204030204" pitchFamily="34" charset="0"/>
                <a:hlinkClick r:id="rId4"/>
              </a:rPr>
              <a:t>Ballot Reconciliation Report</a:t>
            </a:r>
            <a:r>
              <a:rPr lang="en-US" sz="8800" dirty="0">
                <a:latin typeface="Calibri" panose="020F0502020204030204" pitchFamily="34" charset="0"/>
                <a:ea typeface="Verdana" panose="020B0604030504040204" pitchFamily="34" charset="0"/>
                <a:cs typeface="Calibri" panose="020F0502020204030204" pitchFamily="34" charset="0"/>
              </a:rPr>
              <a:t> before                        turning poll book over to counting judges.</a:t>
            </a:r>
          </a:p>
          <a:p>
            <a:pPr marL="0" indent="0">
              <a:buNone/>
            </a:pPr>
            <a:endParaRPr lang="en-US" sz="1700" dirty="0"/>
          </a:p>
        </p:txBody>
      </p:sp>
    </p:spTree>
    <p:extLst>
      <p:ext uri="{BB962C8B-B14F-4D97-AF65-F5344CB8AC3E}">
        <p14:creationId xmlns:p14="http://schemas.microsoft.com/office/powerpoint/2010/main" val="10481853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DEB5D57-49E6-47EC-7186-D8FF5876E0EC}"/>
              </a:ext>
            </a:extLst>
          </p:cNvPr>
          <p:cNvSpPr/>
          <p:nvPr/>
        </p:nvSpPr>
        <p:spPr>
          <a:xfrm>
            <a:off x="548942" y="294318"/>
            <a:ext cx="10515600" cy="531421"/>
          </a:xfrm>
          <a:prstGeom prst="rect">
            <a:avLst/>
          </a:prstGeom>
        </p:spPr>
        <p:txBody>
          <a:bodyPr vert="horz" lIns="91440" tIns="45720" rIns="91440" bIns="45720" rtlCol="0" anchor="b" anchorCtr="0">
            <a:normAutofit/>
          </a:bodyPr>
          <a:lstStyle/>
          <a:p>
            <a:pPr marL="0" indent="0">
              <a:spcAft>
                <a:spcPts val="600"/>
              </a:spcAft>
              <a:buNone/>
            </a:pPr>
            <a:r>
              <a:rPr lang="en-US" sz="2800" b="1" dirty="0">
                <a:latin typeface="+mn-lt"/>
              </a:rPr>
              <a:t>The Ballot Judge</a:t>
            </a:r>
            <a:endParaRPr lang="en-US" sz="2800" i="1" dirty="0">
              <a:latin typeface="+mn-lt"/>
            </a:endParaRPr>
          </a:p>
        </p:txBody>
      </p:sp>
      <p:pic>
        <p:nvPicPr>
          <p:cNvPr id="4" name="Picture 3">
            <a:extLst>
              <a:ext uri="{FF2B5EF4-FFF2-40B4-BE49-F238E27FC236}">
                <a16:creationId xmlns:a16="http://schemas.microsoft.com/office/drawing/2014/main" id="{B6B1CE96-47C8-2B97-5D9A-81F1FED6E29F}"/>
              </a:ext>
            </a:extLst>
          </p:cNvPr>
          <p:cNvPicPr>
            <a:picLocks noChangeAspect="1"/>
          </p:cNvPicPr>
          <p:nvPr/>
        </p:nvPicPr>
        <p:blipFill rotWithShape="1">
          <a:blip r:embed="rId2"/>
          <a:srcRect t="8761"/>
          <a:stretch/>
        </p:blipFill>
        <p:spPr>
          <a:xfrm>
            <a:off x="-9332" y="759080"/>
            <a:ext cx="11535801" cy="1540015"/>
          </a:xfrm>
          <a:prstGeom prst="rect">
            <a:avLst/>
          </a:prstGeom>
        </p:spPr>
      </p:pic>
      <p:sp>
        <p:nvSpPr>
          <p:cNvPr id="3" name="Content Placeholder 2">
            <a:extLst>
              <a:ext uri="{FF2B5EF4-FFF2-40B4-BE49-F238E27FC236}">
                <a16:creationId xmlns:a16="http://schemas.microsoft.com/office/drawing/2014/main" id="{74CC742B-24D8-92EC-30AF-B058C9AB8586}"/>
              </a:ext>
            </a:extLst>
          </p:cNvPr>
          <p:cNvSpPr>
            <a:spLocks noGrp="1"/>
          </p:cNvSpPr>
          <p:nvPr>
            <p:ph idx="1"/>
          </p:nvPr>
        </p:nvSpPr>
        <p:spPr>
          <a:xfrm>
            <a:off x="727585" y="1055063"/>
            <a:ext cx="10273209" cy="5375231"/>
          </a:xfrm>
        </p:spPr>
        <p:txBody>
          <a:bodyPr>
            <a:normAutofit fontScale="92500"/>
          </a:bodyPr>
          <a:lstStyle/>
          <a:p>
            <a:pPr marL="0" indent="0">
              <a:buNone/>
            </a:pPr>
            <a:r>
              <a:rPr lang="en-US" sz="2200" b="1" dirty="0">
                <a:latin typeface="Calibri" panose="020F0502020204030204" pitchFamily="34" charset="0"/>
                <a:cs typeface="Calibri" panose="020F0502020204030204" pitchFamily="34" charset="0"/>
              </a:rPr>
              <a:t>The Ballot Judge </a:t>
            </a:r>
            <a:r>
              <a:rPr lang="en-US" sz="2200" b="0" i="0" u="none" strike="noStrike" baseline="0" dirty="0">
                <a:solidFill>
                  <a:srgbClr val="000000"/>
                </a:solidFill>
                <a:latin typeface="Calibri" panose="020F0502020204030204" pitchFamily="34" charset="0"/>
                <a:cs typeface="Calibri" panose="020F0502020204030204" pitchFamily="34" charset="0"/>
              </a:rPr>
              <a:t>issues ballots to electors in sequential order, providing the                                   ballot numbers to the Poll Book Judge. </a:t>
            </a:r>
            <a:endParaRPr lang="en-US" sz="2200" b="1" dirty="0">
              <a:latin typeface="Calibri" panose="020F0502020204030204" pitchFamily="34" charset="0"/>
              <a:cs typeface="Calibri" panose="020F0502020204030204" pitchFamily="34" charset="0"/>
            </a:endParaRPr>
          </a:p>
          <a:p>
            <a:pPr lvl="1"/>
            <a:r>
              <a:rPr lang="en-US" sz="2200" dirty="0">
                <a:latin typeface="Calibri" panose="020F0502020204030204" pitchFamily="34" charset="0"/>
                <a:cs typeface="Calibri" panose="020F0502020204030204" pitchFamily="34" charset="0"/>
              </a:rPr>
              <a:t>Give the next ballot # to Poll Book Judge.</a:t>
            </a:r>
          </a:p>
          <a:p>
            <a:pPr lvl="1"/>
            <a:r>
              <a:rPr lang="en-US" sz="2200" dirty="0">
                <a:latin typeface="Calibri" panose="020F0502020204030204" pitchFamily="34" charset="0"/>
                <a:cs typeface="Calibri" panose="020F0502020204030204" pitchFamily="34" charset="0"/>
              </a:rPr>
              <a:t>Stamp the ballot with the </a:t>
            </a:r>
            <a:r>
              <a:rPr lang="en-US" sz="2200" b="1" u="sng" dirty="0">
                <a:latin typeface="Calibri" panose="020F0502020204030204" pitchFamily="34" charset="0"/>
                <a:cs typeface="Calibri" panose="020F0502020204030204" pitchFamily="34" charset="0"/>
              </a:rPr>
              <a:t>official ballot stamp</a:t>
            </a:r>
            <a:r>
              <a:rPr lang="en-US" sz="2200" dirty="0">
                <a:latin typeface="Calibri" panose="020F0502020204030204" pitchFamily="34" charset="0"/>
                <a:cs typeface="Calibri" panose="020F0502020204030204" pitchFamily="34" charset="0"/>
              </a:rPr>
              <a:t>.</a:t>
            </a:r>
          </a:p>
          <a:p>
            <a:pPr marL="1257300" lvl="2" indent="-285750">
              <a:spcAft>
                <a:spcPts val="600"/>
              </a:spcAft>
              <a:buFont typeface="Wingdings" panose="05000000000000000000" pitchFamily="2" charset="2"/>
              <a:buChar char="ü"/>
            </a:pPr>
            <a:r>
              <a:rPr lang="en-US" sz="2200" dirty="0">
                <a:latin typeface="Calibri" panose="020F0502020204030204" pitchFamily="34" charset="0"/>
                <a:cs typeface="Calibri" panose="020F0502020204030204" pitchFamily="34" charset="0"/>
              </a:rPr>
              <a:t>Make sure no part of the stamp appears on the stub.</a:t>
            </a:r>
          </a:p>
          <a:p>
            <a:pPr lvl="1"/>
            <a:r>
              <a:rPr lang="en-US" sz="2200" dirty="0">
                <a:latin typeface="Calibri" panose="020F0502020204030204" pitchFamily="34" charset="0"/>
                <a:cs typeface="Calibri" panose="020F0502020204030204" pitchFamily="34" charset="0"/>
              </a:rPr>
              <a:t>Demonstrate to the elector the procedure to place a voted ballot in secrecy sleeve.</a:t>
            </a:r>
          </a:p>
          <a:p>
            <a:pPr lvl="1"/>
            <a:r>
              <a:rPr lang="en-US" sz="2200" dirty="0">
                <a:latin typeface="Calibri" panose="020F0502020204030204" pitchFamily="34" charset="0"/>
                <a:cs typeface="Calibri" panose="020F0502020204030204" pitchFamily="34" charset="0"/>
              </a:rPr>
              <a:t>Instruct elector to return voted ballot to the appropriate judge.</a:t>
            </a:r>
          </a:p>
          <a:p>
            <a:pPr lvl="1"/>
            <a:r>
              <a:rPr lang="en-US" sz="2200" dirty="0">
                <a:latin typeface="Calibri" panose="020F0502020204030204" pitchFamily="34" charset="0"/>
                <a:cs typeface="Calibri" panose="020F0502020204030204" pitchFamily="34" charset="0"/>
              </a:rPr>
              <a:t>When elector returns with ballot, remove stub from the ballot and place in stub box.</a:t>
            </a:r>
          </a:p>
          <a:p>
            <a:pPr lvl="1"/>
            <a:r>
              <a:rPr lang="en-US" sz="2200" dirty="0">
                <a:latin typeface="Calibri" panose="020F0502020204030204" pitchFamily="34" charset="0"/>
                <a:cs typeface="Calibri" panose="020F0502020204030204" pitchFamily="34" charset="0"/>
              </a:rPr>
              <a:t>Place voted ballot into the ballot box in a way that ensures that no part of the voted ballot is visible.</a:t>
            </a:r>
          </a:p>
          <a:p>
            <a:pPr marL="457200" lvl="1" indent="0">
              <a:buNone/>
            </a:pPr>
            <a:r>
              <a:rPr lang="en-US" sz="2200" dirty="0">
                <a:latin typeface="Calibri" panose="020F0502020204030204" pitchFamily="34" charset="0"/>
                <a:cs typeface="Calibri" panose="020F0502020204030204" pitchFamily="34" charset="0"/>
              </a:rPr>
              <a:t>    In a </a:t>
            </a:r>
            <a:r>
              <a:rPr lang="en-US" sz="2200" b="1" dirty="0">
                <a:latin typeface="Calibri" panose="020F0502020204030204" pitchFamily="34" charset="0"/>
                <a:cs typeface="Calibri" panose="020F0502020204030204" pitchFamily="34" charset="0"/>
              </a:rPr>
              <a:t>primary election </a:t>
            </a:r>
            <a:r>
              <a:rPr lang="en-US" sz="2200" dirty="0">
                <a:latin typeface="Calibri" panose="020F0502020204030204" pitchFamily="34" charset="0"/>
                <a:cs typeface="Calibri" panose="020F0502020204030204" pitchFamily="34" charset="0"/>
              </a:rPr>
              <a:t>the elector is given one ballot for each Party. </a:t>
            </a:r>
          </a:p>
          <a:p>
            <a:pPr marL="1254125" lvl="4" indent="-342900">
              <a:buFont typeface="Wingdings" panose="05000000000000000000" pitchFamily="2" charset="2"/>
              <a:buChar char="ü"/>
            </a:pPr>
            <a:r>
              <a:rPr lang="en-US" sz="2200" dirty="0">
                <a:latin typeface="Calibri" panose="020F0502020204030204" pitchFamily="34" charset="0"/>
                <a:cs typeface="Calibri" panose="020F0502020204030204" pitchFamily="34" charset="0"/>
              </a:rPr>
              <a:t>Make sure the stub numbers on each Party ballot match.</a:t>
            </a:r>
          </a:p>
          <a:p>
            <a:pPr marL="1254125" lvl="4" indent="-342900">
              <a:buFont typeface="Wingdings" panose="05000000000000000000" pitchFamily="2" charset="2"/>
              <a:buChar char="ü"/>
            </a:pPr>
            <a:r>
              <a:rPr lang="en-US" sz="2200" dirty="0">
                <a:latin typeface="Calibri" panose="020F0502020204030204" pitchFamily="34" charset="0"/>
                <a:cs typeface="Calibri" panose="020F0502020204030204" pitchFamily="34" charset="0"/>
              </a:rPr>
              <a:t>Instruct the elector to vote only </a:t>
            </a:r>
            <a:r>
              <a:rPr lang="en-US" sz="2200" b="1" dirty="0">
                <a:latin typeface="Calibri" panose="020F0502020204030204" pitchFamily="34" charset="0"/>
                <a:cs typeface="Calibri" panose="020F0502020204030204" pitchFamily="34" charset="0"/>
              </a:rPr>
              <a:t>one</a:t>
            </a:r>
            <a:r>
              <a:rPr lang="en-US" sz="2200" dirty="0">
                <a:latin typeface="Calibri" panose="020F0502020204030204" pitchFamily="34" charset="0"/>
                <a:cs typeface="Calibri" panose="020F0502020204030204" pitchFamily="34" charset="0"/>
              </a:rPr>
              <a:t> Party’s ballot(s) and to return all party ballots to you, designating which ballot is the voted ballot.</a:t>
            </a:r>
            <a:endParaRPr lang="en-US" sz="2000" b="1" dirty="0">
              <a:latin typeface="+mn-lt"/>
            </a:endParaRPr>
          </a:p>
          <a:p>
            <a:pPr marL="2343150" lvl="4"/>
            <a:endParaRPr lang="en-US" sz="2000" b="1" dirty="0">
              <a:latin typeface="+mn-lt"/>
            </a:endParaRPr>
          </a:p>
          <a:p>
            <a:pPr marL="228600" lvl="1" indent="0">
              <a:buNone/>
            </a:pPr>
            <a:r>
              <a:rPr lang="en-US" sz="2000" b="1" dirty="0">
                <a:latin typeface="+mn-lt"/>
              </a:rPr>
              <a:t>     </a:t>
            </a:r>
            <a:endParaRPr lang="en-US" sz="1700" dirty="0"/>
          </a:p>
        </p:txBody>
      </p:sp>
      <p:pic>
        <p:nvPicPr>
          <p:cNvPr id="6" name="Picture 5">
            <a:extLst>
              <a:ext uri="{FF2B5EF4-FFF2-40B4-BE49-F238E27FC236}">
                <a16:creationId xmlns:a16="http://schemas.microsoft.com/office/drawing/2014/main" id="{4FF11353-A810-5C91-C998-457CBD9DA21F}"/>
              </a:ext>
            </a:extLst>
          </p:cNvPr>
          <p:cNvPicPr>
            <a:picLocks noChangeAspect="1"/>
          </p:cNvPicPr>
          <p:nvPr/>
        </p:nvPicPr>
        <p:blipFill>
          <a:blip r:embed="rId3"/>
          <a:stretch>
            <a:fillRect/>
          </a:stretch>
        </p:blipFill>
        <p:spPr>
          <a:xfrm>
            <a:off x="8878530" y="173403"/>
            <a:ext cx="2670018" cy="2540301"/>
          </a:xfrm>
          <a:prstGeom prst="rect">
            <a:avLst/>
          </a:prstGeom>
        </p:spPr>
      </p:pic>
      <p:sp>
        <p:nvSpPr>
          <p:cNvPr id="10" name="TextBox 9">
            <a:extLst>
              <a:ext uri="{FF2B5EF4-FFF2-40B4-BE49-F238E27FC236}">
                <a16:creationId xmlns:a16="http://schemas.microsoft.com/office/drawing/2014/main" id="{E9C4A803-DBF6-EAE4-B76F-3BD7B71AE994}"/>
              </a:ext>
            </a:extLst>
          </p:cNvPr>
          <p:cNvSpPr txBox="1"/>
          <p:nvPr/>
        </p:nvSpPr>
        <p:spPr>
          <a:xfrm>
            <a:off x="1043277" y="5766774"/>
            <a:ext cx="10273209" cy="707886"/>
          </a:xfrm>
          <a:prstGeom prst="rect">
            <a:avLst/>
          </a:prstGeom>
          <a:noFill/>
        </p:spPr>
        <p:txBody>
          <a:bodyPr wrap="square">
            <a:spAutoFit/>
          </a:bodyPr>
          <a:lstStyle/>
          <a:p>
            <a:pPr marL="973138" lvl="1" indent="-744538">
              <a:buNone/>
            </a:pPr>
            <a:r>
              <a:rPr lang="en-US" sz="2000" b="1" u="sng" dirty="0"/>
              <a:t>N</a:t>
            </a:r>
            <a:r>
              <a:rPr lang="en-US" sz="2000" b="1" u="sng" dirty="0">
                <a:latin typeface="+mn-lt"/>
              </a:rPr>
              <a:t>OTE</a:t>
            </a:r>
            <a:r>
              <a:rPr lang="en-US" sz="2000" b="1" dirty="0">
                <a:latin typeface="+mn-lt"/>
              </a:rPr>
              <a:t>:  </a:t>
            </a:r>
            <a:r>
              <a:rPr lang="en-US" sz="2000" dirty="0">
                <a:latin typeface="+mn-lt"/>
              </a:rPr>
              <a:t>The unvoted ballot(s) goes in the stub box or in the unvoted ballot box, depending on  your set-up.</a:t>
            </a:r>
            <a:endParaRPr lang="en-US" sz="1800" dirty="0">
              <a:latin typeface="+mn-lt"/>
            </a:endParaRPr>
          </a:p>
        </p:txBody>
      </p:sp>
    </p:spTree>
    <p:extLst>
      <p:ext uri="{BB962C8B-B14F-4D97-AF65-F5344CB8AC3E}">
        <p14:creationId xmlns:p14="http://schemas.microsoft.com/office/powerpoint/2010/main" val="2805745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DEB5D57-49E6-47EC-7186-D8FF5876E0EC}"/>
              </a:ext>
            </a:extLst>
          </p:cNvPr>
          <p:cNvSpPr/>
          <p:nvPr/>
        </p:nvSpPr>
        <p:spPr>
          <a:xfrm>
            <a:off x="548942" y="736766"/>
            <a:ext cx="10515600" cy="531421"/>
          </a:xfrm>
          <a:prstGeom prst="rect">
            <a:avLst/>
          </a:prstGeom>
        </p:spPr>
        <p:txBody>
          <a:bodyPr vert="horz" lIns="91440" tIns="45720" rIns="91440" bIns="45720" rtlCol="0" anchor="b" anchorCtr="0">
            <a:normAutofit/>
          </a:bodyPr>
          <a:lstStyle/>
          <a:p>
            <a:pPr marL="0" indent="0">
              <a:spcAft>
                <a:spcPts val="600"/>
              </a:spcAft>
              <a:buNone/>
            </a:pPr>
            <a:r>
              <a:rPr lang="en-US" sz="2800" b="1" dirty="0">
                <a:latin typeface="+mn-lt"/>
              </a:rPr>
              <a:t>The Ballot Judge </a:t>
            </a:r>
            <a:r>
              <a:rPr lang="en-US" sz="2400" i="1" dirty="0">
                <a:latin typeface="+mn-lt"/>
              </a:rPr>
              <a:t>(continued)</a:t>
            </a:r>
            <a:endParaRPr lang="en-US" sz="2600" i="1" dirty="0">
              <a:latin typeface="+mn-lt"/>
            </a:endParaRPr>
          </a:p>
        </p:txBody>
      </p:sp>
      <p:pic>
        <p:nvPicPr>
          <p:cNvPr id="4" name="Picture 3">
            <a:extLst>
              <a:ext uri="{FF2B5EF4-FFF2-40B4-BE49-F238E27FC236}">
                <a16:creationId xmlns:a16="http://schemas.microsoft.com/office/drawing/2014/main" id="{B6B1CE96-47C8-2B97-5D9A-81F1FED6E29F}"/>
              </a:ext>
            </a:extLst>
          </p:cNvPr>
          <p:cNvPicPr>
            <a:picLocks noChangeAspect="1"/>
          </p:cNvPicPr>
          <p:nvPr/>
        </p:nvPicPr>
        <p:blipFill rotWithShape="1">
          <a:blip r:embed="rId2"/>
          <a:srcRect t="8761"/>
          <a:stretch/>
        </p:blipFill>
        <p:spPr>
          <a:xfrm>
            <a:off x="-9332" y="1250688"/>
            <a:ext cx="11535801" cy="1540015"/>
          </a:xfrm>
          <a:prstGeom prst="rect">
            <a:avLst/>
          </a:prstGeom>
        </p:spPr>
      </p:pic>
      <p:sp>
        <p:nvSpPr>
          <p:cNvPr id="3" name="Content Placeholder 2">
            <a:extLst>
              <a:ext uri="{FF2B5EF4-FFF2-40B4-BE49-F238E27FC236}">
                <a16:creationId xmlns:a16="http://schemas.microsoft.com/office/drawing/2014/main" id="{74CC742B-24D8-92EC-30AF-B058C9AB8586}"/>
              </a:ext>
            </a:extLst>
          </p:cNvPr>
          <p:cNvSpPr>
            <a:spLocks noGrp="1"/>
          </p:cNvSpPr>
          <p:nvPr>
            <p:ph idx="1"/>
          </p:nvPr>
        </p:nvSpPr>
        <p:spPr>
          <a:xfrm>
            <a:off x="727585" y="1595837"/>
            <a:ext cx="10273209" cy="4737515"/>
          </a:xfrm>
        </p:spPr>
        <p:txBody>
          <a:bodyPr>
            <a:normAutofit/>
          </a:bodyPr>
          <a:lstStyle/>
          <a:p>
            <a:pPr marL="0" lvl="1" indent="0">
              <a:buNone/>
            </a:pPr>
            <a:r>
              <a:rPr lang="en-US" sz="2300" b="1" dirty="0">
                <a:latin typeface="+mn-lt"/>
              </a:rPr>
              <a:t>Spoiled Ballot</a:t>
            </a:r>
            <a:r>
              <a:rPr lang="en-US" sz="2300" dirty="0">
                <a:latin typeface="+mn-lt"/>
              </a:rPr>
              <a:t> - If an elector spoils or damages the ballot, a new ballot must be provided to the elector upon request.</a:t>
            </a:r>
          </a:p>
          <a:p>
            <a:pPr marL="1258888" indent="-796925">
              <a:spcBef>
                <a:spcPts val="1200"/>
              </a:spcBef>
              <a:spcAft>
                <a:spcPts val="600"/>
              </a:spcAft>
              <a:buNone/>
            </a:pPr>
            <a:r>
              <a:rPr lang="en-US" sz="2300" b="1" u="sng" dirty="0">
                <a:latin typeface="+mn-lt"/>
              </a:rPr>
              <a:t>NOTE</a:t>
            </a:r>
            <a:r>
              <a:rPr lang="en-US" sz="2300" b="1" dirty="0">
                <a:latin typeface="+mn-lt"/>
              </a:rPr>
              <a:t>:</a:t>
            </a:r>
            <a:r>
              <a:rPr lang="en-US" sz="2300" dirty="0">
                <a:latin typeface="+mn-lt"/>
              </a:rPr>
              <a:t>  No stickers or labels may be placed by an election judge on the ballot; a new ballot must be issued.</a:t>
            </a:r>
          </a:p>
          <a:p>
            <a:pPr marL="0" lvl="1" indent="0">
              <a:buNone/>
            </a:pPr>
            <a:r>
              <a:rPr lang="en-US" sz="2300" dirty="0">
                <a:latin typeface="+mn-lt"/>
              </a:rPr>
              <a:t>The Poll Book Judge </a:t>
            </a:r>
            <a:r>
              <a:rPr lang="en-US" sz="2300" b="1" dirty="0">
                <a:latin typeface="+mn-lt"/>
              </a:rPr>
              <a:t>must</a:t>
            </a:r>
            <a:r>
              <a:rPr lang="en-US" sz="2300" dirty="0">
                <a:latin typeface="+mn-lt"/>
              </a:rPr>
              <a:t> be notified to designate the ballot as “</a:t>
            </a:r>
            <a:r>
              <a:rPr lang="en-US" sz="2300" b="1" dirty="0">
                <a:latin typeface="+mn-lt"/>
              </a:rPr>
              <a:t>spoiled</a:t>
            </a:r>
            <a:r>
              <a:rPr lang="en-US" sz="2300" dirty="0">
                <a:latin typeface="+mn-lt"/>
              </a:rPr>
              <a:t>” in the    poll book and enter the voter’s name with the new ballot number.</a:t>
            </a:r>
          </a:p>
          <a:p>
            <a:pPr marL="747713" lvl="2" indent="-344488"/>
            <a:r>
              <a:rPr lang="en-US" sz="2300" dirty="0">
                <a:latin typeface="+mn-lt"/>
              </a:rPr>
              <a:t>The elector should write “</a:t>
            </a:r>
            <a:r>
              <a:rPr lang="en-US" sz="2300" b="1" dirty="0">
                <a:latin typeface="+mn-lt"/>
              </a:rPr>
              <a:t>spoiled</a:t>
            </a:r>
            <a:r>
              <a:rPr lang="en-US" sz="2300" dirty="0">
                <a:latin typeface="+mn-lt"/>
              </a:rPr>
              <a:t>” on the spoiled ballot, and the Ballot Judge may write “</a:t>
            </a:r>
            <a:r>
              <a:rPr lang="en-US" sz="2300" b="1" dirty="0">
                <a:latin typeface="+mn-lt"/>
              </a:rPr>
              <a:t>spoiled</a:t>
            </a:r>
            <a:r>
              <a:rPr lang="en-US" sz="2300" dirty="0">
                <a:latin typeface="+mn-lt"/>
              </a:rPr>
              <a:t>” on the stub.</a:t>
            </a:r>
          </a:p>
          <a:p>
            <a:pPr marL="747713" lvl="2" indent="-344488"/>
            <a:r>
              <a:rPr lang="en-US" sz="2300" dirty="0">
                <a:latin typeface="+mn-lt"/>
              </a:rPr>
              <a:t>The spoiled ballot should be placed in an envelope marked “</a:t>
            </a:r>
            <a:r>
              <a:rPr lang="en-US" sz="2300" b="1" dirty="0">
                <a:latin typeface="+mn-lt"/>
              </a:rPr>
              <a:t>spoiled ballot</a:t>
            </a:r>
            <a:r>
              <a:rPr lang="en-US" sz="2300" dirty="0">
                <a:latin typeface="+mn-lt"/>
              </a:rPr>
              <a:t>” and deposited in the designated container, and the spoiled stub should be placed in the stub box or other designated container.                                            (</a:t>
            </a:r>
            <a:r>
              <a:rPr lang="en-US" sz="2300" b="1" dirty="0">
                <a:latin typeface="+mn-lt"/>
              </a:rPr>
              <a:t>If using precinct counters, the spoiled ballot should go in the stub box</a:t>
            </a:r>
            <a:r>
              <a:rPr lang="en-US" sz="2300" dirty="0">
                <a:latin typeface="+mn-lt"/>
              </a:rPr>
              <a:t>)</a:t>
            </a:r>
          </a:p>
          <a:p>
            <a:pPr marL="747713" lvl="1" indent="-344488">
              <a:buNone/>
            </a:pPr>
            <a:r>
              <a:rPr lang="en-US" sz="2000" b="1" dirty="0">
                <a:latin typeface="+mn-lt"/>
              </a:rPr>
              <a:t>    </a:t>
            </a:r>
            <a:endParaRPr lang="en-US" sz="1700" dirty="0"/>
          </a:p>
        </p:txBody>
      </p:sp>
    </p:spTree>
    <p:extLst>
      <p:ext uri="{BB962C8B-B14F-4D97-AF65-F5344CB8AC3E}">
        <p14:creationId xmlns:p14="http://schemas.microsoft.com/office/powerpoint/2010/main" val="1669370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DEB5D57-49E6-47EC-7186-D8FF5876E0EC}"/>
              </a:ext>
            </a:extLst>
          </p:cNvPr>
          <p:cNvSpPr/>
          <p:nvPr/>
        </p:nvSpPr>
        <p:spPr>
          <a:xfrm>
            <a:off x="548942" y="638442"/>
            <a:ext cx="10515600" cy="531421"/>
          </a:xfrm>
          <a:prstGeom prst="rect">
            <a:avLst/>
          </a:prstGeom>
        </p:spPr>
        <p:txBody>
          <a:bodyPr vert="horz" lIns="91440" tIns="45720" rIns="91440" bIns="45720" rtlCol="0" anchor="b" anchorCtr="0">
            <a:normAutofit/>
          </a:bodyPr>
          <a:lstStyle/>
          <a:p>
            <a:pPr marL="0" indent="0">
              <a:spcAft>
                <a:spcPts val="600"/>
              </a:spcAft>
              <a:buNone/>
            </a:pPr>
            <a:r>
              <a:rPr lang="en-US" sz="2800" b="1" dirty="0">
                <a:latin typeface="+mn-lt"/>
              </a:rPr>
              <a:t>The Ballot Judge </a:t>
            </a:r>
            <a:r>
              <a:rPr lang="en-US" sz="2400" i="1" dirty="0">
                <a:latin typeface="+mn-lt"/>
              </a:rPr>
              <a:t>(continued)</a:t>
            </a:r>
            <a:endParaRPr lang="en-US" sz="2600" i="1" dirty="0">
              <a:latin typeface="+mn-lt"/>
            </a:endParaRPr>
          </a:p>
        </p:txBody>
      </p:sp>
      <p:pic>
        <p:nvPicPr>
          <p:cNvPr id="4" name="Picture 3">
            <a:extLst>
              <a:ext uri="{FF2B5EF4-FFF2-40B4-BE49-F238E27FC236}">
                <a16:creationId xmlns:a16="http://schemas.microsoft.com/office/drawing/2014/main" id="{B6B1CE96-47C8-2B97-5D9A-81F1FED6E29F}"/>
              </a:ext>
            </a:extLst>
          </p:cNvPr>
          <p:cNvPicPr>
            <a:picLocks noChangeAspect="1"/>
          </p:cNvPicPr>
          <p:nvPr/>
        </p:nvPicPr>
        <p:blipFill rotWithShape="1">
          <a:blip r:embed="rId2"/>
          <a:srcRect t="8761"/>
          <a:stretch/>
        </p:blipFill>
        <p:spPr>
          <a:xfrm>
            <a:off x="-9332" y="1152370"/>
            <a:ext cx="11535801" cy="1540015"/>
          </a:xfrm>
          <a:prstGeom prst="rect">
            <a:avLst/>
          </a:prstGeom>
        </p:spPr>
      </p:pic>
      <p:sp>
        <p:nvSpPr>
          <p:cNvPr id="3" name="Content Placeholder 2">
            <a:extLst>
              <a:ext uri="{FF2B5EF4-FFF2-40B4-BE49-F238E27FC236}">
                <a16:creationId xmlns:a16="http://schemas.microsoft.com/office/drawing/2014/main" id="{74CC742B-24D8-92EC-30AF-B058C9AB8586}"/>
              </a:ext>
            </a:extLst>
          </p:cNvPr>
          <p:cNvSpPr>
            <a:spLocks noGrp="1"/>
          </p:cNvSpPr>
          <p:nvPr>
            <p:ph idx="1"/>
          </p:nvPr>
        </p:nvSpPr>
        <p:spPr>
          <a:xfrm>
            <a:off x="727585" y="1055063"/>
            <a:ext cx="10273209" cy="5375231"/>
          </a:xfrm>
        </p:spPr>
        <p:txBody>
          <a:bodyPr>
            <a:normAutofit/>
          </a:bodyPr>
          <a:lstStyle/>
          <a:p>
            <a:pPr marL="0" indent="0">
              <a:buNone/>
            </a:pPr>
            <a:endParaRPr lang="en-US" sz="2200" b="1" dirty="0">
              <a:latin typeface="Calibri" panose="020F0502020204030204" pitchFamily="34" charset="0"/>
              <a:cs typeface="Calibri" panose="020F0502020204030204" pitchFamily="34" charset="0"/>
            </a:endParaRPr>
          </a:p>
          <a:p>
            <a:pPr marL="0" indent="0">
              <a:buNone/>
            </a:pPr>
            <a:r>
              <a:rPr lang="en-US" sz="2400" b="1" dirty="0">
                <a:latin typeface="Calibri" panose="020F0502020204030204" pitchFamily="34" charset="0"/>
                <a:cs typeface="Calibri" panose="020F0502020204030204" pitchFamily="34" charset="0"/>
              </a:rPr>
              <a:t>The Ballot Judge </a:t>
            </a:r>
            <a:r>
              <a:rPr lang="en-US" sz="2400" dirty="0">
                <a:latin typeface="Calibri" panose="020F0502020204030204" pitchFamily="34" charset="0"/>
                <a:cs typeface="Calibri" panose="020F0502020204030204" pitchFamily="34" charset="0"/>
              </a:rPr>
              <a:t>(or Precinct Counter Judge)</a:t>
            </a:r>
            <a:r>
              <a:rPr lang="en-US" sz="2400" i="0" u="none" strike="noStrike" baseline="0" dirty="0">
                <a:solidFill>
                  <a:srgbClr val="000000"/>
                </a:solidFill>
                <a:latin typeface="Calibri" panose="020F0502020204030204" pitchFamily="34" charset="0"/>
                <a:cs typeface="Calibri" panose="020F0502020204030204" pitchFamily="34" charset="0"/>
              </a:rPr>
              <a:t> </a:t>
            </a:r>
            <a:r>
              <a:rPr lang="en-US" sz="2400" dirty="0">
                <a:solidFill>
                  <a:srgbClr val="000000"/>
                </a:solidFill>
                <a:latin typeface="Calibri" panose="020F0502020204030204" pitchFamily="34" charset="0"/>
                <a:cs typeface="Calibri" panose="020F0502020204030204" pitchFamily="34" charset="0"/>
              </a:rPr>
              <a:t>receives the ballot </a:t>
            </a:r>
            <a:r>
              <a:rPr lang="en-US" sz="2400" dirty="0">
                <a:latin typeface="Calibri" panose="020F0502020204030204" pitchFamily="34" charset="0"/>
                <a:cs typeface="Calibri" panose="020F0502020204030204" pitchFamily="34" charset="0"/>
              </a:rPr>
              <a:t>from the elector</a:t>
            </a:r>
            <a:r>
              <a:rPr lang="en-US" sz="2400" dirty="0">
                <a:latin typeface="Calibri" panose="020F0502020204030204" pitchFamily="34" charset="0"/>
                <a:ea typeface="Verdana" panose="020B0604030504040204" pitchFamily="34" charset="0"/>
                <a:cs typeface="Calibri" panose="020F0502020204030204" pitchFamily="34" charset="0"/>
              </a:rPr>
              <a:t> then remove the stubs. The stubs are placed into a stub or other designated container.</a:t>
            </a:r>
          </a:p>
          <a:p>
            <a:pPr marL="0" indent="0">
              <a:buNone/>
            </a:pPr>
            <a:endParaRPr lang="en-US" sz="1400" dirty="0">
              <a:latin typeface="Calibri" panose="020F0502020204030204" pitchFamily="34" charset="0"/>
              <a:ea typeface="Verdana" panose="020B0604030504040204" pitchFamily="34" charset="0"/>
              <a:cs typeface="Calibri" panose="020F0502020204030204" pitchFamily="34" charset="0"/>
            </a:endParaRPr>
          </a:p>
          <a:p>
            <a:pPr marL="0" lvl="1" indent="0">
              <a:buNone/>
            </a:pPr>
            <a:r>
              <a:rPr lang="en-US" dirty="0">
                <a:latin typeface="Calibri" panose="020F0502020204030204" pitchFamily="34" charset="0"/>
                <a:ea typeface="Verdana" panose="020B0604030504040204" pitchFamily="34" charset="0"/>
                <a:cs typeface="Calibri" panose="020F0502020204030204" pitchFamily="34" charset="0"/>
              </a:rPr>
              <a:t>If using a precinct counter, instruct the elector to insert the ballot into the precinct counter.</a:t>
            </a:r>
          </a:p>
          <a:p>
            <a:pPr marL="747713" lvl="2" indent="-457200">
              <a:buFont typeface="+mj-lt"/>
              <a:buAutoNum type="arabicPeriod"/>
            </a:pPr>
            <a:r>
              <a:rPr lang="en-US" sz="2400" dirty="0">
                <a:latin typeface="Calibri" panose="020F0502020204030204" pitchFamily="34" charset="0"/>
                <a:ea typeface="Verdana" panose="020B0604030504040204" pitchFamily="34" charset="0"/>
                <a:cs typeface="Calibri" panose="020F0502020204030204" pitchFamily="34" charset="0"/>
              </a:rPr>
              <a:t>Instruct the elector to watch the number on the scanner change to ensure               that ballot was accepted.</a:t>
            </a:r>
          </a:p>
          <a:p>
            <a:pPr marL="747713" lvl="2" indent="-457200">
              <a:buFont typeface="+mj-lt"/>
              <a:buAutoNum type="arabicPeriod"/>
            </a:pPr>
            <a:r>
              <a:rPr lang="en-US" sz="2400" dirty="0">
                <a:latin typeface="Calibri" panose="020F0502020204030204" pitchFamily="34" charset="0"/>
                <a:ea typeface="Verdana" panose="020B0604030504040204" pitchFamily="34" charset="0"/>
                <a:cs typeface="Calibri" panose="020F0502020204030204" pitchFamily="34" charset="0"/>
              </a:rPr>
              <a:t>Assist the elector if the scanner reports an error.</a:t>
            </a:r>
          </a:p>
          <a:p>
            <a:pPr marL="747713" lvl="4" indent="0">
              <a:buNone/>
            </a:pPr>
            <a:endParaRPr lang="en-US" sz="2300" dirty="0">
              <a:latin typeface="Calibri" panose="020F0502020204030204" pitchFamily="34" charset="0"/>
              <a:ea typeface="Verdana" panose="020B0604030504040204" pitchFamily="34" charset="0"/>
              <a:cs typeface="Calibri" panose="020F0502020204030204" pitchFamily="34" charset="0"/>
            </a:endParaRPr>
          </a:p>
          <a:p>
            <a:pPr marL="0" lvl="4" indent="0">
              <a:buNone/>
            </a:pPr>
            <a:r>
              <a:rPr lang="en-US" sz="2400" b="1" dirty="0">
                <a:latin typeface="Calibri" panose="020F0502020204030204" pitchFamily="34" charset="0"/>
                <a:ea typeface="Verdana" panose="020B0604030504040204" pitchFamily="34" charset="0"/>
                <a:cs typeface="Calibri" panose="020F0502020204030204" pitchFamily="34" charset="0"/>
              </a:rPr>
              <a:t>See the DS200®/DS300® Troubleshooting section in the Election Handbook.</a:t>
            </a:r>
            <a:endParaRPr lang="en-US" sz="2400" b="1" dirty="0">
              <a:solidFill>
                <a:srgbClr val="000099"/>
              </a:solidFill>
              <a:latin typeface="Calibri" panose="020F0502020204030204" pitchFamily="34" charset="0"/>
              <a:ea typeface="Verdana" panose="020B0604030504040204" pitchFamily="34" charset="0"/>
              <a:cs typeface="Calibri" panose="020F0502020204030204" pitchFamily="34" charset="0"/>
            </a:endParaRPr>
          </a:p>
          <a:p>
            <a:pPr marL="0" lvl="4" indent="0">
              <a:buNone/>
            </a:pPr>
            <a:endParaRPr lang="en-US" sz="2400" b="1" dirty="0">
              <a:solidFill>
                <a:srgbClr val="000099"/>
              </a:solidFill>
              <a:latin typeface="Calibri" panose="020F0502020204030204" pitchFamily="34" charset="0"/>
              <a:ea typeface="Verdana" panose="020B0604030504040204" pitchFamily="34" charset="0"/>
              <a:cs typeface="Calibri" panose="020F0502020204030204" pitchFamily="34" charset="0"/>
            </a:endParaRPr>
          </a:p>
          <a:p>
            <a:pPr marL="0" lvl="4" indent="0">
              <a:buNone/>
            </a:pPr>
            <a:r>
              <a:rPr lang="en-US" sz="2400" b="1" dirty="0">
                <a:latin typeface="Calibri" panose="020F0502020204030204" pitchFamily="34" charset="0"/>
                <a:ea typeface="Verdana" panose="020B0604030504040204" pitchFamily="34" charset="0"/>
                <a:cs typeface="Calibri" panose="020F0502020204030204" pitchFamily="34" charset="0"/>
              </a:rPr>
              <a:t>Do NOT </a:t>
            </a:r>
            <a:r>
              <a:rPr lang="en-US" sz="2400" dirty="0">
                <a:latin typeface="Calibri" panose="020F0502020204030204" pitchFamily="34" charset="0"/>
                <a:ea typeface="Verdana" panose="020B0604030504040204" pitchFamily="34" charset="0"/>
                <a:cs typeface="Calibri" panose="020F0502020204030204" pitchFamily="34" charset="0"/>
              </a:rPr>
              <a:t>look at the elector’s ballot while assisting.</a:t>
            </a:r>
          </a:p>
          <a:p>
            <a:pPr marL="228600" lvl="1" indent="0">
              <a:buNone/>
            </a:pPr>
            <a:endParaRPr lang="en-US" sz="1700" dirty="0"/>
          </a:p>
        </p:txBody>
      </p:sp>
    </p:spTree>
    <p:extLst>
      <p:ext uri="{BB962C8B-B14F-4D97-AF65-F5344CB8AC3E}">
        <p14:creationId xmlns:p14="http://schemas.microsoft.com/office/powerpoint/2010/main" val="24917828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160" name="Rectangle 49159">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002A6D3-966E-4C1C-91F5-7C89118E430B}"/>
              </a:ext>
            </a:extLst>
          </p:cNvPr>
          <p:cNvSpPr/>
          <p:nvPr/>
        </p:nvSpPr>
        <p:spPr>
          <a:xfrm>
            <a:off x="651392" y="760617"/>
            <a:ext cx="10515600" cy="762926"/>
          </a:xfrm>
          <a:prstGeom prst="rect">
            <a:avLst/>
          </a:prstGeom>
        </p:spPr>
        <p:txBody>
          <a:bodyPr vert="horz" lIns="91440" tIns="45720" rIns="91440" bIns="45720" rtlCol="0" anchor="b" anchorCtr="0">
            <a:normAutofit/>
          </a:bodyPr>
          <a:lstStyle/>
          <a:p>
            <a:pPr>
              <a:lnSpc>
                <a:spcPct val="90000"/>
              </a:lnSpc>
              <a:spcBef>
                <a:spcPct val="0"/>
              </a:spcBef>
              <a:spcAft>
                <a:spcPts val="600"/>
              </a:spcAft>
            </a:pPr>
            <a:r>
              <a:rPr lang="en-US" sz="2800" b="1" kern="1200" dirty="0">
                <a:solidFill>
                  <a:schemeClr val="tx1"/>
                </a:solidFill>
                <a:ea typeface="+mj-ea"/>
                <a:cs typeface="+mj-cs"/>
              </a:rPr>
              <a:t>The Provisional Judge</a:t>
            </a:r>
          </a:p>
        </p:txBody>
      </p:sp>
      <p:sp>
        <p:nvSpPr>
          <p:cNvPr id="49162"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155" name="Content Placeholder 2"/>
          <p:cNvSpPr>
            <a:spLocks noGrp="1"/>
          </p:cNvSpPr>
          <p:nvPr>
            <p:ph idx="1"/>
          </p:nvPr>
        </p:nvSpPr>
        <p:spPr>
          <a:xfrm>
            <a:off x="838200" y="1801565"/>
            <a:ext cx="10515600" cy="4251960"/>
          </a:xfrm>
        </p:spPr>
        <p:txBody>
          <a:bodyPr vert="horz" lIns="91440" tIns="45720" rIns="91440" bIns="45720" rtlCol="0">
            <a:noAutofit/>
          </a:bodyPr>
          <a:lstStyle/>
          <a:p>
            <a:pPr marL="0" lvl="1" indent="0">
              <a:buNone/>
            </a:pPr>
            <a:r>
              <a:rPr lang="en-US" b="1" dirty="0">
                <a:latin typeface="+mn-lt"/>
              </a:rPr>
              <a:t>The Provisional Judge </a:t>
            </a:r>
            <a:r>
              <a:rPr lang="en-US" dirty="0">
                <a:latin typeface="+mn-lt"/>
              </a:rPr>
              <a:t>is responsible for assisting electors who required to vote a provisional ballot because they do not meet the eligibility to vote a regular ballot. </a:t>
            </a:r>
          </a:p>
          <a:p>
            <a:pPr marL="0" lvl="1" indent="0">
              <a:buNone/>
            </a:pPr>
            <a:endParaRPr lang="en-US" sz="500" dirty="0">
              <a:latin typeface="+mn-lt"/>
            </a:endParaRPr>
          </a:p>
          <a:p>
            <a:pPr marL="403225" lvl="2"/>
            <a:r>
              <a:rPr lang="en-US" sz="2400" b="1" dirty="0">
                <a:latin typeface="+mn-lt"/>
              </a:rPr>
              <a:t>The voter did not have appropriate ID </a:t>
            </a:r>
            <a:r>
              <a:rPr lang="en-US" sz="2400" dirty="0">
                <a:latin typeface="+mn-lt"/>
              </a:rPr>
              <a:t>when appearing to vote or the ID number provided could not be verified by the Election Office; or </a:t>
            </a:r>
          </a:p>
          <a:p>
            <a:pPr marL="403225" lvl="2"/>
            <a:r>
              <a:rPr lang="en-US" sz="2400" b="1" dirty="0">
                <a:latin typeface="+mn-lt"/>
              </a:rPr>
              <a:t>The voter appears in the register as having been issued an absentee ballot</a:t>
            </a:r>
            <a:r>
              <a:rPr lang="en-US" sz="2400" dirty="0">
                <a:latin typeface="+mn-lt"/>
              </a:rPr>
              <a:t>; or</a:t>
            </a:r>
          </a:p>
          <a:p>
            <a:pPr marL="403225" lvl="2"/>
            <a:r>
              <a:rPr lang="en-US" sz="2400" b="1" dirty="0">
                <a:latin typeface="+mn-lt"/>
              </a:rPr>
              <a:t>The voter does not appear in the register and claims to have registered</a:t>
            </a:r>
            <a:r>
              <a:rPr lang="en-US" sz="2400" dirty="0">
                <a:latin typeface="+mn-lt"/>
              </a:rPr>
              <a:t>, but registration cannot be verified by the Election Office; or</a:t>
            </a:r>
          </a:p>
          <a:p>
            <a:pPr marL="403225" lvl="2"/>
            <a:r>
              <a:rPr lang="en-US" sz="2400" b="1" dirty="0">
                <a:latin typeface="+mn-lt"/>
              </a:rPr>
              <a:t>The voter's registration has been challenged</a:t>
            </a:r>
            <a:r>
              <a:rPr lang="en-US" sz="2400" dirty="0">
                <a:latin typeface="+mn-lt"/>
              </a:rPr>
              <a:t>.</a:t>
            </a:r>
          </a:p>
          <a:p>
            <a:pPr marL="174625" lvl="2" indent="0">
              <a:buNone/>
            </a:pPr>
            <a:endParaRPr lang="en-US" sz="2200" dirty="0">
              <a:latin typeface="+mn-lt"/>
            </a:endParaRPr>
          </a:p>
          <a:p>
            <a:pPr marL="0" lvl="2" indent="0">
              <a:buNone/>
            </a:pPr>
            <a:r>
              <a:rPr lang="en-US" sz="2400" dirty="0">
                <a:latin typeface="+mn-lt"/>
              </a:rPr>
              <a:t>If the ID / registration issue can be resolved by the Election Office, send the elector back to the Ballot Judge to vote a </a:t>
            </a:r>
            <a:r>
              <a:rPr lang="en-US" sz="2400" b="1" dirty="0">
                <a:latin typeface="+mn-lt"/>
              </a:rPr>
              <a:t>regular ballot </a:t>
            </a:r>
            <a:r>
              <a:rPr lang="en-US" sz="2400" dirty="0">
                <a:latin typeface="+mn-lt"/>
              </a:rPr>
              <a:t>as indicated by the Election Office. </a:t>
            </a:r>
          </a:p>
        </p:txBody>
      </p:sp>
    </p:spTree>
    <p:custDataLst>
      <p:tags r:id="rId1"/>
    </p:custDataLst>
    <p:extLst>
      <p:ext uri="{BB962C8B-B14F-4D97-AF65-F5344CB8AC3E}">
        <p14:creationId xmlns:p14="http://schemas.microsoft.com/office/powerpoint/2010/main" val="18460658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DEB5D57-49E6-47EC-7186-D8FF5876E0EC}"/>
              </a:ext>
            </a:extLst>
          </p:cNvPr>
          <p:cNvSpPr/>
          <p:nvPr/>
        </p:nvSpPr>
        <p:spPr>
          <a:xfrm>
            <a:off x="548942" y="461462"/>
            <a:ext cx="10515600" cy="531421"/>
          </a:xfrm>
          <a:prstGeom prst="rect">
            <a:avLst/>
          </a:prstGeom>
        </p:spPr>
        <p:txBody>
          <a:bodyPr vert="horz" lIns="91440" tIns="45720" rIns="91440" bIns="45720" rtlCol="0" anchor="b" anchorCtr="0">
            <a:normAutofit/>
          </a:bodyPr>
          <a:lstStyle/>
          <a:p>
            <a:pPr marL="0" indent="0">
              <a:spcAft>
                <a:spcPts val="600"/>
              </a:spcAft>
              <a:buNone/>
            </a:pPr>
            <a:r>
              <a:rPr lang="en-US" sz="2800" b="1" dirty="0">
                <a:latin typeface="+mn-lt"/>
              </a:rPr>
              <a:t>The Provisional Judge </a:t>
            </a:r>
            <a:r>
              <a:rPr lang="en-US" sz="2400" i="1" dirty="0">
                <a:latin typeface="+mn-lt"/>
              </a:rPr>
              <a:t>(continued)</a:t>
            </a:r>
            <a:endParaRPr lang="en-US" sz="2600" i="1" dirty="0">
              <a:latin typeface="+mn-lt"/>
            </a:endParaRPr>
          </a:p>
        </p:txBody>
      </p:sp>
      <p:pic>
        <p:nvPicPr>
          <p:cNvPr id="4" name="Picture 3">
            <a:extLst>
              <a:ext uri="{FF2B5EF4-FFF2-40B4-BE49-F238E27FC236}">
                <a16:creationId xmlns:a16="http://schemas.microsoft.com/office/drawing/2014/main" id="{B6B1CE96-47C8-2B97-5D9A-81F1FED6E29F}"/>
              </a:ext>
            </a:extLst>
          </p:cNvPr>
          <p:cNvPicPr>
            <a:picLocks noChangeAspect="1"/>
          </p:cNvPicPr>
          <p:nvPr/>
        </p:nvPicPr>
        <p:blipFill rotWithShape="1">
          <a:blip r:embed="rId2"/>
          <a:srcRect t="8761"/>
          <a:stretch/>
        </p:blipFill>
        <p:spPr>
          <a:xfrm>
            <a:off x="-9332" y="896728"/>
            <a:ext cx="11652390" cy="1540015"/>
          </a:xfrm>
          <a:prstGeom prst="rect">
            <a:avLst/>
          </a:prstGeom>
        </p:spPr>
      </p:pic>
      <p:sp>
        <p:nvSpPr>
          <p:cNvPr id="3" name="Content Placeholder 2">
            <a:extLst>
              <a:ext uri="{FF2B5EF4-FFF2-40B4-BE49-F238E27FC236}">
                <a16:creationId xmlns:a16="http://schemas.microsoft.com/office/drawing/2014/main" id="{74CC742B-24D8-92EC-30AF-B058C9AB8586}"/>
              </a:ext>
            </a:extLst>
          </p:cNvPr>
          <p:cNvSpPr>
            <a:spLocks noGrp="1"/>
          </p:cNvSpPr>
          <p:nvPr>
            <p:ph idx="1"/>
          </p:nvPr>
        </p:nvSpPr>
        <p:spPr>
          <a:xfrm>
            <a:off x="727585" y="1173047"/>
            <a:ext cx="10804711" cy="5375231"/>
          </a:xfrm>
        </p:spPr>
        <p:txBody>
          <a:bodyPr>
            <a:normAutofit lnSpcReduction="10000"/>
          </a:bodyPr>
          <a:lstStyle/>
          <a:p>
            <a:pPr marL="58738" lvl="1" indent="0">
              <a:spcAft>
                <a:spcPts val="600"/>
              </a:spcAft>
              <a:buNone/>
            </a:pPr>
            <a:r>
              <a:rPr lang="en-US" b="1" dirty="0">
                <a:latin typeface="Calibri" panose="020F0502020204030204" pitchFamily="34" charset="0"/>
                <a:ea typeface="Verdana" panose="020B0604030504040204" pitchFamily="34" charset="0"/>
                <a:cs typeface="Calibri" panose="020F0502020204030204" pitchFamily="34" charset="0"/>
              </a:rPr>
              <a:t>If the elector cannot provide ID or if the ID number cannot be verified</a:t>
            </a:r>
            <a:r>
              <a:rPr lang="en-US" dirty="0">
                <a:latin typeface="Calibri" panose="020F0502020204030204" pitchFamily="34" charset="0"/>
                <a:ea typeface="Verdana" panose="020B0604030504040204" pitchFamily="34" charset="0"/>
                <a:cs typeface="Calibri" panose="020F0502020204030204" pitchFamily="34" charset="0"/>
              </a:rPr>
              <a:t>:</a:t>
            </a:r>
          </a:p>
          <a:p>
            <a:pPr marL="1371600" lvl="2" indent="-457200">
              <a:buFont typeface="+mj-lt"/>
              <a:buAutoNum type="arabicPeriod"/>
            </a:pPr>
            <a:r>
              <a:rPr lang="en-US" sz="2400" dirty="0">
                <a:latin typeface="Calibri" panose="020F0502020204030204" pitchFamily="34" charset="0"/>
                <a:ea typeface="Verdana" panose="020B0604030504040204" pitchFamily="34" charset="0"/>
                <a:cs typeface="Calibri" panose="020F0502020204030204" pitchFamily="34" charset="0"/>
              </a:rPr>
              <a:t>Provide the elector with the </a:t>
            </a:r>
            <a:r>
              <a:rPr lang="en-US" sz="2400" dirty="0">
                <a:solidFill>
                  <a:srgbClr val="000099"/>
                </a:solidFill>
                <a:latin typeface="Calibri" panose="020F0502020204030204" pitchFamily="34" charset="0"/>
                <a:ea typeface="Verdana" panose="020B0604030504040204" pitchFamily="34" charset="0"/>
                <a:cs typeface="Calibri" panose="020F0502020204030204" pitchFamily="34" charset="0"/>
                <a:hlinkClick r:id="rId3"/>
              </a:rPr>
              <a:t>Provisional Ballot Instructions</a:t>
            </a:r>
            <a:r>
              <a:rPr lang="en-US" sz="2400" dirty="0">
                <a:solidFill>
                  <a:srgbClr val="000099"/>
                </a:solidFill>
                <a:latin typeface="Calibri" panose="020F0502020204030204" pitchFamily="34" charset="0"/>
                <a:ea typeface="Verdana" panose="020B0604030504040204" pitchFamily="34" charset="0"/>
                <a:cs typeface="Calibri" panose="020F0502020204030204" pitchFamily="34" charset="0"/>
              </a:rPr>
              <a:t> </a:t>
            </a:r>
            <a:r>
              <a:rPr lang="en-US" sz="2400" b="1" dirty="0">
                <a:latin typeface="Calibri" panose="020F0502020204030204" pitchFamily="34" charset="0"/>
                <a:ea typeface="Verdana" panose="020B0604030504040204" pitchFamily="34" charset="0"/>
                <a:cs typeface="Calibri" panose="020F0502020204030204" pitchFamily="34" charset="0"/>
              </a:rPr>
              <a:t>and review   the instructions with them.</a:t>
            </a:r>
            <a:endParaRPr lang="en-US" sz="2400" b="1" dirty="0">
              <a:solidFill>
                <a:srgbClr val="FF66FF"/>
              </a:solidFill>
              <a:latin typeface="Calibri" panose="020F0502020204030204" pitchFamily="34" charset="0"/>
              <a:ea typeface="Verdana" panose="020B0604030504040204" pitchFamily="34" charset="0"/>
              <a:cs typeface="Calibri" panose="020F0502020204030204" pitchFamily="34" charset="0"/>
            </a:endParaRPr>
          </a:p>
          <a:p>
            <a:pPr marL="1428750" lvl="2" indent="-514350">
              <a:buFont typeface="+mj-lt"/>
              <a:buAutoNum type="arabicPeriod"/>
            </a:pPr>
            <a:r>
              <a:rPr lang="en-US" sz="2400" dirty="0">
                <a:latin typeface="Calibri" panose="020F0502020204030204" pitchFamily="34" charset="0"/>
                <a:ea typeface="Verdana" panose="020B0604030504040204" pitchFamily="34" charset="0"/>
                <a:cs typeface="Calibri" panose="020F0502020204030204" pitchFamily="34" charset="0"/>
              </a:rPr>
              <a:t>Assist the elector with filling out the </a:t>
            </a:r>
            <a:r>
              <a:rPr lang="en-US" sz="2400" b="1" dirty="0">
                <a:latin typeface="Calibri" panose="020F0502020204030204" pitchFamily="34" charset="0"/>
                <a:ea typeface="Verdana" panose="020B0604030504040204" pitchFamily="34" charset="0"/>
                <a:cs typeface="Calibri" panose="020F0502020204030204" pitchFamily="34" charset="0"/>
              </a:rPr>
              <a:t>Provisional Checklist </a:t>
            </a:r>
            <a:r>
              <a:rPr lang="en-US" sz="2400" dirty="0">
                <a:latin typeface="Calibri" panose="020F0502020204030204" pitchFamily="34" charset="0"/>
                <a:ea typeface="Verdana" panose="020B0604030504040204" pitchFamily="34" charset="0"/>
                <a:cs typeface="Calibri" panose="020F0502020204030204" pitchFamily="34" charset="0"/>
              </a:rPr>
              <a:t>on the   </a:t>
            </a:r>
            <a:r>
              <a:rPr lang="en-US" sz="2400" dirty="0">
                <a:latin typeface="Calibri" panose="020F0502020204030204" pitchFamily="34" charset="0"/>
                <a:ea typeface="Verdana" panose="020B0604030504040204" pitchFamily="34" charset="0"/>
                <a:cs typeface="Calibri" panose="020F0502020204030204" pitchFamily="34" charset="0"/>
                <a:hlinkClick r:id="rId3"/>
              </a:rPr>
              <a:t>Provisional Ballot Envelope</a:t>
            </a:r>
            <a:r>
              <a:rPr lang="en-US" sz="2400" b="1" dirty="0">
                <a:solidFill>
                  <a:srgbClr val="000099"/>
                </a:solidFill>
                <a:latin typeface="Calibri" panose="020F0502020204030204" pitchFamily="34" charset="0"/>
                <a:ea typeface="Verdana" panose="020B0604030504040204" pitchFamily="34" charset="0"/>
                <a:cs typeface="Calibri" panose="020F0502020204030204" pitchFamily="34" charset="0"/>
              </a:rPr>
              <a:t> </a:t>
            </a:r>
            <a:r>
              <a:rPr lang="en-US" sz="2400" dirty="0">
                <a:latin typeface="Calibri" panose="020F0502020204030204" pitchFamily="34" charset="0"/>
                <a:ea typeface="Verdana" panose="020B0604030504040204" pitchFamily="34" charset="0"/>
                <a:cs typeface="Calibri" panose="020F0502020204030204" pitchFamily="34" charset="0"/>
              </a:rPr>
              <a:t>and fill out the election judge portion.</a:t>
            </a:r>
          </a:p>
          <a:p>
            <a:pPr marL="1428750" lvl="2" indent="-514350" eaLnBrk="1" hangingPunct="1">
              <a:buFont typeface="+mj-lt"/>
              <a:buAutoNum type="arabicPeriod"/>
            </a:pPr>
            <a:r>
              <a:rPr lang="en-US" sz="2400" dirty="0">
                <a:latin typeface="Calibri" panose="020F0502020204030204" pitchFamily="34" charset="0"/>
                <a:ea typeface="Verdana" panose="020B0604030504040204" pitchFamily="34" charset="0"/>
                <a:cs typeface="Calibri" panose="020F0502020204030204" pitchFamily="34" charset="0"/>
              </a:rPr>
              <a:t>Send the elector back to the Register Judge with the Provisional Ballot Envelope to complete the process to be issued a ballot.</a:t>
            </a:r>
          </a:p>
          <a:p>
            <a:pPr marL="58738" lvl="1" indent="0">
              <a:spcBef>
                <a:spcPts val="1200"/>
              </a:spcBef>
              <a:spcAft>
                <a:spcPts val="600"/>
              </a:spcAft>
              <a:buNone/>
            </a:pPr>
            <a:r>
              <a:rPr lang="en-US" b="1" dirty="0">
                <a:latin typeface="Calibri" panose="020F0502020204030204" pitchFamily="34" charset="0"/>
                <a:ea typeface="Verdana" panose="020B0604030504040204" pitchFamily="34" charset="0"/>
                <a:cs typeface="Calibri" panose="020F0502020204030204" pitchFamily="34" charset="0"/>
              </a:rPr>
              <a:t>If the elector has been issued an absentee ballot</a:t>
            </a:r>
            <a:r>
              <a:rPr lang="en-US" dirty="0">
                <a:latin typeface="Calibri" panose="020F0502020204030204" pitchFamily="34" charset="0"/>
                <a:ea typeface="Verdana" panose="020B0604030504040204" pitchFamily="34" charset="0"/>
                <a:cs typeface="Calibri" panose="020F0502020204030204" pitchFamily="34" charset="0"/>
              </a:rPr>
              <a:t> and claims it was not received,  was lost, or destroyed:</a:t>
            </a:r>
          </a:p>
          <a:p>
            <a:pPr marL="1371600" lvl="2" indent="-457200">
              <a:buFont typeface="+mj-lt"/>
              <a:buAutoNum type="arabicPeriod"/>
            </a:pPr>
            <a:r>
              <a:rPr lang="en-US" sz="2400" dirty="0">
                <a:latin typeface="Calibri" panose="020F0502020204030204" pitchFamily="34" charset="0"/>
                <a:ea typeface="Verdana" panose="020B0604030504040204" pitchFamily="34" charset="0"/>
                <a:cs typeface="Calibri" panose="020F0502020204030204" pitchFamily="34" charset="0"/>
              </a:rPr>
              <a:t>Provide the elector with </a:t>
            </a:r>
            <a:r>
              <a:rPr lang="en-US" sz="2400" dirty="0">
                <a:solidFill>
                  <a:srgbClr val="000099"/>
                </a:solidFill>
                <a:latin typeface="Calibri" panose="020F0502020204030204" pitchFamily="34" charset="0"/>
                <a:ea typeface="Verdana" panose="020B0604030504040204" pitchFamily="34" charset="0"/>
                <a:cs typeface="Calibri" panose="020F0502020204030204" pitchFamily="34" charset="0"/>
                <a:hlinkClick r:id="rId3"/>
              </a:rPr>
              <a:t>Provisional Ballot Instructions</a:t>
            </a:r>
            <a:r>
              <a:rPr lang="en-US" sz="2400" dirty="0">
                <a:solidFill>
                  <a:srgbClr val="000099"/>
                </a:solidFill>
                <a:latin typeface="Calibri" panose="020F0502020204030204" pitchFamily="34" charset="0"/>
                <a:ea typeface="Verdana" panose="020B0604030504040204" pitchFamily="34" charset="0"/>
                <a:cs typeface="Calibri" panose="020F0502020204030204" pitchFamily="34" charset="0"/>
              </a:rPr>
              <a:t> </a:t>
            </a:r>
            <a:r>
              <a:rPr lang="en-US" sz="2400" dirty="0">
                <a:latin typeface="Calibri" panose="020F0502020204030204" pitchFamily="34" charset="0"/>
                <a:ea typeface="Verdana" panose="020B0604030504040204" pitchFamily="34" charset="0"/>
                <a:cs typeface="Calibri" panose="020F0502020204030204" pitchFamily="34" charset="0"/>
              </a:rPr>
              <a:t>and review the instructions with them.</a:t>
            </a:r>
          </a:p>
          <a:p>
            <a:pPr marL="1371600" lvl="2" indent="-457200">
              <a:buFont typeface="+mj-lt"/>
              <a:buAutoNum type="arabicPeriod"/>
            </a:pPr>
            <a:r>
              <a:rPr lang="en-US" sz="2400" dirty="0">
                <a:latin typeface="Calibri" panose="020F0502020204030204" pitchFamily="34" charset="0"/>
                <a:ea typeface="Verdana" panose="020B0604030504040204" pitchFamily="34" charset="0"/>
                <a:cs typeface="Calibri" panose="020F0502020204030204" pitchFamily="34" charset="0"/>
              </a:rPr>
              <a:t>Assist the elector with filling out the </a:t>
            </a:r>
            <a:r>
              <a:rPr lang="en-US" sz="2400" dirty="0">
                <a:latin typeface="Calibri" panose="020F0502020204030204" pitchFamily="34" charset="0"/>
                <a:ea typeface="Verdana" panose="020B0604030504040204" pitchFamily="34" charset="0"/>
                <a:cs typeface="Calibri" panose="020F0502020204030204" pitchFamily="34" charset="0"/>
                <a:hlinkClick r:id="rId3"/>
              </a:rPr>
              <a:t>Provisional Ballot Envelope</a:t>
            </a:r>
            <a:r>
              <a:rPr lang="en-US" sz="2400" dirty="0">
                <a:latin typeface="Calibri" panose="020F0502020204030204" pitchFamily="34" charset="0"/>
                <a:ea typeface="Verdana" panose="020B0604030504040204" pitchFamily="34" charset="0"/>
                <a:cs typeface="Calibri" panose="020F0502020204030204" pitchFamily="34" charset="0"/>
              </a:rPr>
              <a:t>; you will fill out the Election Official section(s).</a:t>
            </a:r>
          </a:p>
          <a:p>
            <a:pPr marL="1371600" lvl="2" indent="-457200">
              <a:buFont typeface="+mj-lt"/>
              <a:buAutoNum type="arabicPeriod"/>
            </a:pPr>
            <a:r>
              <a:rPr lang="en-US" sz="2400" dirty="0">
                <a:latin typeface="Calibri" panose="020F0502020204030204" pitchFamily="34" charset="0"/>
                <a:ea typeface="Verdana" panose="020B0604030504040204" pitchFamily="34" charset="0"/>
                <a:cs typeface="Calibri" panose="020F0502020204030204" pitchFamily="34" charset="0"/>
              </a:rPr>
              <a:t>Send the elector back to the Register Judge with the provisional envelope to complete the process and be issued a ballot.</a:t>
            </a:r>
            <a:endParaRPr lang="en-US" sz="2400" b="1" dirty="0">
              <a:latin typeface="Calibri" panose="020F0502020204030204" pitchFamily="34" charset="0"/>
              <a:cs typeface="Calibri" panose="020F0502020204030204" pitchFamily="34" charset="0"/>
            </a:endParaRPr>
          </a:p>
          <a:p>
            <a:pPr marL="228600" lvl="1" indent="0">
              <a:buNone/>
            </a:pPr>
            <a:endParaRPr lang="en-US" sz="1700" dirty="0"/>
          </a:p>
        </p:txBody>
      </p:sp>
    </p:spTree>
    <p:extLst>
      <p:ext uri="{BB962C8B-B14F-4D97-AF65-F5344CB8AC3E}">
        <p14:creationId xmlns:p14="http://schemas.microsoft.com/office/powerpoint/2010/main" val="24341547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B6B1CE96-47C8-2B97-5D9A-81F1FED6E29F}"/>
              </a:ext>
            </a:extLst>
          </p:cNvPr>
          <p:cNvPicPr>
            <a:picLocks noChangeAspect="1"/>
          </p:cNvPicPr>
          <p:nvPr/>
        </p:nvPicPr>
        <p:blipFill rotWithShape="1">
          <a:blip r:embed="rId2"/>
          <a:srcRect t="8761"/>
          <a:stretch/>
        </p:blipFill>
        <p:spPr>
          <a:xfrm>
            <a:off x="-9332" y="1093368"/>
            <a:ext cx="11535801" cy="1540015"/>
          </a:xfrm>
          <a:prstGeom prst="rect">
            <a:avLst/>
          </a:prstGeom>
        </p:spPr>
      </p:pic>
      <p:sp>
        <p:nvSpPr>
          <p:cNvPr id="3" name="Content Placeholder 2">
            <a:extLst>
              <a:ext uri="{FF2B5EF4-FFF2-40B4-BE49-F238E27FC236}">
                <a16:creationId xmlns:a16="http://schemas.microsoft.com/office/drawing/2014/main" id="{74CC742B-24D8-92EC-30AF-B058C9AB8586}"/>
              </a:ext>
            </a:extLst>
          </p:cNvPr>
          <p:cNvSpPr>
            <a:spLocks noGrp="1"/>
          </p:cNvSpPr>
          <p:nvPr>
            <p:ph idx="1"/>
          </p:nvPr>
        </p:nvSpPr>
        <p:spPr>
          <a:xfrm>
            <a:off x="727585" y="1310695"/>
            <a:ext cx="10273209" cy="5151715"/>
          </a:xfrm>
        </p:spPr>
        <p:txBody>
          <a:bodyPr>
            <a:normAutofit/>
          </a:bodyPr>
          <a:lstStyle/>
          <a:p>
            <a:pPr marL="58738" lvl="1" indent="0">
              <a:buNone/>
              <a:defRPr/>
            </a:pPr>
            <a:r>
              <a:rPr lang="en-US" sz="2300" b="1" dirty="0">
                <a:latin typeface="Calibri" panose="020F0502020204030204" pitchFamily="34" charset="0"/>
                <a:ea typeface="Verdana" panose="020B0604030504040204" pitchFamily="34" charset="0"/>
                <a:cs typeface="Calibri" panose="020F0502020204030204" pitchFamily="34" charset="0"/>
              </a:rPr>
              <a:t>When an elector is being challenged by another elector:</a:t>
            </a:r>
          </a:p>
          <a:p>
            <a:pPr marL="400050" lvl="3" indent="0">
              <a:buNone/>
              <a:defRPr/>
            </a:pPr>
            <a:r>
              <a:rPr lang="en-US" sz="2300" dirty="0">
                <a:latin typeface="Calibri" panose="020F0502020204030204" pitchFamily="34" charset="0"/>
                <a:ea typeface="Verdana" panose="020B0604030504040204" pitchFamily="34" charset="0"/>
                <a:cs typeface="Calibri" panose="020F0502020204030204" pitchFamily="34" charset="0"/>
              </a:rPr>
              <a:t>If challenge cannot be resolved immediately </a:t>
            </a:r>
            <a:r>
              <a:rPr lang="en-US" sz="2300" i="1" dirty="0">
                <a:latin typeface="Calibri" panose="020F0502020204030204" pitchFamily="34" charset="0"/>
                <a:ea typeface="Verdana" panose="020B0604030504040204" pitchFamily="34" charset="0"/>
                <a:cs typeface="Calibri" panose="020F0502020204030204" pitchFamily="34" charset="0"/>
              </a:rPr>
              <a:t>(</a:t>
            </a:r>
            <a:r>
              <a:rPr lang="en-US" sz="2300" dirty="0">
                <a:latin typeface="Calibri" panose="020F0502020204030204" pitchFamily="34" charset="0"/>
                <a:ea typeface="Verdana" panose="020B0604030504040204" pitchFamily="34" charset="0"/>
                <a:cs typeface="Calibri" panose="020F0502020204030204" pitchFamily="34" charset="0"/>
              </a:rPr>
              <a:t>see</a:t>
            </a:r>
            <a:r>
              <a:rPr lang="en-US" sz="2300" i="1" dirty="0">
                <a:latin typeface="Calibri" panose="020F0502020204030204" pitchFamily="34" charset="0"/>
                <a:ea typeface="Verdana" panose="020B0604030504040204" pitchFamily="34" charset="0"/>
                <a:cs typeface="Calibri" panose="020F0502020204030204" pitchFamily="34" charset="0"/>
              </a:rPr>
              <a:t> Challenge </a:t>
            </a:r>
            <a:r>
              <a:rPr lang="en-US" sz="2300" dirty="0">
                <a:latin typeface="Calibri" panose="020F0502020204030204" pitchFamily="34" charset="0"/>
                <a:ea typeface="Verdana" panose="020B0604030504040204" pitchFamily="34" charset="0"/>
                <a:cs typeface="Calibri" panose="020F0502020204030204" pitchFamily="34" charset="0"/>
              </a:rPr>
              <a:t>section of the </a:t>
            </a:r>
            <a:r>
              <a:rPr lang="en-US" sz="2300" b="1" dirty="0">
                <a:latin typeface="Calibri" panose="020F0502020204030204" pitchFamily="34" charset="0"/>
                <a:ea typeface="Verdana" panose="020B0604030504040204" pitchFamily="34" charset="0"/>
                <a:cs typeface="Calibri" panose="020F0502020204030204" pitchFamily="34" charset="0"/>
              </a:rPr>
              <a:t>Election Handbook</a:t>
            </a:r>
            <a:r>
              <a:rPr lang="en-US" sz="2300" dirty="0">
                <a:latin typeface="Calibri" panose="020F0502020204030204" pitchFamily="34" charset="0"/>
                <a:ea typeface="Verdana" panose="020B0604030504040204" pitchFamily="34" charset="0"/>
                <a:cs typeface="Calibri" panose="020F0502020204030204" pitchFamily="34" charset="0"/>
              </a:rPr>
              <a:t>):</a:t>
            </a:r>
          </a:p>
          <a:p>
            <a:pPr marL="1376363" lvl="4" indent="-514350">
              <a:buFont typeface="+mj-lt"/>
              <a:buAutoNum type="arabicPeriod"/>
              <a:defRPr/>
            </a:pPr>
            <a:r>
              <a:rPr lang="en-US" sz="2300" dirty="0">
                <a:latin typeface="Calibri" panose="020F0502020204030204" pitchFamily="34" charset="0"/>
                <a:ea typeface="Verdana" panose="020B0604030504040204" pitchFamily="34" charset="0"/>
                <a:cs typeface="Calibri" panose="020F0502020204030204" pitchFamily="34" charset="0"/>
              </a:rPr>
              <a:t>Provide the elector with </a:t>
            </a:r>
            <a:r>
              <a:rPr lang="en-US" sz="2300" dirty="0">
                <a:solidFill>
                  <a:srgbClr val="000099"/>
                </a:solidFill>
                <a:latin typeface="Calibri" panose="020F0502020204030204" pitchFamily="34" charset="0"/>
                <a:ea typeface="Verdana" panose="020B0604030504040204" pitchFamily="34" charset="0"/>
                <a:cs typeface="Calibri" panose="020F0502020204030204" pitchFamily="34" charset="0"/>
                <a:hlinkClick r:id="rId3"/>
              </a:rPr>
              <a:t>Provisional Ballot Instructions</a:t>
            </a:r>
            <a:r>
              <a:rPr lang="en-US" sz="2300" dirty="0">
                <a:solidFill>
                  <a:srgbClr val="000099"/>
                </a:solidFill>
                <a:latin typeface="Calibri" panose="020F0502020204030204" pitchFamily="34" charset="0"/>
                <a:ea typeface="Verdana" panose="020B0604030504040204" pitchFamily="34" charset="0"/>
                <a:cs typeface="Calibri" panose="020F0502020204030204" pitchFamily="34" charset="0"/>
              </a:rPr>
              <a:t> </a:t>
            </a:r>
            <a:r>
              <a:rPr lang="en-US" sz="2300" dirty="0">
                <a:latin typeface="Calibri" panose="020F0502020204030204" pitchFamily="34" charset="0"/>
                <a:ea typeface="Verdana" panose="020B0604030504040204" pitchFamily="34" charset="0"/>
                <a:cs typeface="Calibri" panose="020F0502020204030204" pitchFamily="34" charset="0"/>
              </a:rPr>
              <a:t>and review the instructions with them.</a:t>
            </a:r>
          </a:p>
          <a:p>
            <a:pPr marL="1376363" lvl="4" indent="-514350">
              <a:buFont typeface="+mj-lt"/>
              <a:buAutoNum type="arabicPeriod"/>
              <a:defRPr/>
            </a:pPr>
            <a:r>
              <a:rPr lang="en-US" sz="2300" dirty="0">
                <a:latin typeface="Calibri" panose="020F0502020204030204" pitchFamily="34" charset="0"/>
                <a:ea typeface="Verdana" panose="020B0604030504040204" pitchFamily="34" charset="0"/>
                <a:cs typeface="Calibri" panose="020F0502020204030204" pitchFamily="34" charset="0"/>
              </a:rPr>
              <a:t>Assist the elector with filling out the elector portion of the </a:t>
            </a:r>
            <a:r>
              <a:rPr lang="en-US" sz="2300" dirty="0">
                <a:latin typeface="Calibri" panose="020F0502020204030204" pitchFamily="34" charset="0"/>
                <a:ea typeface="Verdana" panose="020B0604030504040204" pitchFamily="34" charset="0"/>
                <a:cs typeface="Calibri" panose="020F0502020204030204" pitchFamily="34" charset="0"/>
                <a:hlinkClick r:id="rId3"/>
              </a:rPr>
              <a:t>Provisional Ballot Envelope</a:t>
            </a:r>
            <a:r>
              <a:rPr lang="en-US" sz="2300" dirty="0">
                <a:latin typeface="Calibri" panose="020F0502020204030204" pitchFamily="34" charset="0"/>
                <a:ea typeface="Verdana" panose="020B0604030504040204" pitchFamily="34" charset="0"/>
                <a:cs typeface="Calibri" panose="020F0502020204030204" pitchFamily="34" charset="0"/>
              </a:rPr>
              <a:t>;</a:t>
            </a:r>
            <a:r>
              <a:rPr lang="en-US" sz="2300" b="1" dirty="0">
                <a:solidFill>
                  <a:srgbClr val="000099"/>
                </a:solidFill>
                <a:latin typeface="Calibri" panose="020F0502020204030204" pitchFamily="34" charset="0"/>
                <a:ea typeface="Verdana" panose="020B0604030504040204" pitchFamily="34" charset="0"/>
                <a:cs typeface="Calibri" panose="020F0502020204030204" pitchFamily="34" charset="0"/>
              </a:rPr>
              <a:t> </a:t>
            </a:r>
            <a:r>
              <a:rPr lang="en-US" sz="2300" dirty="0">
                <a:latin typeface="Calibri" panose="020F0502020204030204" pitchFamily="34" charset="0"/>
                <a:ea typeface="Verdana" panose="020B0604030504040204" pitchFamily="34" charset="0"/>
                <a:cs typeface="Calibri" panose="020F0502020204030204" pitchFamily="34" charset="0"/>
              </a:rPr>
              <a:t>you will fill out the Election Official section(s).</a:t>
            </a:r>
          </a:p>
          <a:p>
            <a:pPr marL="1376363" lvl="4" indent="-514350" eaLnBrk="1" hangingPunct="1">
              <a:buFont typeface="+mj-lt"/>
              <a:buAutoNum type="arabicPeriod"/>
              <a:defRPr/>
            </a:pPr>
            <a:r>
              <a:rPr lang="en-US" sz="2300" dirty="0">
                <a:latin typeface="Calibri" panose="020F0502020204030204" pitchFamily="34" charset="0"/>
                <a:ea typeface="Verdana" panose="020B0604030504040204" pitchFamily="34" charset="0"/>
                <a:cs typeface="Calibri" panose="020F0502020204030204" pitchFamily="34" charset="0"/>
              </a:rPr>
              <a:t>Send elector back to the Register Judge with provisional envelope to complete the process and be issued a ballot.</a:t>
            </a:r>
          </a:p>
          <a:p>
            <a:pPr marL="862013" lvl="4" indent="0" eaLnBrk="1" hangingPunct="1">
              <a:buNone/>
              <a:defRPr/>
            </a:pPr>
            <a:endParaRPr lang="en-US" sz="2300" dirty="0">
              <a:latin typeface="Calibri" panose="020F0502020204030204" pitchFamily="34" charset="0"/>
              <a:ea typeface="Verdana" panose="020B0604030504040204" pitchFamily="34" charset="0"/>
              <a:cs typeface="Calibri" panose="020F0502020204030204" pitchFamily="34" charset="0"/>
            </a:endParaRPr>
          </a:p>
          <a:p>
            <a:pPr lvl="1">
              <a:spcAft>
                <a:spcPts val="600"/>
              </a:spcAft>
              <a:buFont typeface="Wingdings" panose="05000000000000000000" pitchFamily="2" charset="2"/>
              <a:buChar char="ü"/>
            </a:pPr>
            <a:r>
              <a:rPr lang="en-US" sz="2300" dirty="0">
                <a:latin typeface="Calibri" panose="020F0502020204030204" pitchFamily="34" charset="0"/>
                <a:ea typeface="Verdana" panose="020B0604030504040204" pitchFamily="34" charset="0"/>
                <a:cs typeface="Calibri" panose="020F0502020204030204" pitchFamily="34" charset="0"/>
              </a:rPr>
              <a:t>Make sure elector has completed all provisional materials and has signed the </a:t>
            </a:r>
            <a:r>
              <a:rPr lang="en-US" sz="2300" dirty="0">
                <a:latin typeface="Calibri" panose="020F0502020204030204" pitchFamily="34" charset="0"/>
                <a:ea typeface="Verdana" panose="020B0604030504040204" pitchFamily="34" charset="0"/>
                <a:cs typeface="Calibri" panose="020F0502020204030204" pitchFamily="34" charset="0"/>
                <a:hlinkClick r:id="rId3"/>
              </a:rPr>
              <a:t>Provisional Ballot Envelope</a:t>
            </a:r>
            <a:r>
              <a:rPr lang="en-US" sz="2300" b="1" dirty="0">
                <a:solidFill>
                  <a:srgbClr val="000099"/>
                </a:solidFill>
                <a:latin typeface="Calibri" panose="020F0502020204030204" pitchFamily="34" charset="0"/>
                <a:ea typeface="Verdana" panose="020B0604030504040204" pitchFamily="34" charset="0"/>
                <a:cs typeface="Calibri" panose="020F0502020204030204" pitchFamily="34" charset="0"/>
              </a:rPr>
              <a:t>.</a:t>
            </a:r>
          </a:p>
          <a:p>
            <a:pPr lvl="1">
              <a:buFont typeface="Wingdings" panose="05000000000000000000" pitchFamily="2" charset="2"/>
              <a:buChar char="ü"/>
            </a:pPr>
            <a:r>
              <a:rPr lang="en-US" sz="2300" dirty="0">
                <a:latin typeface="Calibri" panose="020F0502020204030204" pitchFamily="34" charset="0"/>
                <a:ea typeface="Verdana" panose="020B0604030504040204" pitchFamily="34" charset="0"/>
                <a:cs typeface="Calibri" panose="020F0502020204030204" pitchFamily="34" charset="0"/>
              </a:rPr>
              <a:t>Make sure the Ballot Judge returns voted provisional ballots to you to place in container marked “</a:t>
            </a:r>
            <a:r>
              <a:rPr lang="en-US" sz="2300" b="1" dirty="0">
                <a:latin typeface="Calibri" panose="020F0502020204030204" pitchFamily="34" charset="0"/>
                <a:ea typeface="Verdana" panose="020B0604030504040204" pitchFamily="34" charset="0"/>
                <a:cs typeface="Calibri" panose="020F0502020204030204" pitchFamily="34" charset="0"/>
              </a:rPr>
              <a:t>Unverified Provisional Ballot Container</a:t>
            </a:r>
            <a:r>
              <a:rPr lang="en-US" sz="2300" dirty="0">
                <a:latin typeface="Calibri" panose="020F0502020204030204" pitchFamily="34" charset="0"/>
                <a:ea typeface="Verdana" panose="020B0604030504040204" pitchFamily="34" charset="0"/>
                <a:cs typeface="Calibri" panose="020F0502020204030204" pitchFamily="34" charset="0"/>
              </a:rPr>
              <a:t>.”</a:t>
            </a:r>
          </a:p>
          <a:p>
            <a:pPr marL="228600" lvl="1" indent="0">
              <a:buNone/>
            </a:pPr>
            <a:endParaRPr lang="en-US" sz="1700" dirty="0"/>
          </a:p>
        </p:txBody>
      </p:sp>
      <p:sp>
        <p:nvSpPr>
          <p:cNvPr id="5" name="Rectangle 4">
            <a:extLst>
              <a:ext uri="{FF2B5EF4-FFF2-40B4-BE49-F238E27FC236}">
                <a16:creationId xmlns:a16="http://schemas.microsoft.com/office/drawing/2014/main" id="{2DEB5D57-49E6-47EC-7186-D8FF5876E0EC}"/>
              </a:ext>
            </a:extLst>
          </p:cNvPr>
          <p:cNvSpPr/>
          <p:nvPr/>
        </p:nvSpPr>
        <p:spPr>
          <a:xfrm>
            <a:off x="548942" y="697430"/>
            <a:ext cx="10515600" cy="531421"/>
          </a:xfrm>
          <a:prstGeom prst="rect">
            <a:avLst/>
          </a:prstGeom>
        </p:spPr>
        <p:txBody>
          <a:bodyPr vert="horz" lIns="91440" tIns="45720" rIns="91440" bIns="45720" rtlCol="0" anchor="b" anchorCtr="0">
            <a:normAutofit/>
          </a:bodyPr>
          <a:lstStyle/>
          <a:p>
            <a:pPr marL="0" indent="0">
              <a:spcAft>
                <a:spcPts val="600"/>
              </a:spcAft>
              <a:buNone/>
            </a:pPr>
            <a:r>
              <a:rPr lang="en-US" sz="2800" b="1" dirty="0">
                <a:latin typeface="+mn-lt"/>
              </a:rPr>
              <a:t>The Provisional Judge </a:t>
            </a:r>
            <a:r>
              <a:rPr lang="en-US" sz="2400" i="1" dirty="0">
                <a:latin typeface="+mn-lt"/>
              </a:rPr>
              <a:t>(continued)</a:t>
            </a:r>
            <a:endParaRPr lang="en-US" sz="2600" i="1" dirty="0">
              <a:latin typeface="+mn-lt"/>
            </a:endParaRPr>
          </a:p>
        </p:txBody>
      </p:sp>
    </p:spTree>
    <p:extLst>
      <p:ext uri="{BB962C8B-B14F-4D97-AF65-F5344CB8AC3E}">
        <p14:creationId xmlns:p14="http://schemas.microsoft.com/office/powerpoint/2010/main" val="22147587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494502" y="1170565"/>
            <a:ext cx="4355692" cy="1938992"/>
          </a:xfrm>
          <a:prstGeom prst="rect">
            <a:avLst/>
          </a:prstGeom>
        </p:spPr>
        <p:txBody>
          <a:bodyPr wrap="square">
            <a:spAutoFit/>
          </a:bodyPr>
          <a:lstStyle/>
          <a:p>
            <a:r>
              <a:rPr lang="en-US" sz="2400" dirty="0">
                <a:latin typeface="Calibri (Body)"/>
                <a:ea typeface="Verdana" panose="020B0604030504040204" pitchFamily="34" charset="0"/>
                <a:cs typeface="Calibri" panose="020F0502020204030204" pitchFamily="34" charset="0"/>
              </a:rPr>
              <a:t>The Provisional Judge assists the elector with completing </a:t>
            </a:r>
            <a:r>
              <a:rPr lang="en-US" sz="2400" b="1" dirty="0">
                <a:latin typeface="Calibri (Body)"/>
                <a:ea typeface="Verdana" panose="020B0604030504040204" pitchFamily="34" charset="0"/>
                <a:cs typeface="Calibri" panose="020F0502020204030204" pitchFamily="34" charset="0"/>
              </a:rPr>
              <a:t>Section 1</a:t>
            </a:r>
            <a:r>
              <a:rPr lang="en-US" sz="2400" dirty="0">
                <a:latin typeface="Calibri (Body)"/>
                <a:ea typeface="Verdana" panose="020B0604030504040204" pitchFamily="34" charset="0"/>
                <a:cs typeface="Calibri" panose="020F0502020204030204" pitchFamily="34" charset="0"/>
              </a:rPr>
              <a:t> of the envelope.</a:t>
            </a:r>
          </a:p>
          <a:p>
            <a:pPr marL="342900" indent="-342900">
              <a:buFont typeface="Wingdings" panose="05000000000000000000" pitchFamily="2" charset="2"/>
              <a:buChar char="ü"/>
            </a:pPr>
            <a:r>
              <a:rPr lang="en-US" sz="2400" dirty="0">
                <a:latin typeface="Calibri (Body)"/>
                <a:ea typeface="Verdana" panose="020B0604030504040204" pitchFamily="34" charset="0"/>
                <a:cs typeface="Calibri" panose="020F0502020204030204" pitchFamily="34" charset="0"/>
              </a:rPr>
              <a:t>Make sure the elector signs this section.</a:t>
            </a:r>
          </a:p>
        </p:txBody>
      </p:sp>
      <p:sp>
        <p:nvSpPr>
          <p:cNvPr id="8" name="Rectangle 7"/>
          <p:cNvSpPr/>
          <p:nvPr/>
        </p:nvSpPr>
        <p:spPr>
          <a:xfrm>
            <a:off x="1504337" y="3112981"/>
            <a:ext cx="4541451" cy="1569660"/>
          </a:xfrm>
          <a:prstGeom prst="rect">
            <a:avLst/>
          </a:prstGeom>
        </p:spPr>
        <p:txBody>
          <a:bodyPr wrap="square">
            <a:spAutoFit/>
          </a:bodyPr>
          <a:lstStyle/>
          <a:p>
            <a:r>
              <a:rPr lang="en-US" sz="2400" dirty="0">
                <a:latin typeface="Calibri" panose="020F0502020204030204" pitchFamily="34" charset="0"/>
                <a:ea typeface="Verdana" panose="020B0604030504040204" pitchFamily="34" charset="0"/>
                <a:cs typeface="Calibri" panose="020F0502020204030204" pitchFamily="34" charset="0"/>
              </a:rPr>
              <a:t>The Provisional Judge then completes </a:t>
            </a:r>
            <a:r>
              <a:rPr lang="en-US" sz="2400" b="1" dirty="0">
                <a:latin typeface="Calibri" panose="020F0502020204030204" pitchFamily="34" charset="0"/>
                <a:ea typeface="Verdana" panose="020B0604030504040204" pitchFamily="34" charset="0"/>
                <a:cs typeface="Calibri" panose="020F0502020204030204" pitchFamily="34" charset="0"/>
              </a:rPr>
              <a:t>Section 2</a:t>
            </a:r>
            <a:r>
              <a:rPr lang="en-US" sz="2400" dirty="0">
                <a:latin typeface="Calibri" panose="020F0502020204030204" pitchFamily="34" charset="0"/>
                <a:ea typeface="Verdana" panose="020B0604030504040204" pitchFamily="34" charset="0"/>
                <a:cs typeface="Calibri" panose="020F0502020204030204" pitchFamily="34" charset="0"/>
              </a:rPr>
              <a:t>, signs the form, and gives it to the elector to take back to the Register judge.</a:t>
            </a:r>
          </a:p>
        </p:txBody>
      </p:sp>
      <p:sp>
        <p:nvSpPr>
          <p:cNvPr id="10" name="Rectangle 9"/>
          <p:cNvSpPr/>
          <p:nvPr/>
        </p:nvSpPr>
        <p:spPr>
          <a:xfrm>
            <a:off x="1465007" y="4740980"/>
            <a:ext cx="4385187" cy="1200329"/>
          </a:xfrm>
          <a:prstGeom prst="rect">
            <a:avLst/>
          </a:prstGeom>
        </p:spPr>
        <p:txBody>
          <a:bodyPr wrap="square">
            <a:spAutoFit/>
          </a:bodyPr>
          <a:lstStyle/>
          <a:p>
            <a:r>
              <a:rPr lang="en-US" sz="2400" b="1" dirty="0">
                <a:ea typeface="Verdana" panose="020B0604030504040204" pitchFamily="34" charset="0"/>
                <a:cs typeface="Calibri" panose="020F0502020204030204" pitchFamily="34" charset="0"/>
              </a:rPr>
              <a:t>Section 3</a:t>
            </a:r>
            <a:r>
              <a:rPr lang="en-US" sz="2400" dirty="0">
                <a:ea typeface="Verdana" panose="020B0604030504040204" pitchFamily="34" charset="0"/>
                <a:cs typeface="Calibri" panose="020F0502020204030204" pitchFamily="34" charset="0"/>
              </a:rPr>
              <a:t> is completed by the</a:t>
            </a:r>
          </a:p>
          <a:p>
            <a:r>
              <a:rPr lang="en-US" sz="2400" dirty="0">
                <a:ea typeface="Verdana" panose="020B0604030504040204" pitchFamily="34" charset="0"/>
                <a:cs typeface="Calibri" panose="020F0502020204030204" pitchFamily="34" charset="0"/>
              </a:rPr>
              <a:t>election official when the ID/registration issue is resolved</a:t>
            </a:r>
            <a:r>
              <a:rPr lang="en-US" sz="2400" dirty="0">
                <a:ea typeface="Verdana" panose="020B0604030504040204" pitchFamily="34" charset="0"/>
                <a:cs typeface="Calibri Light" panose="020F0302020204030204" pitchFamily="34" charset="0"/>
              </a:rPr>
              <a:t>.</a:t>
            </a:r>
          </a:p>
        </p:txBody>
      </p:sp>
      <p:sp>
        <p:nvSpPr>
          <p:cNvPr id="2" name="TextBox 1"/>
          <p:cNvSpPr txBox="1"/>
          <p:nvPr/>
        </p:nvSpPr>
        <p:spPr>
          <a:xfrm>
            <a:off x="2651939" y="391717"/>
            <a:ext cx="6787697" cy="523220"/>
          </a:xfrm>
          <a:prstGeom prst="rect">
            <a:avLst/>
          </a:prstGeom>
          <a:noFill/>
        </p:spPr>
        <p:txBody>
          <a:bodyPr wrap="square" rtlCol="0">
            <a:spAutoFit/>
          </a:bodyPr>
          <a:lstStyle/>
          <a:p>
            <a:pPr algn="ctr"/>
            <a:r>
              <a:rPr lang="en-US" sz="2800" b="1" dirty="0">
                <a:latin typeface="Calibri Light" panose="020F0302020204030204" pitchFamily="34" charset="0"/>
                <a:ea typeface="Verdana" panose="020B0604030504040204" pitchFamily="34" charset="0"/>
                <a:cs typeface="Calibri Light" panose="020F0302020204030204" pitchFamily="34" charset="0"/>
                <a:hlinkClick r:id="rId3">
                  <a:extLst>
                    <a:ext uri="{A12FA001-AC4F-418D-AE19-62706E023703}">
                      <ahyp:hlinkClr xmlns:ahyp="http://schemas.microsoft.com/office/drawing/2018/hyperlinkcolor" val="tx"/>
                    </a:ext>
                  </a:extLst>
                </a:hlinkClick>
              </a:rPr>
              <a:t>Provisional Ballot Cover Sheet/Outer Envelope</a:t>
            </a:r>
            <a:endParaRPr lang="en-US" sz="2800" b="1" dirty="0">
              <a:latin typeface="Calibri Light" panose="020F0302020204030204" pitchFamily="34" charset="0"/>
              <a:ea typeface="Verdana" panose="020B0604030504040204" pitchFamily="34" charset="0"/>
              <a:cs typeface="Calibri Light" panose="020F0302020204030204" pitchFamily="34" charset="0"/>
            </a:endParaRPr>
          </a:p>
        </p:txBody>
      </p:sp>
      <p:pic>
        <p:nvPicPr>
          <p:cNvPr id="9" name="Picture 8">
            <a:extLst>
              <a:ext uri="{FF2B5EF4-FFF2-40B4-BE49-F238E27FC236}">
                <a16:creationId xmlns:a16="http://schemas.microsoft.com/office/drawing/2014/main" id="{A13E15DF-246C-39CF-7723-7DDFD4630696}"/>
              </a:ext>
            </a:extLst>
          </p:cNvPr>
          <p:cNvPicPr>
            <a:picLocks noChangeAspect="1"/>
          </p:cNvPicPr>
          <p:nvPr/>
        </p:nvPicPr>
        <p:blipFill rotWithShape="1">
          <a:blip r:embed="rId4"/>
          <a:srcRect b="4401"/>
          <a:stretch/>
        </p:blipFill>
        <p:spPr>
          <a:xfrm>
            <a:off x="6488460" y="823967"/>
            <a:ext cx="5173709" cy="5793144"/>
          </a:xfrm>
          <a:prstGeom prst="rect">
            <a:avLst/>
          </a:prstGeom>
        </p:spPr>
      </p:pic>
      <p:pic>
        <p:nvPicPr>
          <p:cNvPr id="14" name="Picture 13">
            <a:extLst>
              <a:ext uri="{FF2B5EF4-FFF2-40B4-BE49-F238E27FC236}">
                <a16:creationId xmlns:a16="http://schemas.microsoft.com/office/drawing/2014/main" id="{461F9436-673E-5562-41D4-9F27EAF639B2}"/>
              </a:ext>
            </a:extLst>
          </p:cNvPr>
          <p:cNvPicPr>
            <a:picLocks noChangeAspect="1"/>
          </p:cNvPicPr>
          <p:nvPr/>
        </p:nvPicPr>
        <p:blipFill>
          <a:blip r:embed="rId5"/>
          <a:stretch>
            <a:fillRect/>
          </a:stretch>
        </p:blipFill>
        <p:spPr>
          <a:xfrm rot="5400000">
            <a:off x="-682841" y="3344826"/>
            <a:ext cx="3371429" cy="266667"/>
          </a:xfrm>
          <a:prstGeom prst="rect">
            <a:avLst/>
          </a:prstGeom>
        </p:spPr>
      </p:pic>
    </p:spTree>
    <p:custDataLst>
      <p:tags r:id="rId1"/>
    </p:custDataLst>
    <p:extLst>
      <p:ext uri="{BB962C8B-B14F-4D97-AF65-F5344CB8AC3E}">
        <p14:creationId xmlns:p14="http://schemas.microsoft.com/office/powerpoint/2010/main" val="34376701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DEB5D57-49E6-47EC-7186-D8FF5876E0EC}"/>
              </a:ext>
            </a:extLst>
          </p:cNvPr>
          <p:cNvSpPr/>
          <p:nvPr/>
        </p:nvSpPr>
        <p:spPr>
          <a:xfrm>
            <a:off x="853742" y="717103"/>
            <a:ext cx="10515600" cy="531421"/>
          </a:xfrm>
          <a:prstGeom prst="rect">
            <a:avLst/>
          </a:prstGeom>
        </p:spPr>
        <p:txBody>
          <a:bodyPr vert="horz" lIns="91440" tIns="45720" rIns="91440" bIns="45720" rtlCol="0" anchor="b" anchorCtr="0">
            <a:normAutofit/>
          </a:bodyPr>
          <a:lstStyle/>
          <a:p>
            <a:pPr marL="0" indent="0">
              <a:spcAft>
                <a:spcPts val="600"/>
              </a:spcAft>
              <a:buNone/>
            </a:pPr>
            <a:r>
              <a:rPr lang="en-US" sz="2800" b="1" dirty="0">
                <a:latin typeface="+mn-lt"/>
              </a:rPr>
              <a:t>The Provisional Judge </a:t>
            </a:r>
            <a:r>
              <a:rPr lang="en-US" sz="2400" i="1" dirty="0">
                <a:latin typeface="+mn-lt"/>
              </a:rPr>
              <a:t>(continued)</a:t>
            </a:r>
            <a:endParaRPr lang="en-US" sz="2600" i="1" dirty="0">
              <a:latin typeface="+mn-lt"/>
            </a:endParaRPr>
          </a:p>
        </p:txBody>
      </p:sp>
      <p:pic>
        <p:nvPicPr>
          <p:cNvPr id="4" name="Picture 3">
            <a:extLst>
              <a:ext uri="{FF2B5EF4-FFF2-40B4-BE49-F238E27FC236}">
                <a16:creationId xmlns:a16="http://schemas.microsoft.com/office/drawing/2014/main" id="{B6B1CE96-47C8-2B97-5D9A-81F1FED6E29F}"/>
              </a:ext>
            </a:extLst>
          </p:cNvPr>
          <p:cNvPicPr>
            <a:picLocks noChangeAspect="1"/>
          </p:cNvPicPr>
          <p:nvPr/>
        </p:nvPicPr>
        <p:blipFill rotWithShape="1">
          <a:blip r:embed="rId2"/>
          <a:srcRect t="8761"/>
          <a:stretch/>
        </p:blipFill>
        <p:spPr>
          <a:xfrm>
            <a:off x="256132" y="1260522"/>
            <a:ext cx="11535801" cy="1540015"/>
          </a:xfrm>
          <a:prstGeom prst="rect">
            <a:avLst/>
          </a:prstGeom>
        </p:spPr>
      </p:pic>
      <p:sp>
        <p:nvSpPr>
          <p:cNvPr id="3" name="Content Placeholder 2">
            <a:extLst>
              <a:ext uri="{FF2B5EF4-FFF2-40B4-BE49-F238E27FC236}">
                <a16:creationId xmlns:a16="http://schemas.microsoft.com/office/drawing/2014/main" id="{74CC742B-24D8-92EC-30AF-B058C9AB8586}"/>
              </a:ext>
            </a:extLst>
          </p:cNvPr>
          <p:cNvSpPr>
            <a:spLocks noGrp="1"/>
          </p:cNvSpPr>
          <p:nvPr>
            <p:ph idx="1"/>
          </p:nvPr>
        </p:nvSpPr>
        <p:spPr>
          <a:xfrm>
            <a:off x="796416" y="1149557"/>
            <a:ext cx="10681578" cy="5375231"/>
          </a:xfrm>
        </p:spPr>
        <p:txBody>
          <a:bodyPr>
            <a:normAutofit/>
          </a:bodyPr>
          <a:lstStyle/>
          <a:p>
            <a:pPr marL="0" lvl="1" indent="0">
              <a:buNone/>
            </a:pPr>
            <a:endParaRPr lang="en-US" b="1" dirty="0">
              <a:ea typeface="Verdana" panose="020B0604030504040204" pitchFamily="34" charset="0"/>
              <a:cs typeface="Calibri Light" panose="020F0302020204030204" pitchFamily="34" charset="0"/>
            </a:endParaRPr>
          </a:p>
          <a:p>
            <a:pPr marL="0" lvl="1" indent="0">
              <a:spcAft>
                <a:spcPts val="600"/>
              </a:spcAft>
              <a:buNone/>
            </a:pPr>
            <a:r>
              <a:rPr lang="en-US" b="1" dirty="0">
                <a:latin typeface="+mn-lt"/>
                <a:ea typeface="Verdana" panose="020B0604030504040204" pitchFamily="34" charset="0"/>
                <a:cs typeface="Calibri Light" panose="020F0302020204030204" pitchFamily="34" charset="0"/>
              </a:rPr>
              <a:t>If the elector resolves the provisional ballot in time for counting on election night</a:t>
            </a:r>
            <a:r>
              <a:rPr lang="en-US" dirty="0">
                <a:latin typeface="+mn-lt"/>
                <a:ea typeface="Verdana" panose="020B0604030504040204" pitchFamily="34" charset="0"/>
                <a:cs typeface="Calibri Light" panose="020F0302020204030204" pitchFamily="34" charset="0"/>
              </a:rPr>
              <a:t>:</a:t>
            </a:r>
          </a:p>
          <a:p>
            <a:pPr marL="1081088" lvl="3" indent="-457200">
              <a:buFont typeface="+mj-lt"/>
              <a:buAutoNum type="arabicPeriod"/>
            </a:pPr>
            <a:r>
              <a:rPr lang="en-US" sz="2400" dirty="0">
                <a:latin typeface="+mn-lt"/>
                <a:ea typeface="Verdana" panose="020B0604030504040204" pitchFamily="34" charset="0"/>
                <a:cs typeface="Calibri Light" panose="020F0302020204030204" pitchFamily="34" charset="0"/>
              </a:rPr>
              <a:t>Retrieve the provisional envelope from the unverified container and      mark the envelope to indicate the ballot was resolved.</a:t>
            </a:r>
          </a:p>
          <a:p>
            <a:pPr marL="1081088" lvl="3" indent="-457200">
              <a:buFont typeface="+mj-lt"/>
              <a:buAutoNum type="arabicPeriod"/>
            </a:pPr>
            <a:r>
              <a:rPr lang="en-US" sz="2400" dirty="0">
                <a:latin typeface="+mn-lt"/>
                <a:ea typeface="Verdana" panose="020B0604030504040204" pitchFamily="34" charset="0"/>
                <a:cs typeface="Calibri Light" panose="020F0302020204030204" pitchFamily="34" charset="0"/>
              </a:rPr>
              <a:t>Give the envelope to the elector and direct the elector back to the                                                                                                                                       Ballot Judge.</a:t>
            </a:r>
          </a:p>
          <a:p>
            <a:pPr marL="1081088" lvl="3" indent="-457200">
              <a:buFont typeface="+mj-lt"/>
              <a:buAutoNum type="arabicPeriod"/>
            </a:pPr>
            <a:r>
              <a:rPr lang="en-US" sz="2400" dirty="0">
                <a:latin typeface="+mn-lt"/>
                <a:ea typeface="Verdana" panose="020B0604030504040204" pitchFamily="34" charset="0"/>
                <a:cs typeface="Calibri Light" panose="020F0302020204030204" pitchFamily="34" charset="0"/>
              </a:rPr>
              <a:t>The Ballot Judge will instruct the elector to enter a voting booth, remove       the ballot from the provisional envelope, place it in the secrecy sleeve, and return the ballot to the Ballot Judge.</a:t>
            </a:r>
          </a:p>
          <a:p>
            <a:pPr marL="1031875" lvl="1" indent="-457200">
              <a:buFont typeface="+mj-lt"/>
              <a:buAutoNum type="arabicPeriod" startAt="4"/>
            </a:pPr>
            <a:r>
              <a:rPr lang="en-US" dirty="0">
                <a:latin typeface="+mn-lt"/>
                <a:ea typeface="Verdana" panose="020B0604030504040204" pitchFamily="34" charset="0"/>
                <a:cs typeface="Calibri Light" panose="020F0302020204030204" pitchFamily="34" charset="0"/>
              </a:rPr>
              <a:t>The Ballot Judge will place the ballot in the ballot box or the elector           will place the ballot in a precinct counter.</a:t>
            </a:r>
          </a:p>
          <a:p>
            <a:pPr marL="1031875" lvl="1" indent="-457200">
              <a:buFont typeface="+mj-lt"/>
              <a:buAutoNum type="arabicPeriod" startAt="4"/>
            </a:pPr>
            <a:r>
              <a:rPr lang="en-US" dirty="0">
                <a:latin typeface="+mn-lt"/>
                <a:ea typeface="Verdana" panose="020B0604030504040204" pitchFamily="34" charset="0"/>
                <a:cs typeface="Calibri Light" panose="020F0302020204030204" pitchFamily="34" charset="0"/>
              </a:rPr>
              <a:t>The provisional envelope will be placed in the container marked         </a:t>
            </a:r>
            <a:r>
              <a:rPr lang="en-US" b="1" dirty="0">
                <a:latin typeface="+mn-lt"/>
                <a:ea typeface="Verdana" panose="020B0604030504040204" pitchFamily="34" charset="0"/>
                <a:cs typeface="Calibri Light" panose="020F0302020204030204" pitchFamily="34" charset="0"/>
              </a:rPr>
              <a:t>“Verified Provisional Ballot Container.”</a:t>
            </a:r>
          </a:p>
          <a:p>
            <a:pPr marL="228600" lvl="1" indent="0">
              <a:buNone/>
            </a:pPr>
            <a:endParaRPr lang="en-US" sz="1700" dirty="0"/>
          </a:p>
        </p:txBody>
      </p:sp>
    </p:spTree>
    <p:extLst>
      <p:ext uri="{BB962C8B-B14F-4D97-AF65-F5344CB8AC3E}">
        <p14:creationId xmlns:p14="http://schemas.microsoft.com/office/powerpoint/2010/main" val="30272942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B6B1CE96-47C8-2B97-5D9A-81F1FED6E29F}"/>
              </a:ext>
            </a:extLst>
          </p:cNvPr>
          <p:cNvPicPr>
            <a:picLocks noChangeAspect="1"/>
          </p:cNvPicPr>
          <p:nvPr/>
        </p:nvPicPr>
        <p:blipFill rotWithShape="1">
          <a:blip r:embed="rId2"/>
          <a:srcRect t="8761"/>
          <a:stretch/>
        </p:blipFill>
        <p:spPr>
          <a:xfrm>
            <a:off x="256132" y="995050"/>
            <a:ext cx="11535801" cy="1540015"/>
          </a:xfrm>
          <a:prstGeom prst="rect">
            <a:avLst/>
          </a:prstGeom>
        </p:spPr>
      </p:pic>
      <p:sp>
        <p:nvSpPr>
          <p:cNvPr id="2" name="Rectangle 1">
            <a:extLst>
              <a:ext uri="{FF2B5EF4-FFF2-40B4-BE49-F238E27FC236}">
                <a16:creationId xmlns:a16="http://schemas.microsoft.com/office/drawing/2014/main" id="{90EF8BC5-5328-EADC-6B9C-21FFB8E724F9}"/>
              </a:ext>
            </a:extLst>
          </p:cNvPr>
          <p:cNvSpPr/>
          <p:nvPr/>
        </p:nvSpPr>
        <p:spPr>
          <a:xfrm>
            <a:off x="838200" y="414000"/>
            <a:ext cx="10515600" cy="657263"/>
          </a:xfrm>
          <a:prstGeom prst="rect">
            <a:avLst/>
          </a:prstGeom>
        </p:spPr>
        <p:txBody>
          <a:bodyPr vert="horz" lIns="91440" tIns="45720" rIns="91440" bIns="45720" rtlCol="0" anchor="b" anchorCtr="0">
            <a:normAutofit/>
          </a:bodyPr>
          <a:lstStyle/>
          <a:p>
            <a:pPr marL="0" indent="0">
              <a:spcAft>
                <a:spcPts val="600"/>
              </a:spcAft>
              <a:buNone/>
            </a:pPr>
            <a:r>
              <a:rPr lang="en-US" sz="2800" b="1" dirty="0"/>
              <a:t>A</a:t>
            </a:r>
            <a:r>
              <a:rPr lang="en-US" sz="2800" b="1" dirty="0">
                <a:latin typeface="+mn-lt"/>
              </a:rPr>
              <a:t>bsentee Voters at the Polling Place</a:t>
            </a:r>
            <a:endParaRPr lang="en-US" sz="2800" i="1" dirty="0">
              <a:latin typeface="+mn-lt"/>
            </a:endParaRPr>
          </a:p>
        </p:txBody>
      </p:sp>
      <p:sp>
        <p:nvSpPr>
          <p:cNvPr id="6" name="Content Placeholder 2">
            <a:extLst>
              <a:ext uri="{FF2B5EF4-FFF2-40B4-BE49-F238E27FC236}">
                <a16:creationId xmlns:a16="http://schemas.microsoft.com/office/drawing/2014/main" id="{CD0E752B-329B-9CD2-168A-F66EC32C4971}"/>
              </a:ext>
            </a:extLst>
          </p:cNvPr>
          <p:cNvSpPr txBox="1">
            <a:spLocks/>
          </p:cNvSpPr>
          <p:nvPr/>
        </p:nvSpPr>
        <p:spPr>
          <a:xfrm>
            <a:off x="838200" y="1322037"/>
            <a:ext cx="10515600" cy="43359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Light" panose="020F03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8738" lvl="1" indent="-1588">
              <a:spcAft>
                <a:spcPts val="600"/>
              </a:spcAft>
              <a:buFont typeface="Arial" panose="020B0604020202020204" pitchFamily="34" charset="0"/>
              <a:buNone/>
            </a:pPr>
            <a:r>
              <a:rPr lang="en-US" dirty="0">
                <a:latin typeface="Calibri" panose="020F0502020204030204" pitchFamily="34" charset="0"/>
                <a:ea typeface="Verdana" panose="020B0604030504040204" pitchFamily="34" charset="0"/>
                <a:cs typeface="Calibri" panose="020F0502020204030204" pitchFamily="34" charset="0"/>
              </a:rPr>
              <a:t>A voter with an absentee ballot is allowed to drop the ballot off on election day    </a:t>
            </a:r>
            <a:r>
              <a:rPr lang="en-US" b="1" dirty="0">
                <a:latin typeface="Calibri" panose="020F0502020204030204" pitchFamily="34" charset="0"/>
                <a:ea typeface="Verdana" panose="020B0604030504040204" pitchFamily="34" charset="0"/>
                <a:cs typeface="Calibri" panose="020F0502020204030204" pitchFamily="34" charset="0"/>
              </a:rPr>
              <a:t>at</a:t>
            </a:r>
            <a:r>
              <a:rPr lang="en-US" dirty="0">
                <a:latin typeface="Calibri" panose="020F0502020204030204" pitchFamily="34" charset="0"/>
                <a:ea typeface="Verdana" panose="020B0604030504040204" pitchFamily="34" charset="0"/>
                <a:cs typeface="Calibri" panose="020F0502020204030204" pitchFamily="34" charset="0"/>
              </a:rPr>
              <a:t> </a:t>
            </a:r>
            <a:r>
              <a:rPr lang="en-US" b="1" dirty="0">
                <a:latin typeface="Calibri" panose="020F0502020204030204" pitchFamily="34" charset="0"/>
                <a:ea typeface="Verdana" panose="020B0604030504040204" pitchFamily="34" charset="0"/>
                <a:cs typeface="Calibri" panose="020F0502020204030204" pitchFamily="34" charset="0"/>
              </a:rPr>
              <a:t>any polling place in the county</a:t>
            </a:r>
            <a:r>
              <a:rPr lang="en-US" dirty="0">
                <a:latin typeface="Calibri" panose="020F0502020204030204" pitchFamily="34" charset="0"/>
                <a:ea typeface="Verdana" panose="020B0604030504040204" pitchFamily="34" charset="0"/>
                <a:cs typeface="Calibri" panose="020F0502020204030204" pitchFamily="34" charset="0"/>
              </a:rPr>
              <a:t>.</a:t>
            </a:r>
          </a:p>
          <a:p>
            <a:pPr marL="57150" lvl="1" indent="0">
              <a:spcAft>
                <a:spcPts val="600"/>
              </a:spcAft>
              <a:buFont typeface="Arial" panose="020B0604020202020204" pitchFamily="34" charset="0"/>
              <a:buNone/>
            </a:pPr>
            <a:r>
              <a:rPr lang="en-US" dirty="0">
                <a:latin typeface="Calibri" panose="020F0502020204030204" pitchFamily="34" charset="0"/>
                <a:ea typeface="Verdana" panose="020B0604030504040204" pitchFamily="34" charset="0"/>
                <a:cs typeface="Calibri" panose="020F0502020204030204" pitchFamily="34" charset="0"/>
              </a:rPr>
              <a:t>An absentee ballot dropped off at a polling place other than the one in which the elector appears on the register must be:</a:t>
            </a:r>
          </a:p>
          <a:p>
            <a:pPr marL="796925" lvl="3" indent="-336550">
              <a:spcBef>
                <a:spcPts val="0"/>
              </a:spcBef>
              <a:spcAft>
                <a:spcPts val="600"/>
              </a:spcAft>
            </a:pPr>
            <a:r>
              <a:rPr lang="en-US" sz="2400" dirty="0">
                <a:latin typeface="Calibri" panose="020F0502020204030204" pitchFamily="34" charset="0"/>
                <a:ea typeface="Verdana" panose="020B0604030504040204" pitchFamily="34" charset="0"/>
                <a:cs typeface="Calibri" panose="020F0502020204030204" pitchFamily="34" charset="0"/>
              </a:rPr>
              <a:t>delivered to the Election Office for signature verification and tabulation if tabulation of absentee ballots is done at a central location; </a:t>
            </a:r>
            <a:r>
              <a:rPr lang="en-US" sz="2400" b="1" dirty="0">
                <a:latin typeface="Calibri" panose="020F0502020204030204" pitchFamily="34" charset="0"/>
                <a:ea typeface="Verdana" panose="020B0604030504040204" pitchFamily="34" charset="0"/>
                <a:cs typeface="Calibri" panose="020F0502020204030204" pitchFamily="34" charset="0"/>
              </a:rPr>
              <a:t>or</a:t>
            </a:r>
          </a:p>
          <a:p>
            <a:pPr marL="796925" lvl="3" indent="-336550">
              <a:spcAft>
                <a:spcPts val="600"/>
              </a:spcAft>
            </a:pPr>
            <a:r>
              <a:rPr lang="en-US" sz="2400" dirty="0">
                <a:latin typeface="Calibri" panose="020F0502020204030204" pitchFamily="34" charset="0"/>
                <a:ea typeface="Verdana" panose="020B0604030504040204" pitchFamily="34" charset="0"/>
                <a:cs typeface="Calibri" panose="020F0502020204030204" pitchFamily="34" charset="0"/>
              </a:rPr>
              <a:t>delivered to the Election Office for signature verification and then to the correct precinct if all counting is done at the precinct location.</a:t>
            </a:r>
          </a:p>
          <a:p>
            <a:pPr marL="57150" lvl="1" indent="0">
              <a:spcAft>
                <a:spcPts val="600"/>
              </a:spcAft>
              <a:buFont typeface="Arial" panose="020B0604020202020204" pitchFamily="34" charset="0"/>
              <a:buNone/>
            </a:pPr>
            <a:r>
              <a:rPr lang="en-US" dirty="0">
                <a:latin typeface="Calibri" panose="020F0502020204030204" pitchFamily="34" charset="0"/>
                <a:ea typeface="Verdana" panose="020B0604030504040204" pitchFamily="34" charset="0"/>
                <a:cs typeface="Calibri" panose="020F0502020204030204" pitchFamily="34" charset="0"/>
              </a:rPr>
              <a:t>An absentee ballot being dropped off at the polls that is not in the absentee signature envelope </a:t>
            </a:r>
            <a:r>
              <a:rPr lang="en-US" b="1" dirty="0">
                <a:latin typeface="Calibri" panose="020F0502020204030204" pitchFamily="34" charset="0"/>
                <a:ea typeface="Verdana" panose="020B0604030504040204" pitchFamily="34" charset="0"/>
                <a:cs typeface="Calibri" panose="020F0502020204030204" pitchFamily="34" charset="0"/>
              </a:rPr>
              <a:t>must be placed in an absentee signature envelope </a:t>
            </a:r>
            <a:r>
              <a:rPr lang="en-US" dirty="0">
                <a:latin typeface="Calibri" panose="020F0502020204030204" pitchFamily="34" charset="0"/>
                <a:ea typeface="Verdana" panose="020B0604030504040204" pitchFamily="34" charset="0"/>
                <a:cs typeface="Calibri" panose="020F0502020204030204" pitchFamily="34" charset="0"/>
              </a:rPr>
              <a:t>and </a:t>
            </a:r>
            <a:r>
              <a:rPr lang="en-US" b="1" dirty="0">
                <a:latin typeface="Calibri" panose="020F0502020204030204" pitchFamily="34" charset="0"/>
                <a:ea typeface="Verdana" panose="020B0604030504040204" pitchFamily="34" charset="0"/>
                <a:cs typeface="Calibri" panose="020F0502020204030204" pitchFamily="34" charset="0"/>
              </a:rPr>
              <a:t>must be signed by the voter</a:t>
            </a:r>
            <a:r>
              <a:rPr lang="en-US" dirty="0">
                <a:latin typeface="Calibri" panose="020F0502020204030204" pitchFamily="34" charset="0"/>
                <a:ea typeface="Verdana" panose="020B0604030504040204" pitchFamily="34" charset="0"/>
                <a:cs typeface="Calibri" panose="020F0502020204030204" pitchFamily="34" charset="0"/>
              </a:rPr>
              <a:t>.</a:t>
            </a:r>
          </a:p>
          <a:p>
            <a:pPr marL="57150" lvl="1" indent="0">
              <a:spcAft>
                <a:spcPts val="600"/>
              </a:spcAft>
              <a:buFont typeface="Arial" panose="020B0604020202020204" pitchFamily="34" charset="0"/>
              <a:buNone/>
            </a:pPr>
            <a:r>
              <a:rPr lang="en-US" dirty="0">
                <a:latin typeface="Calibri" panose="020F0502020204030204" pitchFamily="34" charset="0"/>
                <a:ea typeface="Verdana" panose="020B0604030504040204" pitchFamily="34" charset="0"/>
                <a:cs typeface="Calibri" panose="020F0502020204030204" pitchFamily="34" charset="0"/>
              </a:rPr>
              <a:t>If multiple ballots are dropped off, any ballots with no envelope, or unsigned envelopes must be </a:t>
            </a:r>
            <a:r>
              <a:rPr lang="en-US" b="1" dirty="0">
                <a:latin typeface="Calibri" panose="020F0502020204030204" pitchFamily="34" charset="0"/>
                <a:ea typeface="Verdana" panose="020B0604030504040204" pitchFamily="34" charset="0"/>
                <a:cs typeface="Calibri" panose="020F0502020204030204" pitchFamily="34" charset="0"/>
              </a:rPr>
              <a:t>treated as provisional until the elector resolves the issue</a:t>
            </a:r>
            <a:r>
              <a:rPr lang="en-US" dirty="0">
                <a:latin typeface="Calibri" panose="020F0502020204030204" pitchFamily="34" charset="0"/>
                <a:ea typeface="Verdana" panose="020B0604030504040204" pitchFamily="34" charset="0"/>
                <a:cs typeface="Calibri" panose="020F0502020204030204" pitchFamily="34" charset="0"/>
              </a:rPr>
              <a:t>.</a:t>
            </a:r>
          </a:p>
        </p:txBody>
      </p:sp>
    </p:spTree>
    <p:extLst>
      <p:ext uri="{BB962C8B-B14F-4D97-AF65-F5344CB8AC3E}">
        <p14:creationId xmlns:p14="http://schemas.microsoft.com/office/powerpoint/2010/main" val="16935648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B6B1CE96-47C8-2B97-5D9A-81F1FED6E29F}"/>
              </a:ext>
            </a:extLst>
          </p:cNvPr>
          <p:cNvPicPr>
            <a:picLocks noChangeAspect="1"/>
          </p:cNvPicPr>
          <p:nvPr/>
        </p:nvPicPr>
        <p:blipFill rotWithShape="1">
          <a:blip r:embed="rId2"/>
          <a:srcRect t="8761"/>
          <a:stretch/>
        </p:blipFill>
        <p:spPr>
          <a:xfrm>
            <a:off x="256132" y="1058556"/>
            <a:ext cx="11535801" cy="1540015"/>
          </a:xfrm>
          <a:prstGeom prst="rect">
            <a:avLst/>
          </a:prstGeom>
        </p:spPr>
      </p:pic>
      <p:sp>
        <p:nvSpPr>
          <p:cNvPr id="2" name="Rectangle 1">
            <a:extLst>
              <a:ext uri="{FF2B5EF4-FFF2-40B4-BE49-F238E27FC236}">
                <a16:creationId xmlns:a16="http://schemas.microsoft.com/office/drawing/2014/main" id="{90EF8BC5-5328-EADC-6B9C-21FFB8E724F9}"/>
              </a:ext>
            </a:extLst>
          </p:cNvPr>
          <p:cNvSpPr/>
          <p:nvPr/>
        </p:nvSpPr>
        <p:spPr>
          <a:xfrm>
            <a:off x="838200" y="492124"/>
            <a:ext cx="10515600" cy="657263"/>
          </a:xfrm>
          <a:prstGeom prst="rect">
            <a:avLst/>
          </a:prstGeom>
        </p:spPr>
        <p:txBody>
          <a:bodyPr vert="horz" lIns="91440" tIns="45720" rIns="91440" bIns="45720" rtlCol="0" anchor="b" anchorCtr="0">
            <a:normAutofit/>
          </a:bodyPr>
          <a:lstStyle/>
          <a:p>
            <a:pPr marL="0" indent="0">
              <a:spcAft>
                <a:spcPts val="600"/>
              </a:spcAft>
              <a:buNone/>
            </a:pPr>
            <a:r>
              <a:rPr lang="en-US" sz="2800" b="1" dirty="0"/>
              <a:t>Other Polling Place Activities</a:t>
            </a:r>
            <a:endParaRPr lang="en-US" sz="2800" i="1" dirty="0">
              <a:latin typeface="+mn-lt"/>
            </a:endParaRPr>
          </a:p>
        </p:txBody>
      </p:sp>
      <p:sp>
        <p:nvSpPr>
          <p:cNvPr id="6" name="Content Placeholder 2">
            <a:extLst>
              <a:ext uri="{FF2B5EF4-FFF2-40B4-BE49-F238E27FC236}">
                <a16:creationId xmlns:a16="http://schemas.microsoft.com/office/drawing/2014/main" id="{CD0E752B-329B-9CD2-168A-F66EC32C4971}"/>
              </a:ext>
            </a:extLst>
          </p:cNvPr>
          <p:cNvSpPr txBox="1">
            <a:spLocks/>
          </p:cNvSpPr>
          <p:nvPr/>
        </p:nvSpPr>
        <p:spPr>
          <a:xfrm>
            <a:off x="838200" y="1262509"/>
            <a:ext cx="10515600" cy="43359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Light" panose="020F03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buNone/>
            </a:pPr>
            <a:r>
              <a:rPr lang="en-US" dirty="0">
                <a:latin typeface="Calibri" panose="020F0502020204030204" pitchFamily="34" charset="0"/>
                <a:ea typeface="Verdana" panose="020B0604030504040204" pitchFamily="34" charset="0"/>
                <a:cs typeface="Calibri" panose="020F0502020204030204" pitchFamily="34" charset="0"/>
              </a:rPr>
              <a:t>See the </a:t>
            </a:r>
            <a:r>
              <a:rPr lang="en-US" b="1" dirty="0">
                <a:latin typeface="Calibri" panose="020F0502020204030204" pitchFamily="34" charset="0"/>
                <a:ea typeface="Verdana" panose="020B0604030504040204" pitchFamily="34" charset="0"/>
                <a:cs typeface="Calibri" panose="020F0502020204030204" pitchFamily="34" charset="0"/>
              </a:rPr>
              <a:t>Election Handbook</a:t>
            </a:r>
            <a:r>
              <a:rPr lang="en-US" dirty="0">
                <a:latin typeface="Calibri" panose="020F0502020204030204" pitchFamily="34" charset="0"/>
                <a:ea typeface="Verdana" panose="020B0604030504040204" pitchFamily="34" charset="0"/>
                <a:cs typeface="Calibri" panose="020F0502020204030204" pitchFamily="34" charset="0"/>
                <a:hlinkClick r:id="rId3"/>
              </a:rPr>
              <a:t> </a:t>
            </a:r>
            <a:r>
              <a:rPr lang="en-US" dirty="0">
                <a:latin typeface="Calibri" panose="020F0502020204030204" pitchFamily="34" charset="0"/>
                <a:ea typeface="Verdana" panose="020B0604030504040204" pitchFamily="34" charset="0"/>
                <a:cs typeface="Calibri" panose="020F0502020204030204" pitchFamily="34" charset="0"/>
              </a:rPr>
              <a:t>for detailed information about the following polling place activities:</a:t>
            </a:r>
          </a:p>
          <a:p>
            <a:pPr marL="1376363" lvl="2" indent="0">
              <a:spcBef>
                <a:spcPts val="400"/>
              </a:spcBef>
              <a:buNone/>
            </a:pPr>
            <a:r>
              <a:rPr lang="en-US" sz="2400" b="1" dirty="0">
                <a:solidFill>
                  <a:srgbClr val="FF00FF"/>
                </a:solidFill>
                <a:latin typeface="Calibri" panose="020F0502020204030204" pitchFamily="34" charset="0"/>
                <a:ea typeface="Verdana" panose="020B0604030504040204" pitchFamily="34" charset="0"/>
                <a:cs typeface="Calibri" panose="020F0502020204030204" pitchFamily="34" charset="0"/>
              </a:rPr>
              <a:t>	</a:t>
            </a:r>
            <a:r>
              <a:rPr lang="en-US" sz="2400" b="1" dirty="0">
                <a:latin typeface="Calibri" panose="020F0502020204030204" pitchFamily="34" charset="0"/>
                <a:ea typeface="Verdana" panose="020B0604030504040204" pitchFamily="34" charset="0"/>
                <a:cs typeface="Calibri" panose="020F0502020204030204" pitchFamily="34" charset="0"/>
              </a:rPr>
              <a:t>Poll Watchers			Petition Signature Gathering</a:t>
            </a:r>
          </a:p>
          <a:p>
            <a:pPr marL="1376363" lvl="2" indent="0">
              <a:buNone/>
            </a:pPr>
            <a:r>
              <a:rPr lang="en-US" sz="2400" b="1" dirty="0">
                <a:latin typeface="Calibri" panose="020F0502020204030204" pitchFamily="34" charset="0"/>
                <a:ea typeface="Verdana" panose="020B0604030504040204" pitchFamily="34" charset="0"/>
                <a:cs typeface="Calibri" panose="020F0502020204030204" pitchFamily="34" charset="0"/>
              </a:rPr>
              <a:t>	Election Observing		Electioneering</a:t>
            </a:r>
          </a:p>
          <a:p>
            <a:pPr marL="0" lvl="1" indent="0">
              <a:spcBef>
                <a:spcPts val="800"/>
              </a:spcBef>
              <a:buNone/>
            </a:pPr>
            <a:r>
              <a:rPr lang="en-US" dirty="0">
                <a:latin typeface="Calibri" panose="020F0502020204030204" pitchFamily="34" charset="0"/>
                <a:ea typeface="Verdana" panose="020B0604030504040204" pitchFamily="34" charset="0"/>
                <a:cs typeface="Calibri" panose="020F0502020204030204" pitchFamily="34" charset="0"/>
              </a:rPr>
              <a:t>These activities, </a:t>
            </a:r>
            <a:r>
              <a:rPr lang="en-US" b="1" u="sng" dirty="0">
                <a:latin typeface="Calibri" panose="020F0502020204030204" pitchFamily="34" charset="0"/>
                <a:ea typeface="Verdana" panose="020B0604030504040204" pitchFamily="34" charset="0"/>
                <a:cs typeface="Calibri" panose="020F0502020204030204" pitchFamily="34" charset="0"/>
              </a:rPr>
              <a:t>except</a:t>
            </a:r>
            <a:r>
              <a:rPr lang="en-US" dirty="0">
                <a:latin typeface="Calibri" panose="020F0502020204030204" pitchFamily="34" charset="0"/>
                <a:ea typeface="Verdana" panose="020B0604030504040204" pitchFamily="34" charset="0"/>
                <a:cs typeface="Calibri" panose="020F0502020204030204" pitchFamily="34" charset="0"/>
              </a:rPr>
              <a:t> electioneering, are allowed at the polling place, </a:t>
            </a:r>
            <a:r>
              <a:rPr lang="en-US" b="1" u="sng" dirty="0">
                <a:latin typeface="Calibri" panose="020F0502020204030204" pitchFamily="34" charset="0"/>
                <a:ea typeface="Verdana" panose="020B0604030504040204" pitchFamily="34" charset="0"/>
                <a:cs typeface="Calibri" panose="020F0502020204030204" pitchFamily="34" charset="0"/>
              </a:rPr>
              <a:t>but</a:t>
            </a:r>
            <a:r>
              <a:rPr lang="en-US" dirty="0">
                <a:latin typeface="Calibri" panose="020F0502020204030204" pitchFamily="34" charset="0"/>
                <a:ea typeface="Verdana" panose="020B0604030504040204" pitchFamily="34" charset="0"/>
                <a:cs typeface="Calibri" panose="020F0502020204030204" pitchFamily="34" charset="0"/>
              </a:rPr>
              <a:t> they may </a:t>
            </a:r>
            <a:r>
              <a:rPr lang="en-US" b="1" u="sng" dirty="0">
                <a:latin typeface="Calibri" panose="020F0502020204030204" pitchFamily="34" charset="0"/>
                <a:ea typeface="Verdana" panose="020B0604030504040204" pitchFamily="34" charset="0"/>
                <a:cs typeface="Calibri" panose="020F0502020204030204" pitchFamily="34" charset="0"/>
              </a:rPr>
              <a:t>not</a:t>
            </a:r>
            <a:r>
              <a:rPr lang="en-US" dirty="0">
                <a:latin typeface="Calibri" panose="020F0502020204030204" pitchFamily="34" charset="0"/>
                <a:ea typeface="Verdana" panose="020B0604030504040204" pitchFamily="34" charset="0"/>
                <a:cs typeface="Calibri" panose="020F0502020204030204" pitchFamily="34" charset="0"/>
              </a:rPr>
              <a:t> impede the voting process.</a:t>
            </a:r>
          </a:p>
          <a:p>
            <a:pPr marL="0" lvl="1" indent="0">
              <a:buNone/>
            </a:pPr>
            <a:r>
              <a:rPr lang="en-US" sz="2400" dirty="0">
                <a:latin typeface="Calibri" panose="020F0502020204030204" pitchFamily="34" charset="0"/>
                <a:ea typeface="Verdana" panose="020B0604030504040204" pitchFamily="34" charset="0"/>
                <a:cs typeface="Calibri" panose="020F0502020204030204" pitchFamily="34" charset="0"/>
              </a:rPr>
              <a:t>Electioneering may </a:t>
            </a:r>
            <a:r>
              <a:rPr lang="en-US" sz="2400" b="1" u="sng" dirty="0">
                <a:latin typeface="Calibri" panose="020F0502020204030204" pitchFamily="34" charset="0"/>
                <a:ea typeface="Verdana" panose="020B0604030504040204" pitchFamily="34" charset="0"/>
                <a:cs typeface="Calibri" panose="020F0502020204030204" pitchFamily="34" charset="0"/>
              </a:rPr>
              <a:t>only</a:t>
            </a:r>
            <a:r>
              <a:rPr lang="en-US" sz="2400" dirty="0">
                <a:latin typeface="Calibri" panose="020F0502020204030204" pitchFamily="34" charset="0"/>
                <a:ea typeface="Verdana" panose="020B0604030504040204" pitchFamily="34" charset="0"/>
                <a:cs typeface="Calibri" panose="020F0502020204030204" pitchFamily="34" charset="0"/>
              </a:rPr>
              <a:t> occur </a:t>
            </a:r>
            <a:r>
              <a:rPr lang="en-US" sz="2400" b="1" dirty="0">
                <a:latin typeface="Calibri" panose="020F0502020204030204" pitchFamily="34" charset="0"/>
                <a:ea typeface="Verdana" panose="020B0604030504040204" pitchFamily="34" charset="0"/>
                <a:cs typeface="Calibri" panose="020F0502020204030204" pitchFamily="34" charset="0"/>
              </a:rPr>
              <a:t>more than 100 feet from any entrance</a:t>
            </a:r>
            <a:r>
              <a:rPr lang="en-US" sz="2400" dirty="0">
                <a:latin typeface="Calibri" panose="020F0502020204030204" pitchFamily="34" charset="0"/>
                <a:ea typeface="Verdana" panose="020B0604030504040204" pitchFamily="34" charset="0"/>
                <a:cs typeface="Calibri" panose="020F0502020204030204" pitchFamily="34" charset="0"/>
              </a:rPr>
              <a:t> to a polling place.</a:t>
            </a:r>
          </a:p>
          <a:p>
            <a:pPr marL="342900" lvl="1" indent="-342900"/>
            <a:r>
              <a:rPr lang="en-US" dirty="0">
                <a:latin typeface="Calibri" panose="020F0502020204030204" pitchFamily="34" charset="0"/>
                <a:ea typeface="Verdana" panose="020B0604030504040204" pitchFamily="34" charset="0"/>
                <a:cs typeface="Calibri" panose="020F0502020204030204" pitchFamily="34" charset="0"/>
              </a:rPr>
              <a:t>A candidate may not serve as a poll watcher at a polling place where the candidate’s name is on the ballot (</a:t>
            </a:r>
            <a:r>
              <a:rPr lang="en-US" dirty="0">
                <a:latin typeface="Calibri" panose="020F0502020204030204" pitchFamily="34" charset="0"/>
                <a:ea typeface="Verdana" panose="020B0604030504040204" pitchFamily="34" charset="0"/>
                <a:cs typeface="Calibri" panose="020F0502020204030204" pitchFamily="34" charset="0"/>
                <a:hlinkClick r:id="rId4"/>
              </a:rPr>
              <a:t>13-13-120(2) MCA</a:t>
            </a:r>
            <a:r>
              <a:rPr lang="en-US" dirty="0">
                <a:latin typeface="Calibri" panose="020F0502020204030204" pitchFamily="34" charset="0"/>
                <a:ea typeface="Verdana" panose="020B0604030504040204" pitchFamily="34" charset="0"/>
                <a:cs typeface="Calibri" panose="020F0502020204030204" pitchFamily="34" charset="0"/>
              </a:rPr>
              <a:t>).</a:t>
            </a:r>
          </a:p>
          <a:p>
            <a:pPr marL="342900" lvl="1" indent="-342900"/>
            <a:r>
              <a:rPr lang="en-US" dirty="0">
                <a:latin typeface="Calibri" panose="020F0502020204030204" pitchFamily="34" charset="0"/>
                <a:ea typeface="Verdana" panose="020B0604030504040204" pitchFamily="34" charset="0"/>
                <a:cs typeface="Calibri" panose="020F0502020204030204" pitchFamily="34" charset="0"/>
              </a:rPr>
              <a:t>A candidate, family member of a candidate, or a worker or volunteer for a candidate’s campaign may not distribute alcohol, tobacco, food, drink or anything of value to a voter within 100 feet of an entrance to a polling place or building in which an election is being held.</a:t>
            </a:r>
          </a:p>
        </p:txBody>
      </p:sp>
    </p:spTree>
    <p:extLst>
      <p:ext uri="{BB962C8B-B14F-4D97-AF65-F5344CB8AC3E}">
        <p14:creationId xmlns:p14="http://schemas.microsoft.com/office/powerpoint/2010/main" val="23780478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7352" name="Rectangle 57351">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77824EA-05BF-430C-9484-D70666D46B0E}"/>
              </a:ext>
            </a:extLst>
          </p:cNvPr>
          <p:cNvSpPr/>
          <p:nvPr/>
        </p:nvSpPr>
        <p:spPr>
          <a:xfrm>
            <a:off x="838200" y="702224"/>
            <a:ext cx="10515600" cy="831152"/>
          </a:xfrm>
          <a:prstGeom prst="rect">
            <a:avLst/>
          </a:prstGeom>
        </p:spPr>
        <p:txBody>
          <a:bodyPr vert="horz" lIns="91440" tIns="45720" rIns="91440" bIns="45720" rtlCol="0" anchor="b" anchorCtr="0">
            <a:normAutofit/>
          </a:bodyPr>
          <a:lstStyle/>
          <a:p>
            <a:pPr>
              <a:lnSpc>
                <a:spcPct val="90000"/>
              </a:lnSpc>
              <a:spcBef>
                <a:spcPct val="0"/>
              </a:spcBef>
              <a:spcAft>
                <a:spcPts val="600"/>
              </a:spcAft>
            </a:pPr>
            <a:r>
              <a:rPr lang="en-US" sz="2800" b="1" kern="1200" dirty="0">
                <a:solidFill>
                  <a:schemeClr val="tx1"/>
                </a:solidFill>
                <a:ea typeface="+mj-ea"/>
                <a:cs typeface="+mj-cs"/>
              </a:rPr>
              <a:t>Miscellaneous</a:t>
            </a:r>
          </a:p>
        </p:txBody>
      </p:sp>
      <p:sp>
        <p:nvSpPr>
          <p:cNvPr id="57354"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347" name="Content Placeholder 2"/>
          <p:cNvSpPr>
            <a:spLocks noGrp="1"/>
          </p:cNvSpPr>
          <p:nvPr>
            <p:ph idx="1"/>
          </p:nvPr>
        </p:nvSpPr>
        <p:spPr>
          <a:xfrm>
            <a:off x="838200" y="1929384"/>
            <a:ext cx="10016613" cy="4251960"/>
          </a:xfrm>
        </p:spPr>
        <p:txBody>
          <a:bodyPr vert="horz" lIns="91440" tIns="45720" rIns="91440" bIns="45720" rtlCol="0">
            <a:normAutofit/>
          </a:bodyPr>
          <a:lstStyle/>
          <a:p>
            <a:pPr marL="342900" lvl="1" indent="-342900">
              <a:buFont typeface="Wingdings" panose="05000000000000000000" pitchFamily="2" charset="2"/>
              <a:buChar char="ü"/>
            </a:pPr>
            <a:r>
              <a:rPr lang="en-US" dirty="0">
                <a:latin typeface="+mn-lt"/>
              </a:rPr>
              <a:t>Remember to </a:t>
            </a:r>
            <a:r>
              <a:rPr lang="en-US" b="1" dirty="0">
                <a:latin typeface="+mn-lt"/>
              </a:rPr>
              <a:t>check voting booths periodically </a:t>
            </a:r>
            <a:r>
              <a:rPr lang="en-US" dirty="0">
                <a:latin typeface="+mn-lt"/>
              </a:rPr>
              <a:t>to make sure instructions are up, the ballot marking tool is in the booth, and no one has left anything or marked anything in the booth.</a:t>
            </a:r>
          </a:p>
          <a:p>
            <a:pPr marL="0" lvl="1" indent="0">
              <a:buNone/>
            </a:pPr>
            <a:endParaRPr lang="en-US" dirty="0">
              <a:latin typeface="+mn-lt"/>
            </a:endParaRPr>
          </a:p>
          <a:p>
            <a:pPr marL="342900" lvl="1" indent="-342900">
              <a:spcBef>
                <a:spcPts val="0"/>
              </a:spcBef>
              <a:buFont typeface="Wingdings" panose="05000000000000000000" pitchFamily="2" charset="2"/>
              <a:buChar char="ü"/>
            </a:pPr>
            <a:r>
              <a:rPr lang="en-US" b="1" dirty="0">
                <a:latin typeface="+mn-lt"/>
              </a:rPr>
              <a:t>Wipe any equipment or voting supplies </a:t>
            </a:r>
            <a:r>
              <a:rPr lang="en-US" dirty="0">
                <a:latin typeface="+mn-lt"/>
              </a:rPr>
              <a:t>with alcohol-based wipes periodically, and more often if there is a health-related reason.</a:t>
            </a:r>
          </a:p>
          <a:p>
            <a:pPr marL="0" lvl="1" indent="0">
              <a:spcBef>
                <a:spcPts val="0"/>
              </a:spcBef>
              <a:buNone/>
            </a:pPr>
            <a:endParaRPr lang="en-US" dirty="0">
              <a:latin typeface="+mn-lt"/>
            </a:endParaRPr>
          </a:p>
          <a:p>
            <a:pPr marL="342900" lvl="1" indent="-342900">
              <a:spcBef>
                <a:spcPts val="0"/>
              </a:spcBef>
              <a:buFont typeface="Wingdings" panose="05000000000000000000" pitchFamily="2" charset="2"/>
              <a:buChar char="ü"/>
            </a:pPr>
            <a:r>
              <a:rPr lang="en-US" dirty="0">
                <a:latin typeface="+mn-lt"/>
              </a:rPr>
              <a:t>Late registrants can also return their ballot to any polling place in the County.</a:t>
            </a:r>
          </a:p>
          <a:p>
            <a:pPr marL="0" lvl="1" indent="0">
              <a:spcBef>
                <a:spcPts val="0"/>
              </a:spcBef>
              <a:buNone/>
            </a:pPr>
            <a:endParaRPr lang="en-US" dirty="0">
              <a:latin typeface="+mn-lt"/>
            </a:endParaRPr>
          </a:p>
          <a:p>
            <a:pPr marL="342900" lvl="1" indent="-342900">
              <a:spcBef>
                <a:spcPts val="0"/>
              </a:spcBef>
              <a:buFont typeface="Wingdings" panose="05000000000000000000" pitchFamily="2" charset="2"/>
              <a:buChar char="ü"/>
            </a:pPr>
            <a:r>
              <a:rPr lang="en-US" b="1" dirty="0">
                <a:latin typeface="+mn-lt"/>
              </a:rPr>
              <a:t>Check the polling place periodically </a:t>
            </a:r>
            <a:r>
              <a:rPr lang="en-US" dirty="0">
                <a:latin typeface="+mn-lt"/>
              </a:rPr>
              <a:t>to ensure the warning poster, sample ballots, and other signs are posted and not defaced.</a:t>
            </a:r>
          </a:p>
        </p:txBody>
      </p:sp>
    </p:spTree>
    <p:custDataLst>
      <p:tags r:id="rId1"/>
    </p:custData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B48FE13-EBDC-DB5F-3E0D-AAE895F1A308}"/>
              </a:ext>
            </a:extLst>
          </p:cNvPr>
          <p:cNvSpPr>
            <a:spLocks noGrp="1"/>
          </p:cNvSpPr>
          <p:nvPr>
            <p:ph type="ctrTitle"/>
          </p:nvPr>
        </p:nvSpPr>
        <p:spPr>
          <a:xfrm>
            <a:off x="838200" y="451381"/>
            <a:ext cx="10512552" cy="4066540"/>
          </a:xfrm>
        </p:spPr>
        <p:txBody>
          <a:bodyPr anchor="b">
            <a:normAutofit/>
          </a:bodyPr>
          <a:lstStyle/>
          <a:p>
            <a:pPr algn="l"/>
            <a:r>
              <a:rPr lang="en-US" sz="5400" dirty="0">
                <a:latin typeface="Calibri" panose="020F0502020204030204" pitchFamily="34" charset="0"/>
                <a:cs typeface="Calibri" panose="020F0502020204030204" pitchFamily="34" charset="0"/>
              </a:rPr>
              <a:t>Assisting Voters with Disabilities</a:t>
            </a:r>
          </a:p>
        </p:txBody>
      </p:sp>
      <p:sp>
        <p:nvSpPr>
          <p:cNvPr id="9"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6511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9400" name="Rectangle 5939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B38D57E-8C25-4A41-9983-1D1228CE18C9}"/>
              </a:ext>
            </a:extLst>
          </p:cNvPr>
          <p:cNvSpPr/>
          <p:nvPr/>
        </p:nvSpPr>
        <p:spPr>
          <a:xfrm>
            <a:off x="630936" y="640080"/>
            <a:ext cx="4818888" cy="1481328"/>
          </a:xfrm>
          <a:prstGeom prst="rect">
            <a:avLst/>
          </a:prstGeom>
        </p:spPr>
        <p:txBody>
          <a:bodyPr vert="horz" lIns="91440" tIns="45720" rIns="91440" bIns="45720" rtlCol="0" anchor="b">
            <a:normAutofit lnSpcReduction="10000"/>
          </a:bodyPr>
          <a:lstStyle/>
          <a:p>
            <a:pPr>
              <a:lnSpc>
                <a:spcPct val="90000"/>
              </a:lnSpc>
              <a:spcBef>
                <a:spcPct val="0"/>
              </a:spcBef>
              <a:spcAft>
                <a:spcPts val="600"/>
              </a:spcAft>
            </a:pPr>
            <a:r>
              <a:rPr lang="en-US" sz="5400" kern="1200" dirty="0">
                <a:solidFill>
                  <a:schemeClr val="tx1"/>
                </a:solidFill>
                <a:ea typeface="+mj-ea"/>
                <a:cs typeface="+mj-cs"/>
              </a:rPr>
              <a:t>Assisting Voters with Disabilities</a:t>
            </a:r>
          </a:p>
        </p:txBody>
      </p:sp>
      <p:sp>
        <p:nvSpPr>
          <p:cNvPr id="5940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395" name="Content Placeholder 2"/>
          <p:cNvSpPr>
            <a:spLocks/>
          </p:cNvSpPr>
          <p:nvPr/>
        </p:nvSpPr>
        <p:spPr>
          <a:xfrm>
            <a:off x="904106" y="2932009"/>
            <a:ext cx="9275112" cy="3285911"/>
          </a:xfrm>
          <a:prstGeom prst="rect">
            <a:avLst/>
          </a:prstGeom>
        </p:spPr>
        <p:txBody>
          <a:bodyPr vert="horz" lIns="91440" tIns="45720" rIns="91440" bIns="45720" rtlCol="0">
            <a:normAutofit/>
          </a:bodyPr>
          <a:lstStyle/>
          <a:p>
            <a:pPr defTabSz="502920">
              <a:spcAft>
                <a:spcPts val="600"/>
              </a:spcAft>
            </a:pPr>
            <a:r>
              <a:rPr lang="en-US" sz="2400" kern="1200" dirty="0">
                <a:solidFill>
                  <a:schemeClr val="tx1"/>
                </a:solidFill>
                <a:latin typeface="+mn-lt"/>
                <a:ea typeface="+mn-ea"/>
                <a:cs typeface="+mn-cs"/>
              </a:rPr>
              <a:t>There are several situations that may require election judge assistance for voters with disabilities:</a:t>
            </a:r>
          </a:p>
          <a:p>
            <a:pPr marL="594360" lvl="1" indent="-342900" defTabSz="502920">
              <a:spcAft>
                <a:spcPts val="600"/>
              </a:spcAft>
              <a:buFont typeface="Arial" panose="020B0604020202020204" pitchFamily="34" charset="0"/>
              <a:buChar char="•"/>
            </a:pPr>
            <a:r>
              <a:rPr lang="en-US" sz="2400" kern="1200" dirty="0">
                <a:solidFill>
                  <a:schemeClr val="tx1"/>
                </a:solidFill>
                <a:latin typeface="+mn-lt"/>
                <a:ea typeface="+mn-ea"/>
                <a:cs typeface="+mn-cs"/>
              </a:rPr>
              <a:t>Elector Unable to Sign Register</a:t>
            </a:r>
          </a:p>
          <a:p>
            <a:pPr marL="594360" lvl="1" indent="-342900" defTabSz="502920">
              <a:spcAft>
                <a:spcPts val="600"/>
              </a:spcAft>
              <a:buFont typeface="Arial" panose="020B0604020202020204" pitchFamily="34" charset="0"/>
              <a:buChar char="•"/>
            </a:pPr>
            <a:r>
              <a:rPr lang="en-US" sz="2400" kern="1200" dirty="0">
                <a:solidFill>
                  <a:schemeClr val="tx1"/>
                </a:solidFill>
                <a:latin typeface="+mn-lt"/>
                <a:ea typeface="+mn-ea"/>
                <a:cs typeface="+mn-cs"/>
              </a:rPr>
              <a:t>Elector Unable to Enter Polling Place (Curbside Voting)</a:t>
            </a:r>
          </a:p>
          <a:p>
            <a:pPr marL="594360" lvl="1" indent="-342900" defTabSz="502920">
              <a:spcAft>
                <a:spcPts val="600"/>
              </a:spcAft>
              <a:buFont typeface="Arial" panose="020B0604020202020204" pitchFamily="34" charset="0"/>
              <a:buChar char="•"/>
            </a:pPr>
            <a:r>
              <a:rPr lang="en-US" sz="2400" kern="1200" dirty="0">
                <a:solidFill>
                  <a:schemeClr val="tx1"/>
                </a:solidFill>
                <a:latin typeface="+mn-lt"/>
                <a:ea typeface="+mn-ea"/>
                <a:cs typeface="+mn-cs"/>
              </a:rPr>
              <a:t>Elector Requesting Assistance with Marking their Ballot</a:t>
            </a:r>
          </a:p>
          <a:p>
            <a:pPr marL="594360" lvl="1" indent="-342900" defTabSz="502920">
              <a:spcAft>
                <a:spcPts val="600"/>
              </a:spcAft>
              <a:buFont typeface="Arial" panose="020B0604020202020204" pitchFamily="34" charset="0"/>
              <a:buChar char="•"/>
            </a:pPr>
            <a:r>
              <a:rPr lang="en-US" sz="2400" kern="1200" dirty="0">
                <a:solidFill>
                  <a:schemeClr val="tx1"/>
                </a:solidFill>
                <a:latin typeface="+mn-lt"/>
                <a:ea typeface="+mn-ea"/>
                <a:cs typeface="+mn-cs"/>
              </a:rPr>
              <a:t>Elector requests to use a Voter Interface Device</a:t>
            </a:r>
          </a:p>
          <a:p>
            <a:pPr marL="708660" lvl="2" defTabSz="502920">
              <a:spcAft>
                <a:spcPts val="600"/>
              </a:spcAft>
            </a:pPr>
            <a:endParaRPr lang="en-US" sz="2400" kern="1200" dirty="0">
              <a:solidFill>
                <a:schemeClr val="tx1"/>
              </a:solidFill>
              <a:latin typeface="+mn-lt"/>
              <a:ea typeface="+mn-ea"/>
              <a:cs typeface="+mn-cs"/>
            </a:endParaRPr>
          </a:p>
          <a:p>
            <a:pPr lvl="3">
              <a:spcAft>
                <a:spcPts val="600"/>
              </a:spcAft>
            </a:pPr>
            <a:endParaRPr lang="en-US" sz="2400" dirty="0"/>
          </a:p>
        </p:txBody>
      </p:sp>
      <p:pic>
        <p:nvPicPr>
          <p:cNvPr id="8" name="Picture 7">
            <a:extLst>
              <a:ext uri="{FF2B5EF4-FFF2-40B4-BE49-F238E27FC236}">
                <a16:creationId xmlns:a16="http://schemas.microsoft.com/office/drawing/2014/main" id="{A4F66BF3-CE4E-437E-8676-E0C677337E03}"/>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5533427" y="1051576"/>
            <a:ext cx="934006" cy="943385"/>
          </a:xfrm>
          <a:custGeom>
            <a:avLst/>
            <a:gdLst/>
            <a:ahLst/>
            <a:cxnLst/>
            <a:rect l="l" t="t" r="r" b="b"/>
            <a:pathLst>
              <a:path w="2185353" h="2064564">
                <a:moveTo>
                  <a:pt x="65529" y="0"/>
                </a:moveTo>
                <a:lnTo>
                  <a:pt x="2119824" y="0"/>
                </a:lnTo>
                <a:cubicBezTo>
                  <a:pt x="2156015" y="0"/>
                  <a:pt x="2185353" y="29338"/>
                  <a:pt x="2185353" y="65529"/>
                </a:cubicBezTo>
                <a:lnTo>
                  <a:pt x="2185353" y="1999035"/>
                </a:lnTo>
                <a:cubicBezTo>
                  <a:pt x="2185353" y="2035226"/>
                  <a:pt x="2156015" y="2064564"/>
                  <a:pt x="2119824" y="2064564"/>
                </a:cubicBezTo>
                <a:lnTo>
                  <a:pt x="65529" y="2064564"/>
                </a:lnTo>
                <a:cubicBezTo>
                  <a:pt x="29338" y="2064564"/>
                  <a:pt x="0" y="2035226"/>
                  <a:pt x="0" y="1999035"/>
                </a:cubicBezTo>
                <a:lnTo>
                  <a:pt x="0" y="65529"/>
                </a:lnTo>
                <a:cubicBezTo>
                  <a:pt x="0" y="29338"/>
                  <a:pt x="29338" y="0"/>
                  <a:pt x="65529" y="0"/>
                </a:cubicBezTo>
                <a:close/>
              </a:path>
            </a:pathLst>
          </a:custGeom>
          <a:noFill/>
        </p:spPr>
      </p:pic>
    </p:spTree>
    <p:custDataLst>
      <p:tags r:id="rId1"/>
    </p:custData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4AF2984F-2709-9518-6AEB-A834D6DECB4A}"/>
              </a:ext>
            </a:extLst>
          </p:cNvPr>
          <p:cNvSpPr txBox="1">
            <a:spLocks/>
          </p:cNvSpPr>
          <p:nvPr/>
        </p:nvSpPr>
        <p:spPr>
          <a:xfrm>
            <a:off x="493982" y="314632"/>
            <a:ext cx="11113293" cy="54237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Light" panose="020F03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1775" lvl="1" indent="-231775">
              <a:buFont typeface="Arial" panose="020B0604020202020204" pitchFamily="34" charset="0"/>
              <a:buNone/>
            </a:pPr>
            <a:r>
              <a:rPr lang="en-US" sz="5400" dirty="0">
                <a:latin typeface="+mn-lt"/>
                <a:ea typeface="Verdana" panose="020B0604030504040204" pitchFamily="34" charset="0"/>
                <a:cs typeface="Calibri" panose="020F0502020204030204" pitchFamily="34" charset="0"/>
              </a:rPr>
              <a:t>Voter Unable to Sign Register</a:t>
            </a:r>
            <a:endParaRPr lang="en-US" sz="5400" dirty="0">
              <a:latin typeface="+mn-lt"/>
              <a:ea typeface="Verdana" panose="020B0604030504040204" pitchFamily="34" charset="0"/>
              <a:cs typeface="Calibri Light" panose="020F0302020204030204" pitchFamily="34" charset="0"/>
            </a:endParaRPr>
          </a:p>
          <a:p>
            <a:pPr marL="690563" lvl="1" indent="-231775">
              <a:buFont typeface="Arial" panose="020B0604020202020204" pitchFamily="34" charset="0"/>
              <a:buNone/>
            </a:pPr>
            <a:endParaRPr lang="en-US" sz="1200" b="1" dirty="0">
              <a:latin typeface="+mn-lt"/>
              <a:ea typeface="Verdana" panose="020B0604030504040204" pitchFamily="34" charset="0"/>
              <a:cs typeface="Calibri Light" panose="020F0302020204030204" pitchFamily="34" charset="0"/>
            </a:endParaRPr>
          </a:p>
          <a:p>
            <a:pPr marL="457200" lvl="1" indent="0">
              <a:buFont typeface="Arial" panose="020B0604020202020204" pitchFamily="34" charset="0"/>
              <a:buNone/>
            </a:pPr>
            <a:endParaRPr lang="en-US" dirty="0"/>
          </a:p>
        </p:txBody>
      </p:sp>
      <p:pic>
        <p:nvPicPr>
          <p:cNvPr id="9" name="Picture 8">
            <a:extLst>
              <a:ext uri="{FF2B5EF4-FFF2-40B4-BE49-F238E27FC236}">
                <a16:creationId xmlns:a16="http://schemas.microsoft.com/office/drawing/2014/main" id="{511256E8-3482-1D5E-0BA0-AC912DBB98CB}"/>
              </a:ext>
            </a:extLst>
          </p:cNvPr>
          <p:cNvPicPr>
            <a:picLocks noChangeAspect="1"/>
          </p:cNvPicPr>
          <p:nvPr/>
        </p:nvPicPr>
        <p:blipFill>
          <a:blip r:embed="rId2"/>
          <a:stretch>
            <a:fillRect/>
          </a:stretch>
        </p:blipFill>
        <p:spPr>
          <a:xfrm>
            <a:off x="380756" y="1128122"/>
            <a:ext cx="3776000" cy="245334"/>
          </a:xfrm>
          <a:prstGeom prst="rect">
            <a:avLst/>
          </a:prstGeom>
        </p:spPr>
      </p:pic>
      <p:sp>
        <p:nvSpPr>
          <p:cNvPr id="6" name="TextBox 5">
            <a:extLst>
              <a:ext uri="{FF2B5EF4-FFF2-40B4-BE49-F238E27FC236}">
                <a16:creationId xmlns:a16="http://schemas.microsoft.com/office/drawing/2014/main" id="{686D94EE-90AF-92DC-4EFA-6AE728058BFE}"/>
              </a:ext>
            </a:extLst>
          </p:cNvPr>
          <p:cNvSpPr txBox="1"/>
          <p:nvPr/>
        </p:nvSpPr>
        <p:spPr>
          <a:xfrm>
            <a:off x="493982" y="1395186"/>
            <a:ext cx="10675464" cy="5339923"/>
          </a:xfrm>
          <a:prstGeom prst="rect">
            <a:avLst/>
          </a:prstGeom>
          <a:noFill/>
        </p:spPr>
        <p:txBody>
          <a:bodyPr wrap="square">
            <a:spAutoFit/>
          </a:bodyPr>
          <a:lstStyle/>
          <a:p>
            <a:pPr marL="60325" lvl="1">
              <a:spcAft>
                <a:spcPts val="600"/>
              </a:spcAft>
              <a:defRPr/>
            </a:pPr>
            <a:r>
              <a:rPr lang="en-US" sz="2400" dirty="0">
                <a:latin typeface="+mn-lt"/>
              </a:rPr>
              <a:t>An elector who is unable to sign their name                                                                            </a:t>
            </a:r>
            <a:r>
              <a:rPr lang="en-US" sz="2400" b="1" dirty="0">
                <a:latin typeface="+mn-lt"/>
              </a:rPr>
              <a:t>cannot </a:t>
            </a:r>
            <a:r>
              <a:rPr lang="en-US" sz="2400" dirty="0">
                <a:latin typeface="+mn-lt"/>
              </a:rPr>
              <a:t>be denied the right to vote because                                                                          of the inability to sign the precinct register.</a:t>
            </a:r>
          </a:p>
          <a:p>
            <a:pPr marL="403225" lvl="1" indent="-342900">
              <a:buFont typeface="Arial" panose="020B0604020202020204" pitchFamily="34" charset="0"/>
              <a:buChar char="•"/>
              <a:defRPr/>
            </a:pPr>
            <a:r>
              <a:rPr lang="en-US" sz="2400" dirty="0">
                <a:latin typeface="+mn-lt"/>
              </a:rPr>
              <a:t>One option is having an </a:t>
            </a:r>
            <a:r>
              <a:rPr lang="en-US" sz="2400" b="1" dirty="0">
                <a:latin typeface="+mn-lt"/>
              </a:rPr>
              <a:t>agent</a:t>
            </a:r>
            <a:r>
              <a:rPr lang="en-US" sz="2400" dirty="0">
                <a:latin typeface="+mn-lt"/>
              </a:rPr>
              <a:t> who is                                                                                designated </a:t>
            </a:r>
            <a:r>
              <a:rPr lang="en-US" sz="2400" dirty="0"/>
              <a:t>o</a:t>
            </a:r>
            <a:r>
              <a:rPr lang="en-US" sz="2400" dirty="0">
                <a:latin typeface="+mn-lt"/>
              </a:rPr>
              <a:t>n a prescribed form by the                                                                               elector to sign for the elector. An agent                                                                                           may sign for any voting process that an                                                                                     elector would sign for.</a:t>
            </a:r>
          </a:p>
          <a:p>
            <a:pPr marL="403225" lvl="1" indent="-342900">
              <a:buFont typeface="Arial" panose="020B0604020202020204" pitchFamily="34" charset="0"/>
              <a:buChar char="•"/>
              <a:defRPr/>
            </a:pPr>
            <a:r>
              <a:rPr lang="en-US" sz="2400" dirty="0">
                <a:latin typeface="+mn-lt"/>
              </a:rPr>
              <a:t>If an elector is </a:t>
            </a:r>
            <a:r>
              <a:rPr lang="en-US" sz="2400" b="1" dirty="0">
                <a:latin typeface="+mn-lt"/>
              </a:rPr>
              <a:t>unable</a:t>
            </a:r>
            <a:r>
              <a:rPr lang="en-US" sz="2400" dirty="0">
                <a:latin typeface="+mn-lt"/>
              </a:rPr>
              <a:t> to provide a fingerprint or an identifying mark and has not established an agent, any election official may sign for the elector after reviewing and verifying the elector's identification. </a:t>
            </a:r>
          </a:p>
          <a:p>
            <a:pPr marL="60325" lvl="1">
              <a:defRPr/>
            </a:pPr>
            <a:endParaRPr lang="en-US" sz="1400" dirty="0">
              <a:latin typeface="+mn-lt"/>
            </a:endParaRPr>
          </a:p>
          <a:p>
            <a:pPr marL="60325" lvl="1">
              <a:defRPr/>
            </a:pPr>
            <a:r>
              <a:rPr lang="en-US" sz="2400" b="1" dirty="0">
                <a:latin typeface="+mn-lt"/>
              </a:rPr>
              <a:t>A notation must be made in the precinct register on the signature line if an elector is unable to sign.                 </a:t>
            </a:r>
          </a:p>
        </p:txBody>
      </p:sp>
      <p:pic>
        <p:nvPicPr>
          <p:cNvPr id="10" name="Picture 9" descr="A person writing on a piece of paper&#10;&#10;Description automatically generated">
            <a:extLst>
              <a:ext uri="{FF2B5EF4-FFF2-40B4-BE49-F238E27FC236}">
                <a16:creationId xmlns:a16="http://schemas.microsoft.com/office/drawing/2014/main" id="{CCE0708D-01CA-18AB-995E-242A32FEBF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2310" y="1373457"/>
            <a:ext cx="4444181" cy="2962786"/>
          </a:xfrm>
          <a:prstGeom prst="rect">
            <a:avLst/>
          </a:prstGeom>
        </p:spPr>
      </p:pic>
    </p:spTree>
    <p:extLst>
      <p:ext uri="{BB962C8B-B14F-4D97-AF65-F5344CB8AC3E}">
        <p14:creationId xmlns:p14="http://schemas.microsoft.com/office/powerpoint/2010/main" val="34277898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Content Placeholder 2"/>
          <p:cNvSpPr>
            <a:spLocks noGrp="1"/>
          </p:cNvSpPr>
          <p:nvPr>
            <p:ph idx="1"/>
          </p:nvPr>
        </p:nvSpPr>
        <p:spPr>
          <a:xfrm>
            <a:off x="314163" y="1152830"/>
            <a:ext cx="11238739" cy="2438400"/>
          </a:xfrm>
        </p:spPr>
        <p:txBody>
          <a:bodyPr>
            <a:normAutofit/>
          </a:bodyPr>
          <a:lstStyle/>
          <a:p>
            <a:pPr marL="0" indent="0">
              <a:buNone/>
            </a:pPr>
            <a:endParaRPr lang="en-US" sz="2400" dirty="0">
              <a:latin typeface="+mn-lt"/>
              <a:ea typeface="Verdana" panose="020B0604030504040204" pitchFamily="34" charset="0"/>
              <a:cs typeface="Calibri Light" panose="020F0302020204030204" pitchFamily="34" charset="0"/>
            </a:endParaRPr>
          </a:p>
          <a:p>
            <a:pPr marL="274320" lvl="3" indent="0">
              <a:buNone/>
            </a:pPr>
            <a:r>
              <a:rPr lang="en-US" sz="2400" dirty="0">
                <a:latin typeface="+mn-lt"/>
                <a:ea typeface="Verdana" panose="020B0604030504040204" pitchFamily="34" charset="0"/>
                <a:cs typeface="Calibri" panose="020F0502020204030204" pitchFamily="34" charset="0"/>
              </a:rPr>
              <a:t>The elector is permitted to make a mark of some sort on the signature line by the elector’s name. The mark can be a fingerprint or an identifying mark, or another type of mark. </a:t>
            </a:r>
          </a:p>
          <a:p>
            <a:pPr marL="274320" lvl="3" indent="0">
              <a:spcBef>
                <a:spcPts val="1200"/>
              </a:spcBef>
              <a:buNone/>
            </a:pPr>
            <a:r>
              <a:rPr lang="en-US" sz="2400" b="1" u="sng" dirty="0">
                <a:latin typeface="+mn-lt"/>
                <a:ea typeface="Verdana" panose="020B0604030504040204" pitchFamily="34" charset="0"/>
                <a:cs typeface="Calibri" panose="020F0502020204030204" pitchFamily="34" charset="0"/>
              </a:rPr>
              <a:t>NOTE</a:t>
            </a:r>
            <a:r>
              <a:rPr lang="en-US" sz="2400" dirty="0">
                <a:latin typeface="+mn-lt"/>
                <a:ea typeface="Verdana" panose="020B0604030504040204" pitchFamily="34" charset="0"/>
                <a:cs typeface="Calibri" panose="020F0502020204030204" pitchFamily="34" charset="0"/>
              </a:rPr>
              <a:t>: The judge should enter a notation next to the fingerprint that the elector was unable to sign the register.  Add the time and the initials of the judge.</a:t>
            </a:r>
          </a:p>
          <a:p>
            <a:pPr marL="617220" lvl="3" indent="-342900">
              <a:buFont typeface="Wingdings" panose="05000000000000000000" pitchFamily="2" charset="2"/>
              <a:buChar char="Ø"/>
            </a:pPr>
            <a:endParaRPr lang="en-US" sz="2400" dirty="0">
              <a:ea typeface="Verdana" panose="020B0604030504040204" pitchFamily="34" charset="0"/>
              <a:cs typeface="Calibri Light" panose="020F0302020204030204" pitchFamily="34" charset="0"/>
            </a:endParaRPr>
          </a:p>
          <a:p>
            <a:pPr lvl="2"/>
            <a:endParaRPr lang="en-US" sz="1800" dirty="0"/>
          </a:p>
        </p:txBody>
      </p:sp>
      <p:grpSp>
        <p:nvGrpSpPr>
          <p:cNvPr id="2" name="Group 1"/>
          <p:cNvGrpSpPr/>
          <p:nvPr/>
        </p:nvGrpSpPr>
        <p:grpSpPr>
          <a:xfrm>
            <a:off x="3184689" y="3730755"/>
            <a:ext cx="5822623" cy="2552106"/>
            <a:chOff x="3613514" y="4555263"/>
            <a:chExt cx="4666887" cy="2272443"/>
          </a:xfrm>
        </p:grpSpPr>
        <p:pic>
          <p:nvPicPr>
            <p:cNvPr id="61446" name="Picture 5" descr="~AUT0015"/>
            <p:cNvPicPr>
              <a:picLocks noChangeAspect="1" noChangeArrowheads="1"/>
            </p:cNvPicPr>
            <p:nvPr/>
          </p:nvPicPr>
          <p:blipFill rotWithShape="1">
            <a:blip r:embed="rId3" cstate="print">
              <a:clrChange>
                <a:clrFrom>
                  <a:srgbClr val="FFFFFF"/>
                </a:clrFrom>
                <a:clrTo>
                  <a:srgbClr val="FFFFFF">
                    <a:alpha val="0"/>
                  </a:srgbClr>
                </a:clrTo>
              </a:clrChange>
              <a:extLst>
                <a:ext uri="{BEBA8EAE-BF5A-486C-A8C5-ECC9F3942E4B}">
                  <a14:imgProps xmlns:a14="http://schemas.microsoft.com/office/drawing/2010/main">
                    <a14:imgLayer r:embed="rId4">
                      <a14:imgEffect>
                        <a14:artisticPaintStrokes/>
                      </a14:imgEffect>
                    </a14:imgLayer>
                  </a14:imgProps>
                </a:ext>
                <a:ext uri="{28A0092B-C50C-407E-A947-70E740481C1C}">
                  <a14:useLocalDpi xmlns:a14="http://schemas.microsoft.com/office/drawing/2010/main" val="0"/>
                </a:ext>
              </a:extLst>
            </a:blip>
            <a:srcRect t="5428"/>
            <a:stretch/>
          </p:blipFill>
          <p:spPr bwMode="auto">
            <a:xfrm>
              <a:off x="3613514" y="4555263"/>
              <a:ext cx="4666887" cy="2272443"/>
            </a:xfrm>
            <a:prstGeom prst="rect">
              <a:avLst/>
            </a:prstGeom>
            <a:ln w="9525">
              <a:solidFill>
                <a:srgbClr val="000000"/>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1447" name="TextBox 6"/>
            <p:cNvSpPr txBox="1">
              <a:spLocks noChangeArrowheads="1"/>
            </p:cNvSpPr>
            <p:nvPr/>
          </p:nvSpPr>
          <p:spPr bwMode="auto">
            <a:xfrm>
              <a:off x="4038600" y="6357197"/>
              <a:ext cx="3494235" cy="30145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600" dirty="0">
                  <a:solidFill>
                    <a:srgbClr val="FF0000"/>
                  </a:solidFill>
                  <a:latin typeface="Calibri Light" panose="020F0302020204030204" pitchFamily="34" charset="0"/>
                </a:rPr>
                <a:t>Unable to sign -10:15 a.m.  dmc</a:t>
              </a:r>
            </a:p>
          </p:txBody>
        </p:sp>
        <p:pic>
          <p:nvPicPr>
            <p:cNvPr id="61448" name="Picture 8" descr="FPRNT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89418" y="5630426"/>
              <a:ext cx="387788" cy="478328"/>
            </a:xfrm>
            <a:prstGeom prst="rect">
              <a:avLst/>
            </a:prstGeom>
            <a:ln w="9525">
              <a:no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grpSp>
      <p:pic>
        <p:nvPicPr>
          <p:cNvPr id="3" name="Picture 2">
            <a:extLst>
              <a:ext uri="{FF2B5EF4-FFF2-40B4-BE49-F238E27FC236}">
                <a16:creationId xmlns:a16="http://schemas.microsoft.com/office/drawing/2014/main" id="{291885B5-0A5C-7FCD-DBC0-411A70BF51FD}"/>
              </a:ext>
            </a:extLst>
          </p:cNvPr>
          <p:cNvPicPr>
            <a:picLocks noChangeAspect="1"/>
          </p:cNvPicPr>
          <p:nvPr/>
        </p:nvPicPr>
        <p:blipFill>
          <a:blip r:embed="rId6"/>
          <a:stretch>
            <a:fillRect/>
          </a:stretch>
        </p:blipFill>
        <p:spPr>
          <a:xfrm>
            <a:off x="429916" y="1128122"/>
            <a:ext cx="3776000" cy="245334"/>
          </a:xfrm>
          <a:prstGeom prst="rect">
            <a:avLst/>
          </a:prstGeom>
        </p:spPr>
      </p:pic>
      <p:sp>
        <p:nvSpPr>
          <p:cNvPr id="5" name="TextBox 4">
            <a:extLst>
              <a:ext uri="{FF2B5EF4-FFF2-40B4-BE49-F238E27FC236}">
                <a16:creationId xmlns:a16="http://schemas.microsoft.com/office/drawing/2014/main" id="{672DC551-FE66-F8A2-0CCA-B7C44DF58362}"/>
              </a:ext>
            </a:extLst>
          </p:cNvPr>
          <p:cNvSpPr txBox="1"/>
          <p:nvPr/>
        </p:nvSpPr>
        <p:spPr>
          <a:xfrm>
            <a:off x="481780" y="594040"/>
            <a:ext cx="6833419" cy="523220"/>
          </a:xfrm>
          <a:prstGeom prst="rect">
            <a:avLst/>
          </a:prstGeom>
          <a:noFill/>
        </p:spPr>
        <p:txBody>
          <a:bodyPr wrap="square">
            <a:spAutoFit/>
          </a:bodyPr>
          <a:lstStyle/>
          <a:p>
            <a:pPr marL="231775" lvl="1" indent="-231775">
              <a:buFont typeface="Arial" panose="020B0604020202020204" pitchFamily="34" charset="0"/>
              <a:buNone/>
            </a:pPr>
            <a:r>
              <a:rPr lang="en-US" sz="2800" b="1" dirty="0">
                <a:latin typeface="+mn-lt"/>
                <a:ea typeface="Verdana" panose="020B0604030504040204" pitchFamily="34" charset="0"/>
                <a:cs typeface="Calibri" panose="020F0502020204030204" pitchFamily="34" charset="0"/>
              </a:rPr>
              <a:t>Voter Unable to Sign Register </a:t>
            </a:r>
            <a:r>
              <a:rPr lang="en-US" sz="2400" i="1" dirty="0">
                <a:latin typeface="+mn-lt"/>
                <a:ea typeface="Verdana" panose="020B0604030504040204" pitchFamily="34" charset="0"/>
                <a:cs typeface="Calibri" panose="020F0502020204030204" pitchFamily="34" charset="0"/>
              </a:rPr>
              <a:t>(continued)</a:t>
            </a:r>
            <a:endParaRPr lang="en-US" sz="2800" i="1" dirty="0">
              <a:latin typeface="+mn-lt"/>
              <a:ea typeface="Verdana" panose="020B0604030504040204" pitchFamily="34" charset="0"/>
              <a:cs typeface="Calibri Light" panose="020F0302020204030204" pitchFamily="34" charset="0"/>
            </a:endParaRPr>
          </a:p>
        </p:txBody>
      </p:sp>
    </p:spTree>
    <p:custDataLst>
      <p:tags r:id="rId1"/>
    </p:custData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42920" y="4686169"/>
            <a:ext cx="1773000" cy="1773000"/>
          </a:xfrm>
          <a:prstGeom prst="rect">
            <a:avLst/>
          </a:prstGeom>
        </p:spPr>
      </p:pic>
      <p:sp>
        <p:nvSpPr>
          <p:cNvPr id="63491" name="Content Placeholder 2"/>
          <p:cNvSpPr>
            <a:spLocks noGrp="1"/>
          </p:cNvSpPr>
          <p:nvPr>
            <p:ph idx="1"/>
          </p:nvPr>
        </p:nvSpPr>
        <p:spPr>
          <a:xfrm>
            <a:off x="254780" y="481958"/>
            <a:ext cx="11632640" cy="5977211"/>
          </a:xfrm>
        </p:spPr>
        <p:txBody>
          <a:bodyPr>
            <a:normAutofit fontScale="70000" lnSpcReduction="20000"/>
          </a:bodyPr>
          <a:lstStyle/>
          <a:p>
            <a:pPr marL="0" indent="0">
              <a:spcBef>
                <a:spcPts val="1800"/>
              </a:spcBef>
              <a:buNone/>
            </a:pPr>
            <a:r>
              <a:rPr lang="en-US" sz="5800" dirty="0">
                <a:latin typeface="Calibri" panose="020F0502020204030204" pitchFamily="34" charset="0"/>
                <a:ea typeface="Verdana" panose="020B0604030504040204" pitchFamily="34" charset="0"/>
                <a:cs typeface="Calibri" panose="020F0502020204030204" pitchFamily="34" charset="0"/>
              </a:rPr>
              <a:t>Voter Unable to Enter Polling Place</a:t>
            </a:r>
          </a:p>
          <a:p>
            <a:pPr marL="457200" lvl="1" indent="0">
              <a:spcBef>
                <a:spcPts val="600"/>
              </a:spcBef>
              <a:spcAft>
                <a:spcPts val="600"/>
              </a:spcAft>
              <a:buNone/>
            </a:pPr>
            <a:endParaRPr lang="en-US" b="1" dirty="0">
              <a:latin typeface="Calibri" panose="020F0502020204030204" pitchFamily="34" charset="0"/>
              <a:ea typeface="Verdana" panose="020B0604030504040204" pitchFamily="34" charset="0"/>
              <a:cs typeface="Calibri" panose="020F0502020204030204" pitchFamily="34" charset="0"/>
            </a:endParaRPr>
          </a:p>
          <a:p>
            <a:pPr marL="228600" lvl="1" indent="0">
              <a:spcBef>
                <a:spcPts val="600"/>
              </a:spcBef>
              <a:spcAft>
                <a:spcPts val="600"/>
              </a:spcAft>
              <a:buNone/>
            </a:pPr>
            <a:r>
              <a:rPr lang="en-US" sz="3400" b="1" dirty="0">
                <a:latin typeface="Calibri" panose="020F0502020204030204" pitchFamily="34" charset="0"/>
                <a:ea typeface="Verdana" panose="020B0604030504040204" pitchFamily="34" charset="0"/>
                <a:cs typeface="Calibri" panose="020F0502020204030204" pitchFamily="34" charset="0"/>
              </a:rPr>
              <a:t>Curbside Voting</a:t>
            </a:r>
          </a:p>
          <a:p>
            <a:pPr marL="519113" lvl="2">
              <a:lnSpc>
                <a:spcPct val="110000"/>
              </a:lnSpc>
              <a:spcBef>
                <a:spcPts val="600"/>
              </a:spcBef>
            </a:pPr>
            <a:r>
              <a:rPr lang="en-US" sz="3200" dirty="0">
                <a:latin typeface="Calibri" panose="020F0502020204030204" pitchFamily="34" charset="0"/>
                <a:ea typeface="Verdana" panose="020B0604030504040204" pitchFamily="34" charset="0"/>
                <a:cs typeface="Calibri" panose="020F0502020204030204" pitchFamily="34" charset="0"/>
              </a:rPr>
              <a:t>Two judges (from different political parties, if possible) will take a blank ballot and the           </a:t>
            </a:r>
            <a:r>
              <a:rPr lang="en-US" sz="3200" dirty="0">
                <a:solidFill>
                  <a:srgbClr val="000099"/>
                </a:solidFill>
                <a:latin typeface="Calibri" panose="020F0502020204030204" pitchFamily="34" charset="0"/>
                <a:ea typeface="Verdana" panose="020B0604030504040204" pitchFamily="34" charset="0"/>
                <a:cs typeface="Calibri" panose="020F0502020204030204" pitchFamily="34" charset="0"/>
                <a:hlinkClick r:id="rId4"/>
              </a:rPr>
              <a:t>Oath of Elector Unable to Enter Polling Place</a:t>
            </a:r>
            <a:r>
              <a:rPr lang="en-US" sz="3200" dirty="0">
                <a:latin typeface="Calibri" panose="020F0502020204030204" pitchFamily="34" charset="0"/>
                <a:ea typeface="Verdana" panose="020B0604030504040204" pitchFamily="34" charset="0"/>
                <a:cs typeface="Calibri" panose="020F0502020204030204" pitchFamily="34" charset="0"/>
              </a:rPr>
              <a:t> form outside the polling place to the elector.</a:t>
            </a:r>
          </a:p>
          <a:p>
            <a:pPr marL="519113" lvl="2">
              <a:lnSpc>
                <a:spcPct val="110000"/>
              </a:lnSpc>
              <a:spcBef>
                <a:spcPts val="600"/>
              </a:spcBef>
              <a:spcAft>
                <a:spcPts val="600"/>
              </a:spcAft>
            </a:pPr>
            <a:r>
              <a:rPr lang="en-US" sz="3200" dirty="0">
                <a:latin typeface="Calibri" panose="020F0502020204030204" pitchFamily="34" charset="0"/>
                <a:ea typeface="Verdana" panose="020B0604030504040204" pitchFamily="34" charset="0"/>
                <a:cs typeface="Calibri" panose="020F0502020204030204" pitchFamily="34" charset="0"/>
              </a:rPr>
              <a:t>The elector will sign the oath and the two judges will witness the oath.</a:t>
            </a:r>
          </a:p>
          <a:p>
            <a:pPr marL="519113" lvl="2">
              <a:lnSpc>
                <a:spcPct val="110000"/>
              </a:lnSpc>
            </a:pPr>
            <a:r>
              <a:rPr lang="en-US" sz="3200" dirty="0">
                <a:latin typeface="Calibri" panose="020F0502020204030204" pitchFamily="34" charset="0"/>
                <a:ea typeface="Verdana" panose="020B0604030504040204" pitchFamily="34" charset="0"/>
                <a:cs typeface="Calibri" panose="020F0502020204030204" pitchFamily="34" charset="0"/>
              </a:rPr>
              <a:t>After the elector shows appropriate ID, allow the elector to vote.</a:t>
            </a:r>
          </a:p>
          <a:p>
            <a:pPr marL="519113" lvl="2">
              <a:lnSpc>
                <a:spcPct val="110000"/>
              </a:lnSpc>
              <a:spcBef>
                <a:spcPts val="1200"/>
              </a:spcBef>
              <a:spcAft>
                <a:spcPts val="600"/>
              </a:spcAft>
            </a:pPr>
            <a:r>
              <a:rPr lang="en-US" sz="3200" dirty="0">
                <a:latin typeface="Calibri" panose="020F0502020204030204" pitchFamily="34" charset="0"/>
                <a:ea typeface="Verdana" panose="020B0604030504040204" pitchFamily="34" charset="0"/>
                <a:cs typeface="Calibri" panose="020F0502020204030204" pitchFamily="34" charset="0"/>
              </a:rPr>
              <a:t>Have the elector put the ballot(s) in the secrecy sleeve for transport back into the polling place.</a:t>
            </a:r>
          </a:p>
          <a:p>
            <a:pPr marL="519113" lvl="2">
              <a:lnSpc>
                <a:spcPct val="110000"/>
              </a:lnSpc>
              <a:spcAft>
                <a:spcPts val="1200"/>
              </a:spcAft>
            </a:pPr>
            <a:r>
              <a:rPr lang="en-US" sz="3200" dirty="0">
                <a:latin typeface="Calibri" panose="020F0502020204030204" pitchFamily="34" charset="0"/>
                <a:ea typeface="Verdana" panose="020B0604030504040204" pitchFamily="34" charset="0"/>
                <a:cs typeface="Calibri" panose="020F0502020204030204" pitchFamily="34" charset="0"/>
              </a:rPr>
              <a:t>Deliver the ballot (in the secrecy sleeve) to the Ballot Judge.</a:t>
            </a:r>
          </a:p>
          <a:p>
            <a:pPr marL="519113" lvl="2">
              <a:lnSpc>
                <a:spcPct val="110000"/>
              </a:lnSpc>
              <a:spcAft>
                <a:spcPts val="600"/>
              </a:spcAft>
            </a:pPr>
            <a:r>
              <a:rPr lang="en-US" sz="3200" dirty="0">
                <a:latin typeface="Calibri" panose="020F0502020204030204" pitchFamily="34" charset="0"/>
                <a:ea typeface="Verdana" panose="020B0604030504040204" pitchFamily="34" charset="0"/>
                <a:cs typeface="Calibri" panose="020F0502020204030204" pitchFamily="34" charset="0"/>
              </a:rPr>
              <a:t>The Ballot Judge will place the ballot in the ballot box. The register and poll book will also be marked.</a:t>
            </a:r>
          </a:p>
          <a:p>
            <a:pPr marL="519113" lvl="2">
              <a:lnSpc>
                <a:spcPct val="110000"/>
              </a:lnSpc>
              <a:spcAft>
                <a:spcPts val="600"/>
              </a:spcAft>
            </a:pPr>
            <a:r>
              <a:rPr lang="en-US" sz="3200" dirty="0">
                <a:latin typeface="Calibri" panose="020F0502020204030204" pitchFamily="34" charset="0"/>
                <a:ea typeface="Verdana" panose="020B0604030504040204" pitchFamily="34" charset="0"/>
                <a:cs typeface="Calibri" panose="020F0502020204030204" pitchFamily="34" charset="0"/>
              </a:rPr>
              <a:t>Both judges assisting the elector must sign the register.</a:t>
            </a:r>
          </a:p>
          <a:p>
            <a:pPr marL="519113" lvl="2">
              <a:lnSpc>
                <a:spcPct val="110000"/>
              </a:lnSpc>
            </a:pPr>
            <a:r>
              <a:rPr lang="en-US" sz="3200" dirty="0">
                <a:latin typeface="Calibri" panose="020F0502020204030204" pitchFamily="34" charset="0"/>
                <a:ea typeface="Verdana" panose="020B0604030504040204" pitchFamily="34" charset="0"/>
                <a:cs typeface="Calibri" panose="020F0502020204030204" pitchFamily="34" charset="0"/>
              </a:rPr>
              <a:t>Attach the signed Oath to the precinct register.</a:t>
            </a:r>
          </a:p>
          <a:p>
            <a:pPr marL="914400" lvl="2" indent="0">
              <a:buNone/>
            </a:pPr>
            <a:endParaRPr lang="en-US" sz="2600" dirty="0">
              <a:ea typeface="Verdana" panose="020B0604030504040204" pitchFamily="34" charset="0"/>
              <a:cs typeface="Calibri Light" panose="020F0302020204030204" pitchFamily="34" charset="0"/>
            </a:endParaRPr>
          </a:p>
        </p:txBody>
      </p:sp>
      <p:pic>
        <p:nvPicPr>
          <p:cNvPr id="3" name="Picture 2">
            <a:extLst>
              <a:ext uri="{FF2B5EF4-FFF2-40B4-BE49-F238E27FC236}">
                <a16:creationId xmlns:a16="http://schemas.microsoft.com/office/drawing/2014/main" id="{B1229564-56E2-F144-3D35-E44D6BC7F95D}"/>
              </a:ext>
            </a:extLst>
          </p:cNvPr>
          <p:cNvPicPr>
            <a:picLocks noChangeAspect="1"/>
          </p:cNvPicPr>
          <p:nvPr/>
        </p:nvPicPr>
        <p:blipFill>
          <a:blip r:embed="rId5"/>
          <a:stretch>
            <a:fillRect/>
          </a:stretch>
        </p:blipFill>
        <p:spPr>
          <a:xfrm>
            <a:off x="380756" y="1023347"/>
            <a:ext cx="3776000" cy="245334"/>
          </a:xfrm>
          <a:prstGeom prst="rect">
            <a:avLst/>
          </a:prstGeom>
        </p:spPr>
      </p:pic>
    </p:spTree>
    <p:custDataLst>
      <p:tags r:id="rId1"/>
    </p:custData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65D1ACE-88B1-6053-D754-9B9CFAFDF066}"/>
              </a:ext>
            </a:extLst>
          </p:cNvPr>
          <p:cNvPicPr>
            <a:picLocks noChangeAspect="1"/>
          </p:cNvPicPr>
          <p:nvPr/>
        </p:nvPicPr>
        <p:blipFill rotWithShape="1">
          <a:blip r:embed="rId3"/>
          <a:srcRect t="8761"/>
          <a:stretch/>
        </p:blipFill>
        <p:spPr>
          <a:xfrm>
            <a:off x="256132" y="1088052"/>
            <a:ext cx="11535801" cy="1540015"/>
          </a:xfrm>
          <a:prstGeom prst="rect">
            <a:avLst/>
          </a:prstGeom>
        </p:spPr>
      </p:pic>
      <p:sp>
        <p:nvSpPr>
          <p:cNvPr id="65539" name="Content Placeholder 2"/>
          <p:cNvSpPr>
            <a:spLocks noGrp="1"/>
          </p:cNvSpPr>
          <p:nvPr>
            <p:ph idx="1"/>
          </p:nvPr>
        </p:nvSpPr>
        <p:spPr>
          <a:xfrm>
            <a:off x="400067" y="1382024"/>
            <a:ext cx="10920167" cy="5218760"/>
          </a:xfrm>
        </p:spPr>
        <p:txBody>
          <a:bodyPr>
            <a:normAutofit/>
          </a:bodyPr>
          <a:lstStyle/>
          <a:p>
            <a:pPr marL="457200" lvl="1" indent="0">
              <a:lnSpc>
                <a:spcPct val="120000"/>
              </a:lnSpc>
              <a:buNone/>
            </a:pPr>
            <a:endParaRPr lang="en-US" sz="1000" dirty="0">
              <a:latin typeface="Calibri" panose="020F0502020204030204" pitchFamily="34" charset="0"/>
              <a:ea typeface="Verdana" panose="020B0604030504040204" pitchFamily="34" charset="0"/>
              <a:cs typeface="Calibri" panose="020F0502020204030204" pitchFamily="34" charset="0"/>
            </a:endParaRPr>
          </a:p>
          <a:p>
            <a:pPr marL="457200" lvl="1" indent="0">
              <a:lnSpc>
                <a:spcPct val="120000"/>
              </a:lnSpc>
              <a:buNone/>
            </a:pPr>
            <a:r>
              <a:rPr lang="en-US" dirty="0">
                <a:latin typeface="Calibri" panose="020F0502020204030204" pitchFamily="34" charset="0"/>
                <a:ea typeface="Verdana" panose="020B0604030504040204" pitchFamily="34" charset="0"/>
                <a:cs typeface="Calibri" panose="020F0502020204030204" pitchFamily="34" charset="0"/>
              </a:rPr>
              <a:t>Upon request from an elector, two judges                                                                           (from different political parties, if possible)                                                                              should assist:  one to mark the ballot as                                                                                   requested and one to verify the person                                                                                     marking the ballot is marking as requested. </a:t>
            </a:r>
          </a:p>
          <a:p>
            <a:pPr marL="457200" lvl="1" indent="0">
              <a:lnSpc>
                <a:spcPct val="120000"/>
              </a:lnSpc>
              <a:buNone/>
            </a:pPr>
            <a:endParaRPr lang="en-US" dirty="0">
              <a:latin typeface="Calibri" panose="020F0502020204030204" pitchFamily="34" charset="0"/>
              <a:ea typeface="Verdana" panose="020B0604030504040204" pitchFamily="34" charset="0"/>
              <a:cs typeface="Calibri" panose="020F0502020204030204" pitchFamily="34" charset="0"/>
            </a:endParaRPr>
          </a:p>
          <a:p>
            <a:pPr marL="457200" lvl="1" indent="0">
              <a:lnSpc>
                <a:spcPct val="120000"/>
              </a:lnSpc>
              <a:buNone/>
            </a:pPr>
            <a:r>
              <a:rPr lang="en-US" dirty="0">
                <a:latin typeface="Calibri" panose="020F0502020204030204" pitchFamily="34" charset="0"/>
                <a:ea typeface="Verdana" panose="020B0604030504040204" pitchFamily="34" charset="0"/>
                <a:cs typeface="Calibri" panose="020F0502020204030204" pitchFamily="34" charset="0"/>
              </a:rPr>
              <a:t>If voting booths are not large enough to                                                                       accommodate 3 people, find a spot                                                                                     specifically set up for use by voters with                                                                                disabilities that will allow the voter to vote in privacy.</a:t>
            </a:r>
          </a:p>
          <a:p>
            <a:endParaRPr lang="en-US" sz="1800" b="0" i="0" u="none" strike="noStrike" baseline="0" dirty="0">
              <a:latin typeface="Times New Roman" panose="02020603050405020304" pitchFamily="18" charset="0"/>
            </a:endParaRPr>
          </a:p>
          <a:p>
            <a:endParaRPr lang="en-US" sz="1800" b="0" i="0" u="none" strike="noStrike" baseline="0" dirty="0">
              <a:latin typeface="Times New Roman" panose="02020603050405020304" pitchFamily="18" charset="0"/>
            </a:endParaRPr>
          </a:p>
          <a:p>
            <a:pPr marL="0" lvl="1" indent="0">
              <a:lnSpc>
                <a:spcPct val="110000"/>
              </a:lnSpc>
              <a:spcBef>
                <a:spcPts val="1000"/>
              </a:spcBef>
              <a:buNone/>
            </a:pPr>
            <a:endParaRPr lang="en-US" sz="1500" b="1" dirty="0">
              <a:solidFill>
                <a:srgbClr val="000099"/>
              </a:solidFill>
              <a:ea typeface="Verdana" panose="020B0604030504040204" pitchFamily="34" charset="0"/>
              <a:cs typeface="Calibri Light" panose="020F0302020204030204" pitchFamily="34" charset="0"/>
            </a:endParaRPr>
          </a:p>
          <a:p>
            <a:pPr lvl="1">
              <a:lnSpc>
                <a:spcPct val="120000"/>
              </a:lnSpc>
              <a:buFont typeface="Wingdings" panose="05000000000000000000" pitchFamily="2" charset="2"/>
              <a:buChar char="Ø"/>
            </a:pPr>
            <a:endParaRPr lang="en-US" sz="3200" dirty="0"/>
          </a:p>
        </p:txBody>
      </p:sp>
      <p:sp>
        <p:nvSpPr>
          <p:cNvPr id="9" name="TextBox 8">
            <a:extLst>
              <a:ext uri="{FF2B5EF4-FFF2-40B4-BE49-F238E27FC236}">
                <a16:creationId xmlns:a16="http://schemas.microsoft.com/office/drawing/2014/main" id="{54286E7D-6C7E-40B1-A1D9-8A58C893C235}"/>
              </a:ext>
            </a:extLst>
          </p:cNvPr>
          <p:cNvSpPr txBox="1"/>
          <p:nvPr/>
        </p:nvSpPr>
        <p:spPr>
          <a:xfrm>
            <a:off x="590950" y="257216"/>
            <a:ext cx="11178264" cy="960712"/>
          </a:xfrm>
          <a:prstGeom prst="rect">
            <a:avLst/>
          </a:prstGeom>
          <a:noFill/>
        </p:spPr>
        <p:txBody>
          <a:bodyPr wrap="square">
            <a:spAutoFit/>
          </a:bodyPr>
          <a:lstStyle/>
          <a:p>
            <a:pPr marL="0" indent="0">
              <a:lnSpc>
                <a:spcPct val="110000"/>
              </a:lnSpc>
              <a:buNone/>
            </a:pPr>
            <a:r>
              <a:rPr lang="en-US" sz="5400" dirty="0">
                <a:ea typeface="Verdana" panose="020B0604030504040204" pitchFamily="34" charset="0"/>
                <a:cs typeface="Calibri Light" panose="020F0302020204030204" pitchFamily="34" charset="0"/>
              </a:rPr>
              <a:t>Voter Needs Assistance Marking Ballot</a:t>
            </a:r>
          </a:p>
        </p:txBody>
      </p:sp>
      <p:pic>
        <p:nvPicPr>
          <p:cNvPr id="3" name="Picture 2">
            <a:extLst>
              <a:ext uri="{FF2B5EF4-FFF2-40B4-BE49-F238E27FC236}">
                <a16:creationId xmlns:a16="http://schemas.microsoft.com/office/drawing/2014/main" id="{67CA8DA4-E39D-A143-B0E0-6EBDDDB26F2C}"/>
              </a:ext>
            </a:extLst>
          </p:cNvPr>
          <p:cNvPicPr>
            <a:picLocks noChangeAspect="1"/>
          </p:cNvPicPr>
          <p:nvPr/>
        </p:nvPicPr>
        <p:blipFill>
          <a:blip r:embed="rId4"/>
          <a:stretch>
            <a:fillRect/>
          </a:stretch>
        </p:blipFill>
        <p:spPr>
          <a:xfrm>
            <a:off x="6293744" y="1511900"/>
            <a:ext cx="5390155" cy="4328773"/>
          </a:xfrm>
          <a:prstGeom prst="rect">
            <a:avLst/>
          </a:prstGeom>
        </p:spPr>
      </p:pic>
    </p:spTree>
    <p:custDataLst>
      <p:tags r:id="rId1"/>
    </p:custData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descr="A picture containing table, sitting, man, clock&#10;&#10;Description automatically generated">
            <a:extLst>
              <a:ext uri="{FF2B5EF4-FFF2-40B4-BE49-F238E27FC236}">
                <a16:creationId xmlns:a16="http://schemas.microsoft.com/office/drawing/2014/main" id="{184F984D-80E1-4F1D-AD66-8E4925DB55DE}"/>
              </a:ext>
            </a:extLst>
          </p:cNvPr>
          <p:cNvPicPr/>
          <p:nvPr/>
        </p:nvPicPr>
        <p:blipFill rotWithShape="1">
          <a:blip r:embed="rId3">
            <a:extLst>
              <a:ext uri="{28A0092B-C50C-407E-A947-70E740481C1C}">
                <a14:useLocalDpi xmlns:a14="http://schemas.microsoft.com/office/drawing/2010/main" val="0"/>
              </a:ext>
            </a:extLst>
          </a:blip>
          <a:srcRect t="10086"/>
          <a:stretch/>
        </p:blipFill>
        <p:spPr>
          <a:xfrm>
            <a:off x="8260965" y="2234704"/>
            <a:ext cx="3584448" cy="2610570"/>
          </a:xfrm>
          <a:prstGeom prst="rect">
            <a:avLst/>
          </a:prstGeom>
        </p:spPr>
      </p:pic>
      <p:sp>
        <p:nvSpPr>
          <p:cNvPr id="67587" name="Content Placeholder 2"/>
          <p:cNvSpPr>
            <a:spLocks noGrp="1"/>
          </p:cNvSpPr>
          <p:nvPr>
            <p:ph idx="1"/>
          </p:nvPr>
        </p:nvSpPr>
        <p:spPr>
          <a:xfrm>
            <a:off x="710381" y="4455423"/>
            <a:ext cx="10672238" cy="1989807"/>
          </a:xfrm>
        </p:spPr>
        <p:txBody>
          <a:bodyPr vert="horz" lIns="91440" tIns="45720" rIns="91440" bIns="45720" rtlCol="0" anchor="ctr">
            <a:noAutofit/>
          </a:bodyPr>
          <a:lstStyle/>
          <a:p>
            <a:pPr marL="0" indent="0">
              <a:buNone/>
            </a:pPr>
            <a:endParaRPr lang="en-US" sz="2400" dirty="0">
              <a:latin typeface="Calibri" panose="020F0502020204030204" pitchFamily="34" charset="0"/>
              <a:cs typeface="Calibri" panose="020F0502020204030204" pitchFamily="34" charset="0"/>
            </a:endParaRPr>
          </a:p>
          <a:p>
            <a:pPr marL="0" indent="0">
              <a:buNone/>
            </a:pPr>
            <a:r>
              <a:rPr lang="en-US" sz="2400" dirty="0">
                <a:latin typeface="Calibri" panose="020F0502020204030204" pitchFamily="34" charset="0"/>
                <a:cs typeface="Calibri" panose="020F0502020204030204" pitchFamily="34" charset="0"/>
              </a:rPr>
              <a:t>The Election Administrator will train the appropriate judges on the                        ExpressVote® Voter Assist Terminal. </a:t>
            </a:r>
          </a:p>
          <a:p>
            <a:pPr marL="0" indent="0">
              <a:buNone/>
            </a:pPr>
            <a:r>
              <a:rPr lang="en-US" sz="2400" b="1" dirty="0">
                <a:latin typeface="Calibri" panose="020F0502020204030204" pitchFamily="34" charset="0"/>
                <a:cs typeface="Calibri" panose="020F0502020204030204" pitchFamily="34" charset="0"/>
              </a:rPr>
              <a:t>Be familiar with the equipment if you are a judge that will be working with it!</a:t>
            </a:r>
          </a:p>
        </p:txBody>
      </p:sp>
      <p:sp>
        <p:nvSpPr>
          <p:cNvPr id="3" name="TextBox 2">
            <a:extLst>
              <a:ext uri="{FF2B5EF4-FFF2-40B4-BE49-F238E27FC236}">
                <a16:creationId xmlns:a16="http://schemas.microsoft.com/office/drawing/2014/main" id="{4B199759-CE38-630D-A372-5F3F2CBE38C6}"/>
              </a:ext>
            </a:extLst>
          </p:cNvPr>
          <p:cNvSpPr txBox="1"/>
          <p:nvPr/>
        </p:nvSpPr>
        <p:spPr>
          <a:xfrm>
            <a:off x="258099" y="1859561"/>
            <a:ext cx="8305800" cy="2831544"/>
          </a:xfrm>
          <a:prstGeom prst="rect">
            <a:avLst/>
          </a:prstGeom>
          <a:noFill/>
        </p:spPr>
        <p:txBody>
          <a:bodyPr wrap="square">
            <a:spAutoFit/>
          </a:bodyPr>
          <a:lstStyle/>
          <a:p>
            <a:pPr lvl="1"/>
            <a:r>
              <a:rPr lang="en-US" sz="2400" dirty="0">
                <a:ea typeface="Verdana" panose="020B0604030504040204" pitchFamily="34" charset="0"/>
                <a:cs typeface="Calibri Light" panose="020F0302020204030204" pitchFamily="34" charset="0"/>
              </a:rPr>
              <a:t>The ExpressVote® </a:t>
            </a:r>
            <a:r>
              <a:rPr lang="en-US" sz="2400" b="1" dirty="0">
                <a:ea typeface="Verdana" panose="020B0604030504040204" pitchFamily="34" charset="0"/>
                <a:cs typeface="Calibri Light" panose="020F0302020204030204" pitchFamily="34" charset="0"/>
              </a:rPr>
              <a:t>must</a:t>
            </a:r>
            <a:r>
              <a:rPr lang="en-US" sz="2400" dirty="0">
                <a:ea typeface="Verdana" panose="020B0604030504040204" pitchFamily="34" charset="0"/>
                <a:cs typeface="Calibri Light" panose="020F0302020204030204" pitchFamily="34" charset="0"/>
              </a:rPr>
              <a:t> be available at each polling place.</a:t>
            </a:r>
          </a:p>
          <a:p>
            <a:pPr lvl="1">
              <a:spcBef>
                <a:spcPts val="1200"/>
              </a:spcBef>
            </a:pPr>
            <a:r>
              <a:rPr lang="en-US" sz="2400" b="1" dirty="0">
                <a:ea typeface="Verdana" panose="020B0604030504040204" pitchFamily="34" charset="0"/>
                <a:cs typeface="Calibri Light" panose="020F0302020204030204" pitchFamily="34" charset="0"/>
              </a:rPr>
              <a:t>Features:</a:t>
            </a:r>
          </a:p>
          <a:p>
            <a:pPr marL="1257300" lvl="2" indent="-342900">
              <a:buFont typeface="Arial" panose="020B0604020202020204" pitchFamily="34" charset="0"/>
              <a:buChar char="•"/>
            </a:pPr>
            <a:r>
              <a:rPr lang="en-US" sz="2400" dirty="0">
                <a:ea typeface="Verdana" panose="020B0604030504040204" pitchFamily="34" charset="0"/>
                <a:cs typeface="Calibri Light" panose="020F0302020204030204" pitchFamily="34" charset="0"/>
              </a:rPr>
              <a:t>Ability to </a:t>
            </a:r>
            <a:r>
              <a:rPr lang="en-US" sz="2400" b="1" dirty="0">
                <a:ea typeface="Verdana" panose="020B0604030504040204" pitchFamily="34" charset="0"/>
                <a:cs typeface="Calibri Light" panose="020F0302020204030204" pitchFamily="34" charset="0"/>
              </a:rPr>
              <a:t>magnify</a:t>
            </a:r>
            <a:r>
              <a:rPr lang="en-US" sz="2400" dirty="0">
                <a:ea typeface="Verdana" panose="020B0604030504040204" pitchFamily="34" charset="0"/>
                <a:cs typeface="Calibri Light" panose="020F0302020204030204" pitchFamily="34" charset="0"/>
              </a:rPr>
              <a:t> ballot for visually impaired voters.</a:t>
            </a:r>
          </a:p>
          <a:p>
            <a:pPr marL="1257300" lvl="2" indent="-342900">
              <a:buFont typeface="Arial" panose="020B0604020202020204" pitchFamily="34" charset="0"/>
              <a:buChar char="•"/>
            </a:pPr>
            <a:r>
              <a:rPr lang="en-US" sz="2400" b="1" dirty="0">
                <a:ea typeface="Verdana" panose="020B0604030504040204" pitchFamily="34" charset="0"/>
                <a:cs typeface="Calibri Light" panose="020F0302020204030204" pitchFamily="34" charset="0"/>
              </a:rPr>
              <a:t>Braille</a:t>
            </a:r>
            <a:r>
              <a:rPr lang="en-US" sz="2400" dirty="0">
                <a:ea typeface="Verdana" panose="020B0604030504040204" pitchFamily="34" charset="0"/>
                <a:cs typeface="Calibri Light" panose="020F0302020204030204" pitchFamily="34" charset="0"/>
              </a:rPr>
              <a:t> keys for visually impaired voters.</a:t>
            </a:r>
          </a:p>
          <a:p>
            <a:pPr marL="1257300" lvl="2" indent="-342900">
              <a:buFont typeface="Arial" panose="020B0604020202020204" pitchFamily="34" charset="0"/>
              <a:buChar char="•"/>
            </a:pPr>
            <a:r>
              <a:rPr lang="en-US" sz="2400" b="1" dirty="0">
                <a:ea typeface="Verdana" panose="020B0604030504040204" pitchFamily="34" charset="0"/>
                <a:cs typeface="Calibri Light" panose="020F0302020204030204" pitchFamily="34" charset="0"/>
              </a:rPr>
              <a:t>Sip and Puff</a:t>
            </a:r>
            <a:r>
              <a:rPr lang="en-US" sz="2400" dirty="0">
                <a:ea typeface="Verdana" panose="020B0604030504040204" pitchFamily="34" charset="0"/>
                <a:cs typeface="Calibri Light" panose="020F0302020204030204" pitchFamily="34" charset="0"/>
              </a:rPr>
              <a:t> attachment device for voters with mobility impairments.</a:t>
            </a:r>
          </a:p>
          <a:p>
            <a:pPr marL="1257300" lvl="2" indent="-342900">
              <a:buFont typeface="Arial" panose="020B0604020202020204" pitchFamily="34" charset="0"/>
              <a:buChar char="•"/>
            </a:pPr>
            <a:r>
              <a:rPr lang="en-US" sz="2400" b="1" dirty="0">
                <a:ea typeface="Verdana" panose="020B0604030504040204" pitchFamily="34" charset="0"/>
                <a:cs typeface="Calibri Light" panose="020F0302020204030204" pitchFamily="34" charset="0"/>
              </a:rPr>
              <a:t>Headphones</a:t>
            </a:r>
            <a:r>
              <a:rPr lang="en-US" sz="2400" dirty="0">
                <a:ea typeface="Verdana" panose="020B0604030504040204" pitchFamily="34" charset="0"/>
                <a:cs typeface="Calibri Light" panose="020F0302020204030204" pitchFamily="34" charset="0"/>
              </a:rPr>
              <a:t> for visually impaired voters.</a:t>
            </a:r>
          </a:p>
        </p:txBody>
      </p:sp>
      <p:sp>
        <p:nvSpPr>
          <p:cNvPr id="4" name="Rectangle 3">
            <a:extLst>
              <a:ext uri="{FF2B5EF4-FFF2-40B4-BE49-F238E27FC236}">
                <a16:creationId xmlns:a16="http://schemas.microsoft.com/office/drawing/2014/main" id="{6D13ED8B-2DC5-F251-5E72-4CC210B40C84}"/>
              </a:ext>
            </a:extLst>
          </p:cNvPr>
          <p:cNvSpPr/>
          <p:nvPr/>
        </p:nvSpPr>
        <p:spPr>
          <a:xfrm>
            <a:off x="710381" y="260809"/>
            <a:ext cx="10515600" cy="1325563"/>
          </a:xfrm>
          <a:prstGeom prst="rect">
            <a:avLst/>
          </a:prstGeom>
        </p:spPr>
        <p:txBody>
          <a:bodyPr vert="horz" lIns="91440" tIns="45720" rIns="91440" bIns="45720" rtlCol="0" anchor="b" anchorCtr="0">
            <a:normAutofit/>
          </a:bodyPr>
          <a:lstStyle/>
          <a:p>
            <a:pPr>
              <a:lnSpc>
                <a:spcPct val="90000"/>
              </a:lnSpc>
              <a:spcBef>
                <a:spcPct val="0"/>
              </a:spcBef>
              <a:spcAft>
                <a:spcPts val="600"/>
              </a:spcAft>
            </a:pPr>
            <a:r>
              <a:rPr lang="en-US" sz="5400" dirty="0">
                <a:ea typeface="+mj-ea"/>
                <a:cs typeface="+mj-cs"/>
              </a:rPr>
              <a:t>ExpressVote® Voter Assist Terminal</a:t>
            </a:r>
            <a:endParaRPr lang="en-US" sz="5400" kern="1200" dirty="0">
              <a:solidFill>
                <a:schemeClr val="tx1"/>
              </a:solidFill>
              <a:ea typeface="+mj-ea"/>
              <a:cs typeface="Calibri" panose="020F0502020204030204" pitchFamily="34" charset="0"/>
            </a:endParaRPr>
          </a:p>
        </p:txBody>
      </p:sp>
      <p:pic>
        <p:nvPicPr>
          <p:cNvPr id="4098" name="Picture 2">
            <a:extLst>
              <a:ext uri="{FF2B5EF4-FFF2-40B4-BE49-F238E27FC236}">
                <a16:creationId xmlns:a16="http://schemas.microsoft.com/office/drawing/2014/main" id="{8BB18FFA-E817-2271-43F2-90C59D21F5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878" y="1449562"/>
            <a:ext cx="11764605" cy="10763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Content Placeholder 2"/>
          <p:cNvSpPr>
            <a:spLocks noGrp="1"/>
          </p:cNvSpPr>
          <p:nvPr>
            <p:ph idx="1"/>
          </p:nvPr>
        </p:nvSpPr>
        <p:spPr>
          <a:xfrm>
            <a:off x="589087" y="716142"/>
            <a:ext cx="10216565" cy="3727025"/>
          </a:xfrm>
        </p:spPr>
        <p:txBody>
          <a:bodyPr>
            <a:normAutofit/>
          </a:bodyPr>
          <a:lstStyle/>
          <a:p>
            <a:pPr marL="0" indent="0">
              <a:lnSpc>
                <a:spcPct val="70000"/>
              </a:lnSpc>
              <a:buNone/>
            </a:pPr>
            <a:r>
              <a:rPr lang="en-US" b="1" dirty="0">
                <a:ea typeface="Verdana" panose="020B0604030504040204" pitchFamily="34" charset="0"/>
                <a:cs typeface="Calibri Light" panose="020F0302020204030204" pitchFamily="34" charset="0"/>
              </a:rPr>
              <a:t>ExpressVote® Voter Assist Terminal </a:t>
            </a:r>
            <a:r>
              <a:rPr lang="en-US" sz="2400" i="1" dirty="0">
                <a:ea typeface="Verdana" panose="020B0604030504040204" pitchFamily="34" charset="0"/>
                <a:cs typeface="Calibri Light" panose="020F0302020204030204" pitchFamily="34" charset="0"/>
              </a:rPr>
              <a:t>(continued)</a:t>
            </a:r>
          </a:p>
          <a:p>
            <a:pPr marL="0" indent="0">
              <a:lnSpc>
                <a:spcPct val="70000"/>
              </a:lnSpc>
              <a:buNone/>
            </a:pPr>
            <a:endParaRPr lang="en-US" sz="2400" i="1" dirty="0">
              <a:ea typeface="Verdana" panose="020B0604030504040204" pitchFamily="34" charset="0"/>
              <a:cs typeface="Calibri Light" panose="020F0302020204030204" pitchFamily="34" charset="0"/>
            </a:endParaRPr>
          </a:p>
          <a:p>
            <a:pPr marL="0" indent="0">
              <a:lnSpc>
                <a:spcPct val="70000"/>
              </a:lnSpc>
              <a:spcAft>
                <a:spcPts val="1200"/>
              </a:spcAft>
              <a:buNone/>
            </a:pPr>
            <a:r>
              <a:rPr lang="en-US" sz="2400" dirty="0">
                <a:latin typeface="Calibri" panose="020F0502020204030204" pitchFamily="34" charset="0"/>
                <a:ea typeface="Verdana" panose="020B0604030504040204" pitchFamily="34" charset="0"/>
                <a:cs typeface="Calibri" panose="020F0502020204030204" pitchFamily="34" charset="0"/>
              </a:rPr>
              <a:t>See the </a:t>
            </a:r>
            <a:r>
              <a:rPr lang="en-US" sz="2400" b="1" dirty="0">
                <a:latin typeface="Calibri" panose="020F0502020204030204" pitchFamily="34" charset="0"/>
                <a:ea typeface="Verdana" panose="020B0604030504040204" pitchFamily="34" charset="0"/>
                <a:cs typeface="Calibri" panose="020F0502020204030204" pitchFamily="34" charset="0"/>
              </a:rPr>
              <a:t>Election Handbook</a:t>
            </a:r>
            <a:r>
              <a:rPr lang="en-US" sz="2400" dirty="0">
                <a:latin typeface="Calibri" panose="020F0502020204030204" pitchFamily="34" charset="0"/>
                <a:ea typeface="Verdana" panose="020B0604030504040204" pitchFamily="34" charset="0"/>
                <a:cs typeface="Calibri" panose="020F0502020204030204" pitchFamily="34" charset="0"/>
                <a:hlinkClick r:id="rId3"/>
              </a:rPr>
              <a:t> </a:t>
            </a:r>
            <a:r>
              <a:rPr lang="en-US" sz="2400" dirty="0">
                <a:latin typeface="Calibri" panose="020F0502020204030204" pitchFamily="34" charset="0"/>
                <a:ea typeface="Verdana" panose="020B0604030504040204" pitchFamily="34" charset="0"/>
                <a:cs typeface="Calibri" panose="020F0502020204030204" pitchFamily="34" charset="0"/>
              </a:rPr>
              <a:t>for detailed instructions on using the  ExpressVote®.</a:t>
            </a:r>
          </a:p>
          <a:p>
            <a:pPr marL="0" indent="0">
              <a:lnSpc>
                <a:spcPct val="70000"/>
              </a:lnSpc>
              <a:spcAft>
                <a:spcPts val="1200"/>
              </a:spcAft>
              <a:buNone/>
            </a:pPr>
            <a:endParaRPr lang="en-US" sz="2400" dirty="0">
              <a:latin typeface="Calibri" panose="020F0502020204030204" pitchFamily="34" charset="0"/>
              <a:ea typeface="Verdana" panose="020B0604030504040204" pitchFamily="34" charset="0"/>
              <a:cs typeface="Calibri" panose="020F0502020204030204" pitchFamily="34" charset="0"/>
            </a:endParaRPr>
          </a:p>
          <a:p>
            <a:pPr marL="3716338" lvl="2"/>
            <a:r>
              <a:rPr lang="en-US" sz="2400" dirty="0">
                <a:latin typeface="Calibri" panose="020F0502020204030204" pitchFamily="34" charset="0"/>
                <a:ea typeface="Verdana" panose="020B0604030504040204" pitchFamily="34" charset="0"/>
                <a:cs typeface="Calibri" panose="020F0502020204030204" pitchFamily="34" charset="0"/>
              </a:rPr>
              <a:t>See the </a:t>
            </a:r>
            <a:r>
              <a:rPr lang="en-US" sz="2400" i="1" dirty="0">
                <a:latin typeface="Calibri" panose="020F0502020204030204" pitchFamily="34" charset="0"/>
                <a:ea typeface="Verdana" panose="020B0604030504040204" pitchFamily="34" charset="0"/>
                <a:cs typeface="Calibri" panose="020F0502020204030204" pitchFamily="34" charset="0"/>
              </a:rPr>
              <a:t>“</a:t>
            </a:r>
            <a:r>
              <a:rPr lang="en-US" sz="2400" b="1" i="1" dirty="0">
                <a:latin typeface="Calibri" panose="020F0502020204030204" pitchFamily="34" charset="0"/>
                <a:ea typeface="Verdana" panose="020B0604030504040204" pitchFamily="34" charset="0"/>
                <a:cs typeface="Calibri" panose="020F0502020204030204" pitchFamily="34" charset="0"/>
              </a:rPr>
              <a:t>Troubleshooting the ExpressVote</a:t>
            </a:r>
            <a:r>
              <a:rPr lang="en-US" sz="2400" i="1" dirty="0">
                <a:latin typeface="Calibri" panose="020F0502020204030204" pitchFamily="34" charset="0"/>
                <a:ea typeface="Verdana" panose="020B0604030504040204" pitchFamily="34" charset="0"/>
                <a:cs typeface="Calibri" panose="020F0502020204030204" pitchFamily="34" charset="0"/>
              </a:rPr>
              <a:t>®</a:t>
            </a:r>
            <a:r>
              <a:rPr lang="en-US" sz="2400" dirty="0">
                <a:latin typeface="Calibri" panose="020F0502020204030204" pitchFamily="34" charset="0"/>
                <a:ea typeface="Verdana" panose="020B0604030504040204" pitchFamily="34" charset="0"/>
                <a:cs typeface="Calibri" panose="020F0502020204030204" pitchFamily="34" charset="0"/>
              </a:rPr>
              <a:t>”                                             in the </a:t>
            </a:r>
            <a:r>
              <a:rPr lang="en-US" sz="2400" b="1" dirty="0">
                <a:latin typeface="Calibri" panose="020F0502020204030204" pitchFamily="34" charset="0"/>
                <a:ea typeface="Verdana" panose="020B0604030504040204" pitchFamily="34" charset="0"/>
                <a:cs typeface="Calibri" panose="020F0502020204030204" pitchFamily="34" charset="0"/>
              </a:rPr>
              <a:t>Election Handbook</a:t>
            </a:r>
            <a:r>
              <a:rPr lang="en-US" sz="2400" dirty="0">
                <a:latin typeface="Calibri" panose="020F0502020204030204" pitchFamily="34" charset="0"/>
                <a:ea typeface="Verdana" panose="020B0604030504040204" pitchFamily="34" charset="0"/>
                <a:cs typeface="Calibri" panose="020F0502020204030204" pitchFamily="34" charset="0"/>
              </a:rPr>
              <a:t> when the machine               does not appear to be functioning properly. </a:t>
            </a:r>
          </a:p>
        </p:txBody>
      </p:sp>
      <p:sp>
        <p:nvSpPr>
          <p:cNvPr id="3" name="Rectangle 2">
            <a:extLst>
              <a:ext uri="{FF2B5EF4-FFF2-40B4-BE49-F238E27FC236}">
                <a16:creationId xmlns:a16="http://schemas.microsoft.com/office/drawing/2014/main" id="{9F581082-81DF-4CE9-B29D-57DF10AD529A}"/>
              </a:ext>
            </a:extLst>
          </p:cNvPr>
          <p:cNvSpPr/>
          <p:nvPr/>
        </p:nvSpPr>
        <p:spPr>
          <a:xfrm>
            <a:off x="4853591" y="3782162"/>
            <a:ext cx="4434821" cy="1569660"/>
          </a:xfrm>
          <a:prstGeom prst="rect">
            <a:avLst/>
          </a:prstGeom>
          <a:solidFill>
            <a:srgbClr val="8A6900"/>
          </a:solidFill>
        </p:spPr>
        <p:txBody>
          <a:bodyPr wrap="square">
            <a:spAutoFit/>
          </a:bodyPr>
          <a:lstStyle/>
          <a:p>
            <a:r>
              <a:rPr lang="en-US" sz="2400" b="1" u="sng" dirty="0">
                <a:solidFill>
                  <a:schemeClr val="bg1"/>
                </a:solidFill>
                <a:ea typeface="Verdana" panose="020B0604030504040204" pitchFamily="34" charset="0"/>
                <a:cs typeface="Calibri Light" panose="020F0302020204030204" pitchFamily="34" charset="0"/>
              </a:rPr>
              <a:t>NOTE</a:t>
            </a:r>
            <a:r>
              <a:rPr lang="en-US" sz="2400" b="1" dirty="0">
                <a:solidFill>
                  <a:schemeClr val="bg1"/>
                </a:solidFill>
                <a:ea typeface="Verdana" panose="020B0604030504040204" pitchFamily="34" charset="0"/>
                <a:cs typeface="Calibri Light" panose="020F0302020204030204" pitchFamily="34" charset="0"/>
              </a:rPr>
              <a:t>: Chief Judges or Polling Place Managers should have the Election Handbook</a:t>
            </a:r>
            <a:r>
              <a:rPr lang="en-US" sz="2400" b="1" dirty="0">
                <a:solidFill>
                  <a:schemeClr val="accent1">
                    <a:lumMod val="75000"/>
                  </a:schemeClr>
                </a:solidFill>
                <a:ea typeface="Verdana" panose="020B0604030504040204" pitchFamily="34" charset="0"/>
                <a:cs typeface="Calibri Light" panose="020F0302020204030204" pitchFamily="34" charset="0"/>
              </a:rPr>
              <a:t> </a:t>
            </a:r>
            <a:r>
              <a:rPr lang="en-US" sz="2400" b="1" dirty="0">
                <a:solidFill>
                  <a:schemeClr val="bg1"/>
                </a:solidFill>
                <a:ea typeface="Verdana" panose="020B0604030504040204" pitchFamily="34" charset="0"/>
                <a:cs typeface="Calibri Light" panose="020F0302020204030204" pitchFamily="34" charset="0"/>
              </a:rPr>
              <a:t>available on election day.</a:t>
            </a:r>
          </a:p>
        </p:txBody>
      </p:sp>
      <p:pic>
        <p:nvPicPr>
          <p:cNvPr id="4" name="Picture 3">
            <a:extLst>
              <a:ext uri="{FF2B5EF4-FFF2-40B4-BE49-F238E27FC236}">
                <a16:creationId xmlns:a16="http://schemas.microsoft.com/office/drawing/2014/main" id="{A22A0B1B-B46F-3889-3935-244AF45D5297}"/>
              </a:ext>
            </a:extLst>
          </p:cNvPr>
          <p:cNvPicPr>
            <a:picLocks noChangeAspect="1"/>
          </p:cNvPicPr>
          <p:nvPr/>
        </p:nvPicPr>
        <p:blipFill>
          <a:blip r:embed="rId4"/>
          <a:stretch>
            <a:fillRect/>
          </a:stretch>
        </p:blipFill>
        <p:spPr>
          <a:xfrm>
            <a:off x="1173896" y="2095482"/>
            <a:ext cx="2583004" cy="3373360"/>
          </a:xfrm>
          <a:prstGeom prst="rect">
            <a:avLst/>
          </a:prstGeom>
        </p:spPr>
      </p:pic>
      <p:pic>
        <p:nvPicPr>
          <p:cNvPr id="6" name="Picture 5">
            <a:extLst>
              <a:ext uri="{FF2B5EF4-FFF2-40B4-BE49-F238E27FC236}">
                <a16:creationId xmlns:a16="http://schemas.microsoft.com/office/drawing/2014/main" id="{18671B65-B4D5-F7FB-D775-541B5DDA9581}"/>
              </a:ext>
            </a:extLst>
          </p:cNvPr>
          <p:cNvPicPr>
            <a:picLocks noChangeAspect="1"/>
          </p:cNvPicPr>
          <p:nvPr/>
        </p:nvPicPr>
        <p:blipFill>
          <a:blip r:embed="rId5"/>
          <a:stretch>
            <a:fillRect/>
          </a:stretch>
        </p:blipFill>
        <p:spPr>
          <a:xfrm>
            <a:off x="577398" y="1128122"/>
            <a:ext cx="3776000" cy="245334"/>
          </a:xfrm>
          <a:prstGeom prst="rect">
            <a:avLst/>
          </a:prstGeom>
        </p:spPr>
      </p:pic>
    </p:spTree>
    <p:custDataLst>
      <p:tags r:id="rId1"/>
    </p:custData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EF8BC5-5328-EADC-6B9C-21FFB8E724F9}"/>
              </a:ext>
            </a:extLst>
          </p:cNvPr>
          <p:cNvSpPr/>
          <p:nvPr/>
        </p:nvSpPr>
        <p:spPr>
          <a:xfrm>
            <a:off x="478723" y="299976"/>
            <a:ext cx="11300320" cy="657263"/>
          </a:xfrm>
          <a:prstGeom prst="rect">
            <a:avLst/>
          </a:prstGeom>
        </p:spPr>
        <p:txBody>
          <a:bodyPr vert="horz" lIns="91440" tIns="45720" rIns="91440" bIns="45720" rtlCol="0" anchor="b" anchorCtr="0">
            <a:noAutofit/>
          </a:bodyPr>
          <a:lstStyle/>
          <a:p>
            <a:pPr>
              <a:lnSpc>
                <a:spcPct val="90000"/>
              </a:lnSpc>
              <a:spcBef>
                <a:spcPct val="0"/>
              </a:spcBef>
              <a:spcAft>
                <a:spcPts val="600"/>
              </a:spcAft>
            </a:pPr>
            <a:r>
              <a:rPr lang="en-US" sz="5000" kern="1200" dirty="0">
                <a:solidFill>
                  <a:schemeClr val="tx1"/>
                </a:solidFill>
                <a:ea typeface="+mj-ea"/>
                <a:cs typeface="+mj-cs"/>
              </a:rPr>
              <a:t>Early Pick-up And Early Counting Of Ballots</a:t>
            </a:r>
          </a:p>
        </p:txBody>
      </p:sp>
      <p:sp>
        <p:nvSpPr>
          <p:cNvPr id="6" name="Content Placeholder 2">
            <a:extLst>
              <a:ext uri="{FF2B5EF4-FFF2-40B4-BE49-F238E27FC236}">
                <a16:creationId xmlns:a16="http://schemas.microsoft.com/office/drawing/2014/main" id="{CD0E752B-329B-9CD2-168A-F66EC32C4971}"/>
              </a:ext>
            </a:extLst>
          </p:cNvPr>
          <p:cNvSpPr txBox="1">
            <a:spLocks/>
          </p:cNvSpPr>
          <p:nvPr/>
        </p:nvSpPr>
        <p:spPr>
          <a:xfrm>
            <a:off x="838200" y="1262509"/>
            <a:ext cx="10515600" cy="43359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Light" panose="020F03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buNone/>
            </a:pPr>
            <a:endParaRPr lang="en-US" dirty="0">
              <a:ea typeface="Verdana" panose="020B0604030504040204" pitchFamily="34" charset="0"/>
              <a:cs typeface="Calibri Light" panose="020F0302020204030204" pitchFamily="34" charset="0"/>
            </a:endParaRPr>
          </a:p>
        </p:txBody>
      </p:sp>
      <p:sp>
        <p:nvSpPr>
          <p:cNvPr id="12" name="TextBox 11">
            <a:extLst>
              <a:ext uri="{FF2B5EF4-FFF2-40B4-BE49-F238E27FC236}">
                <a16:creationId xmlns:a16="http://schemas.microsoft.com/office/drawing/2014/main" id="{5BC2DFC9-7FBB-0054-8697-0454D5AC0BB2}"/>
              </a:ext>
            </a:extLst>
          </p:cNvPr>
          <p:cNvSpPr txBox="1"/>
          <p:nvPr/>
        </p:nvSpPr>
        <p:spPr>
          <a:xfrm>
            <a:off x="400066" y="5700000"/>
            <a:ext cx="11550445" cy="834074"/>
          </a:xfrm>
          <a:prstGeom prst="rect">
            <a:avLst/>
          </a:prstGeom>
          <a:noFill/>
        </p:spPr>
        <p:txBody>
          <a:bodyPr wrap="square">
            <a:spAutoFit/>
          </a:bodyPr>
          <a:lstStyle/>
          <a:p>
            <a:pPr marL="1085850" marR="0" lvl="0" indent="-682625">
              <a:lnSpc>
                <a:spcPct val="90000"/>
              </a:lnSpc>
              <a:spcBef>
                <a:spcPts val="0"/>
              </a:spcBef>
              <a:spcAft>
                <a:spcPts val="600"/>
              </a:spcAft>
            </a:pPr>
            <a:r>
              <a:rPr lang="en-US" sz="2000" b="1" u="sng" dirty="0"/>
              <a:t>NOTE</a:t>
            </a:r>
            <a:r>
              <a:rPr lang="en-US" sz="2000" b="1" dirty="0"/>
              <a:t>:</a:t>
            </a:r>
            <a:r>
              <a:rPr lang="en-US" sz="2000" dirty="0"/>
              <a:t> Make sure all ballots issued and marked in the poll book prior to the early pick-up are deposited      in the (early pick-up) ballot box before the box is removed.</a:t>
            </a:r>
          </a:p>
          <a:p>
            <a:pPr marL="403225" marR="0" lvl="0">
              <a:lnSpc>
                <a:spcPct val="90000"/>
              </a:lnSpc>
              <a:spcBef>
                <a:spcPts val="0"/>
              </a:spcBef>
              <a:spcAft>
                <a:spcPts val="600"/>
              </a:spcAft>
            </a:pPr>
            <a:endParaRPr lang="en-US" sz="800" dirty="0"/>
          </a:p>
        </p:txBody>
      </p:sp>
      <p:pic>
        <p:nvPicPr>
          <p:cNvPr id="13" name="Picture 12">
            <a:extLst>
              <a:ext uri="{FF2B5EF4-FFF2-40B4-BE49-F238E27FC236}">
                <a16:creationId xmlns:a16="http://schemas.microsoft.com/office/drawing/2014/main" id="{07C6ABDA-2A34-3DD0-113C-5512D948DDE5}"/>
              </a:ext>
            </a:extLst>
          </p:cNvPr>
          <p:cNvPicPr>
            <a:picLocks noChangeAspect="1"/>
          </p:cNvPicPr>
          <p:nvPr/>
        </p:nvPicPr>
        <p:blipFill rotWithShape="1">
          <a:blip r:embed="rId2"/>
          <a:srcRect t="8761"/>
          <a:stretch/>
        </p:blipFill>
        <p:spPr>
          <a:xfrm>
            <a:off x="0" y="783260"/>
            <a:ext cx="12192000" cy="1540015"/>
          </a:xfrm>
          <a:prstGeom prst="rect">
            <a:avLst/>
          </a:prstGeom>
        </p:spPr>
      </p:pic>
      <p:sp>
        <p:nvSpPr>
          <p:cNvPr id="5" name="TextBox 4">
            <a:extLst>
              <a:ext uri="{FF2B5EF4-FFF2-40B4-BE49-F238E27FC236}">
                <a16:creationId xmlns:a16="http://schemas.microsoft.com/office/drawing/2014/main" id="{89277FDF-0A45-6995-39A0-3D8200D6845D}"/>
              </a:ext>
            </a:extLst>
          </p:cNvPr>
          <p:cNvSpPr txBox="1"/>
          <p:nvPr/>
        </p:nvSpPr>
        <p:spPr>
          <a:xfrm>
            <a:off x="400067" y="1140079"/>
            <a:ext cx="11550445" cy="4508927"/>
          </a:xfrm>
          <a:prstGeom prst="rect">
            <a:avLst/>
          </a:prstGeom>
          <a:noFill/>
        </p:spPr>
        <p:txBody>
          <a:bodyPr wrap="square">
            <a:spAutoFit/>
          </a:bodyPr>
          <a:lstStyle/>
          <a:p>
            <a:pPr marL="114300" marR="0" lvl="0">
              <a:lnSpc>
                <a:spcPct val="90000"/>
              </a:lnSpc>
              <a:spcBef>
                <a:spcPts val="0"/>
              </a:spcBef>
              <a:spcAft>
                <a:spcPts val="600"/>
              </a:spcAft>
            </a:pPr>
            <a:r>
              <a:rPr lang="en-US" sz="2000" dirty="0"/>
              <a:t>Counting votes cast may begin before the polls close, if directed by the Election Administrator. Election judges, ideally one from at least two parties having ballot access, shall meet at a place designated by the Election Administrator. Judges doing the tabulating shall be in a separate room from where ballots are    being cast.</a:t>
            </a:r>
          </a:p>
          <a:p>
            <a:pPr marL="400050" marR="0" lvl="0" indent="-285750">
              <a:lnSpc>
                <a:spcPct val="90000"/>
              </a:lnSpc>
              <a:spcBef>
                <a:spcPts val="0"/>
              </a:spcBef>
              <a:spcAft>
                <a:spcPts val="600"/>
              </a:spcAft>
              <a:buFont typeface="Wingdings" panose="05000000000000000000" pitchFamily="2" charset="2"/>
              <a:buChar char="Ø"/>
            </a:pPr>
            <a:r>
              <a:rPr lang="en-US" sz="2000" dirty="0"/>
              <a:t>Observers may not disclose any results learned before the close of polls under penalty of law. Observers of early counting shall complete and sign the following affirmation:</a:t>
            </a:r>
          </a:p>
          <a:p>
            <a:pPr marL="403225" marR="0" lvl="0">
              <a:lnSpc>
                <a:spcPct val="90000"/>
              </a:lnSpc>
              <a:spcBef>
                <a:spcPts val="0"/>
              </a:spcBef>
              <a:spcAft>
                <a:spcPts val="600"/>
              </a:spcAft>
            </a:pPr>
            <a:r>
              <a:rPr lang="en-US" sz="2000" dirty="0"/>
              <a:t> </a:t>
            </a:r>
            <a:r>
              <a:rPr lang="en-US" sz="2000" b="1" i="1" dirty="0"/>
              <a:t>“I, _____, will not discuss the results of the early counting of votes </a:t>
            </a:r>
            <a:r>
              <a:rPr lang="en-US" sz="2000" b="1" i="1" u="sng" dirty="0"/>
              <a:t>at any time prior to the closing of  the polls on election day</a:t>
            </a:r>
            <a:r>
              <a:rPr lang="en-US" sz="2000" b="1" i="1" dirty="0"/>
              <a:t>.” </a:t>
            </a:r>
            <a:r>
              <a:rPr lang="en-US" sz="2000" dirty="0"/>
              <a:t>(</a:t>
            </a:r>
            <a:r>
              <a:rPr lang="en-US" sz="2000" u="sng" dirty="0">
                <a:hlinkClick r:id="rId3"/>
              </a:rPr>
              <a:t>13-15-207(4)(a), MCA</a:t>
            </a:r>
            <a:r>
              <a:rPr lang="en-US" sz="2000" dirty="0"/>
              <a:t>)</a:t>
            </a:r>
          </a:p>
          <a:p>
            <a:pPr marL="400050" marR="0" lvl="0" indent="-285750">
              <a:lnSpc>
                <a:spcPct val="90000"/>
              </a:lnSpc>
              <a:spcBef>
                <a:spcPts val="600"/>
              </a:spcBef>
              <a:spcAft>
                <a:spcPts val="600"/>
              </a:spcAft>
              <a:buFont typeface="Wingdings" panose="05000000000000000000" pitchFamily="2" charset="2"/>
              <a:buChar char="Ø"/>
            </a:pPr>
            <a:r>
              <a:rPr lang="en-US" sz="2000" dirty="0"/>
              <a:t>Judges sign the two oaths provided by the Election Administrator.  When votes are being counted prior    to the close of the polls, in addition to the official oath taken and subscribed to by the election judges,   the members of the counting board shall complete and sign the following affirmation: </a:t>
            </a:r>
          </a:p>
          <a:p>
            <a:pPr marL="403225" marR="0" lvl="0">
              <a:lnSpc>
                <a:spcPct val="90000"/>
              </a:lnSpc>
              <a:spcBef>
                <a:spcPts val="0"/>
              </a:spcBef>
              <a:spcAft>
                <a:spcPts val="600"/>
              </a:spcAft>
            </a:pPr>
            <a:r>
              <a:rPr lang="en-US" sz="2000" b="1" i="1" dirty="0"/>
              <a:t>"I, _____, will not discuss the results of the early counting of votes </a:t>
            </a:r>
            <a:r>
              <a:rPr lang="en-US" sz="2000" b="1" i="1" u="sng" dirty="0"/>
              <a:t>at any time prior to the closing of   the polls on election day</a:t>
            </a:r>
            <a:r>
              <a:rPr lang="en-US" sz="2000" b="1" i="1" dirty="0"/>
              <a:t>."</a:t>
            </a:r>
            <a:r>
              <a:rPr lang="en-US" sz="2000" b="1" dirty="0"/>
              <a:t> </a:t>
            </a:r>
            <a:r>
              <a:rPr lang="en-US" sz="2000" dirty="0"/>
              <a:t>(</a:t>
            </a:r>
            <a:r>
              <a:rPr lang="en-US" sz="2000" u="sng" dirty="0">
                <a:hlinkClick r:id="rId3"/>
              </a:rPr>
              <a:t>13-15-207(4)(a), MCA</a:t>
            </a:r>
            <a:r>
              <a:rPr lang="en-US" sz="2000" dirty="0"/>
              <a:t>)</a:t>
            </a:r>
          </a:p>
          <a:p>
            <a:pPr marL="400050" marR="0" lvl="0" indent="-285750">
              <a:lnSpc>
                <a:spcPct val="90000"/>
              </a:lnSpc>
              <a:spcBef>
                <a:spcPts val="600"/>
              </a:spcBef>
              <a:spcAft>
                <a:spcPts val="600"/>
              </a:spcAft>
              <a:buFont typeface="Wingdings" panose="05000000000000000000" pitchFamily="2" charset="2"/>
              <a:buChar char="Ø"/>
            </a:pPr>
            <a:r>
              <a:rPr lang="en-US" sz="2000" dirty="0"/>
              <a:t>Duplicate boxes and poll books will be provided. </a:t>
            </a:r>
            <a:endParaRPr lang="en-US" sz="1900" dirty="0"/>
          </a:p>
        </p:txBody>
      </p:sp>
    </p:spTree>
    <p:extLst>
      <p:ext uri="{BB962C8B-B14F-4D97-AF65-F5344CB8AC3E}">
        <p14:creationId xmlns:p14="http://schemas.microsoft.com/office/powerpoint/2010/main" val="29281492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B6B1CE96-47C8-2B97-5D9A-81F1FED6E29F}"/>
              </a:ext>
            </a:extLst>
          </p:cNvPr>
          <p:cNvPicPr>
            <a:picLocks noChangeAspect="1"/>
          </p:cNvPicPr>
          <p:nvPr/>
        </p:nvPicPr>
        <p:blipFill rotWithShape="1">
          <a:blip r:embed="rId2"/>
          <a:srcRect t="8761"/>
          <a:stretch/>
        </p:blipFill>
        <p:spPr>
          <a:xfrm>
            <a:off x="256132" y="783260"/>
            <a:ext cx="11535801" cy="1540015"/>
          </a:xfrm>
          <a:prstGeom prst="rect">
            <a:avLst/>
          </a:prstGeom>
        </p:spPr>
      </p:pic>
      <p:sp>
        <p:nvSpPr>
          <p:cNvPr id="2" name="Rectangle 1">
            <a:extLst>
              <a:ext uri="{FF2B5EF4-FFF2-40B4-BE49-F238E27FC236}">
                <a16:creationId xmlns:a16="http://schemas.microsoft.com/office/drawing/2014/main" id="{90EF8BC5-5328-EADC-6B9C-21FFB8E724F9}"/>
              </a:ext>
            </a:extLst>
          </p:cNvPr>
          <p:cNvSpPr/>
          <p:nvPr/>
        </p:nvSpPr>
        <p:spPr>
          <a:xfrm>
            <a:off x="838200" y="256156"/>
            <a:ext cx="10515600" cy="657263"/>
          </a:xfrm>
          <a:prstGeom prst="rect">
            <a:avLst/>
          </a:prstGeom>
        </p:spPr>
        <p:txBody>
          <a:bodyPr vert="horz" lIns="91440" tIns="45720" rIns="91440" bIns="45720" rtlCol="0" anchor="b" anchorCtr="0">
            <a:normAutofit/>
          </a:bodyPr>
          <a:lstStyle/>
          <a:p>
            <a:pPr marL="0" indent="0">
              <a:spcAft>
                <a:spcPts val="600"/>
              </a:spcAft>
              <a:buNone/>
            </a:pPr>
            <a:r>
              <a:rPr lang="en-US" sz="2800" b="1" dirty="0">
                <a:latin typeface="+mn-lt"/>
              </a:rPr>
              <a:t>Early Pick-up And Early Counting of Ballots </a:t>
            </a:r>
            <a:r>
              <a:rPr lang="en-US" sz="2400" i="1" dirty="0">
                <a:latin typeface="+mn-lt"/>
              </a:rPr>
              <a:t>(continued)</a:t>
            </a:r>
            <a:endParaRPr lang="en-US" sz="1800" i="1" dirty="0">
              <a:latin typeface="+mn-lt"/>
            </a:endParaRPr>
          </a:p>
        </p:txBody>
      </p:sp>
      <p:sp>
        <p:nvSpPr>
          <p:cNvPr id="6" name="Content Placeholder 2">
            <a:extLst>
              <a:ext uri="{FF2B5EF4-FFF2-40B4-BE49-F238E27FC236}">
                <a16:creationId xmlns:a16="http://schemas.microsoft.com/office/drawing/2014/main" id="{CD0E752B-329B-9CD2-168A-F66EC32C4971}"/>
              </a:ext>
            </a:extLst>
          </p:cNvPr>
          <p:cNvSpPr txBox="1">
            <a:spLocks/>
          </p:cNvSpPr>
          <p:nvPr/>
        </p:nvSpPr>
        <p:spPr>
          <a:xfrm>
            <a:off x="838200" y="1124861"/>
            <a:ext cx="10515600" cy="43359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Light" panose="020F03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spcBef>
                <a:spcPts val="0"/>
              </a:spcBef>
              <a:spcAft>
                <a:spcPts val="600"/>
              </a:spcAft>
              <a:buFont typeface="Wingdings" panose="05000000000000000000" pitchFamily="2" charset="2"/>
              <a:buChar char="Ø"/>
            </a:pPr>
            <a:r>
              <a:rPr lang="en-US" sz="2000" dirty="0">
                <a:latin typeface="Calibri" panose="020F0502020204030204" pitchFamily="34" charset="0"/>
                <a:cs typeface="Calibri" panose="020F0502020204030204" pitchFamily="34" charset="0"/>
              </a:rPr>
              <a:t>After verifying the security seal number on the Chain of Custody and Security Seal Log, open the ballot box, remove and count the ballots to compare the total ballots in the ballot box with the number issued as recorded in the poll book, and record the numbers on the Ballot Reconciliation Report. The form must be given to the chief election judge or designee to be delivered to the Election Office.</a:t>
            </a:r>
          </a:p>
          <a:p>
            <a:pPr marL="285750" marR="0" lvl="0" indent="-285750">
              <a:spcBef>
                <a:spcPts val="0"/>
              </a:spcBef>
              <a:spcAft>
                <a:spcPts val="600"/>
              </a:spcAft>
              <a:buFont typeface="Wingdings" panose="05000000000000000000" pitchFamily="2" charset="2"/>
              <a:buChar char="Ø"/>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Check the ballots to be sure the official ballot stamp appears on them.</a:t>
            </a:r>
            <a:endParaRPr lang="en-US" sz="2000" dirty="0">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600"/>
              </a:spcAft>
              <a:buFont typeface="Wingdings" panose="05000000000000000000" pitchFamily="2" charset="2"/>
              <a:buChar char="Ø"/>
            </a:pPr>
            <a:r>
              <a:rPr lang="en-US" sz="2000" dirty="0">
                <a:latin typeface="Calibri" panose="020F0502020204030204" pitchFamily="34" charset="0"/>
                <a:ea typeface="Times New Roman" panose="02020603050405020304" pitchFamily="18" charset="0"/>
                <a:cs typeface="Calibri" panose="020F0502020204030204" pitchFamily="34" charset="0"/>
              </a:rPr>
              <a:t>Judges </a:t>
            </a:r>
            <a:r>
              <a:rPr lang="en-US" sz="2000" u="sng" dirty="0">
                <a:latin typeface="Calibri" panose="020F0502020204030204" pitchFamily="34" charset="0"/>
                <a:ea typeface="Times New Roman" panose="02020603050405020304" pitchFamily="18" charset="0"/>
                <a:cs typeface="Calibri" panose="020F0502020204030204" pitchFamily="34" charset="0"/>
              </a:rPr>
              <a:t>for hand-count ballots</a:t>
            </a:r>
            <a:r>
              <a:rPr lang="en-US" sz="2000" dirty="0">
                <a:latin typeface="Calibri" panose="020F0502020204030204" pitchFamily="34" charset="0"/>
                <a:ea typeface="Times New Roman" panose="02020603050405020304" pitchFamily="18" charset="0"/>
                <a:cs typeface="Calibri" panose="020F0502020204030204" pitchFamily="34" charset="0"/>
              </a:rPr>
              <a:t> will count all votes on ballots in the first box. That box and the poll book should then be exchanged for subsequent boxes and poll books as necessary, reconciling total ballots to total issued in poll book each time.</a:t>
            </a:r>
          </a:p>
          <a:p>
            <a:pPr marL="344488" marR="0" lvl="0" indent="0">
              <a:spcBef>
                <a:spcPts val="0"/>
              </a:spcBef>
              <a:spcAft>
                <a:spcPts val="600"/>
              </a:spcAft>
              <a:buNone/>
            </a:pPr>
            <a:r>
              <a:rPr lang="en-US" sz="2000" dirty="0">
                <a:latin typeface="Calibri" panose="020F0502020204030204" pitchFamily="34" charset="0"/>
                <a:ea typeface="Times New Roman" panose="02020603050405020304" pitchFamily="18" charset="0"/>
                <a:cs typeface="Calibri" panose="020F0502020204030204" pitchFamily="34" charset="0"/>
              </a:rPr>
              <a:t>Election Judges using a </a:t>
            </a:r>
            <a:r>
              <a:rPr lang="en-US" sz="2000" u="sng" dirty="0">
                <a:latin typeface="Calibri" panose="020F0502020204030204" pitchFamily="34" charset="0"/>
                <a:ea typeface="Times New Roman" panose="02020603050405020304" pitchFamily="18" charset="0"/>
                <a:cs typeface="Calibri" panose="020F0502020204030204" pitchFamily="34" charset="0"/>
              </a:rPr>
              <a:t>central</a:t>
            </a:r>
            <a:r>
              <a:rPr lang="en-US" sz="2000" dirty="0">
                <a:latin typeface="Calibri" panose="020F0502020204030204" pitchFamily="34" charset="0"/>
                <a:ea typeface="Times New Roman" panose="02020603050405020304" pitchFamily="18" charset="0"/>
                <a:cs typeface="Calibri" panose="020F0502020204030204" pitchFamily="34" charset="0"/>
              </a:rPr>
              <a:t> tabulation center shall:</a:t>
            </a:r>
          </a:p>
          <a:p>
            <a:pPr marL="914400" marR="0" lvl="1" indent="-457200">
              <a:spcBef>
                <a:spcPts val="0"/>
              </a:spcBef>
              <a:spcAft>
                <a:spcPts val="600"/>
              </a:spcAft>
              <a:buFont typeface="+mj-lt"/>
              <a:buAutoNum type="arabicPeriod"/>
            </a:pPr>
            <a:r>
              <a:rPr lang="en-US" sz="2000" dirty="0">
                <a:latin typeface="Calibri" panose="020F0502020204030204" pitchFamily="34" charset="0"/>
                <a:ea typeface="Times New Roman" panose="02020603050405020304" pitchFamily="18" charset="0"/>
                <a:cs typeface="Calibri" panose="020F0502020204030204" pitchFamily="34" charset="0"/>
              </a:rPr>
              <a:t>Place ballots and poll book in the "Early Pick-up" container, marking the precinct number and total number of ballots enclosed (after reconciling on the Ballot Reconciliation Report the total number of ballots with total issued in poll book) on the outside of container.</a:t>
            </a:r>
          </a:p>
          <a:p>
            <a:pPr marL="914400" marR="0" lvl="1" indent="-457200">
              <a:spcBef>
                <a:spcPts val="0"/>
              </a:spcBef>
              <a:spcAft>
                <a:spcPts val="600"/>
              </a:spcAft>
              <a:buFont typeface="+mj-lt"/>
              <a:buAutoNum type="arabicPeriod"/>
            </a:pPr>
            <a:r>
              <a:rPr lang="en-US" sz="2000" dirty="0">
                <a:latin typeface="Calibri" panose="020F0502020204030204" pitchFamily="34" charset="0"/>
                <a:ea typeface="Times New Roman" panose="02020603050405020304" pitchFamily="18" charset="0"/>
                <a:cs typeface="Calibri" panose="020F0502020204030204" pitchFamily="34" charset="0"/>
              </a:rPr>
              <a:t>Officially seal the container as required and record the seal number on the Chain of Custody and Security Seal Log; </a:t>
            </a:r>
            <a:r>
              <a:rPr lang="en-US" sz="2000" b="1" dirty="0">
                <a:latin typeface="Calibri" panose="020F0502020204030204" pitchFamily="34" charset="0"/>
                <a:ea typeface="Times New Roman" panose="02020603050405020304" pitchFamily="18" charset="0"/>
                <a:cs typeface="Calibri" panose="020F0502020204030204" pitchFamily="34" charset="0"/>
              </a:rPr>
              <a:t>and</a:t>
            </a:r>
          </a:p>
          <a:p>
            <a:pPr marL="914400" marR="0" lvl="1" indent="-457200">
              <a:spcBef>
                <a:spcPts val="0"/>
              </a:spcBef>
              <a:spcAft>
                <a:spcPts val="600"/>
              </a:spcAft>
              <a:buFont typeface="+mj-lt"/>
              <a:buAutoNum type="arabicPeriod"/>
            </a:pPr>
            <a:r>
              <a:rPr lang="en-US" sz="2000" dirty="0">
                <a:latin typeface="Calibri" panose="020F0502020204030204" pitchFamily="34" charset="0"/>
                <a:ea typeface="Times New Roman" panose="02020603050405020304" pitchFamily="18" charset="0"/>
                <a:cs typeface="Calibri" panose="020F0502020204030204" pitchFamily="34" charset="0"/>
              </a:rPr>
              <a:t>Relinquish the "Early Pick-up" container to authorized personnel for delivery to the counting center and obtain a receipt if required by the Election Administrator.</a:t>
            </a:r>
            <a:endParaRPr lang="en-US" sz="2000" dirty="0">
              <a:effectLst/>
              <a:latin typeface="Calibri" panose="020F0502020204030204" pitchFamily="34" charset="0"/>
              <a:ea typeface="Times New Roman" panose="02020603050405020304" pitchFamily="18" charset="0"/>
              <a:cs typeface="Calibri" panose="020F0502020204030204" pitchFamily="34" charset="0"/>
            </a:endParaRPr>
          </a:p>
          <a:p>
            <a:pPr marL="0" lvl="1" indent="0">
              <a:buNone/>
            </a:pPr>
            <a:endParaRPr lang="en-US" dirty="0">
              <a:ea typeface="Verdana" panose="020B0604030504040204" pitchFamily="34" charset="0"/>
              <a:cs typeface="Calibri Light" panose="020F0302020204030204" pitchFamily="34" charset="0"/>
            </a:endParaRPr>
          </a:p>
        </p:txBody>
      </p:sp>
    </p:spTree>
    <p:extLst>
      <p:ext uri="{BB962C8B-B14F-4D97-AF65-F5344CB8AC3E}">
        <p14:creationId xmlns:p14="http://schemas.microsoft.com/office/powerpoint/2010/main" val="41660210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7AB6ABB-22AF-8F77-DF72-A2503380A8A0}"/>
              </a:ext>
            </a:extLst>
          </p:cNvPr>
          <p:cNvPicPr>
            <a:picLocks noChangeAspect="1"/>
          </p:cNvPicPr>
          <p:nvPr/>
        </p:nvPicPr>
        <p:blipFill rotWithShape="1">
          <a:blip r:embed="rId3"/>
          <a:srcRect t="8761"/>
          <a:stretch/>
        </p:blipFill>
        <p:spPr>
          <a:xfrm>
            <a:off x="256132" y="1088068"/>
            <a:ext cx="11535801" cy="1540015"/>
          </a:xfrm>
          <a:prstGeom prst="rect">
            <a:avLst/>
          </a:prstGeom>
        </p:spPr>
      </p:pic>
      <p:sp>
        <p:nvSpPr>
          <p:cNvPr id="70659" name="Content Placeholder 2"/>
          <p:cNvSpPr>
            <a:spLocks noGrp="1"/>
          </p:cNvSpPr>
          <p:nvPr>
            <p:ph idx="1"/>
          </p:nvPr>
        </p:nvSpPr>
        <p:spPr>
          <a:xfrm>
            <a:off x="1049178" y="1548625"/>
            <a:ext cx="9818847" cy="4539792"/>
          </a:xfrm>
        </p:spPr>
        <p:txBody>
          <a:bodyPr>
            <a:normAutofit/>
          </a:bodyPr>
          <a:lstStyle/>
          <a:p>
            <a:pPr marL="342900" marR="0" lvl="0" indent="-342900">
              <a:spcBef>
                <a:spcPts val="0"/>
              </a:spcBef>
              <a:spcAft>
                <a:spcPts val="600"/>
              </a:spcAft>
              <a:buFont typeface="Wingdings" panose="05000000000000000000" pitchFamily="2" charset="2"/>
              <a:buChar char="Ø"/>
            </a:pPr>
            <a:r>
              <a:rPr lang="en-US" sz="2400" dirty="0">
                <a:latin typeface="Calibri" panose="020F0502020204030204" pitchFamily="34" charset="0"/>
                <a:ea typeface="Times New Roman" panose="02020603050405020304" pitchFamily="18" charset="0"/>
                <a:cs typeface="Calibri" panose="020F0502020204030204" pitchFamily="34" charset="0"/>
              </a:rPr>
              <a:t>Vote counting continues until votes for all candidates and ballot issues are counted. Any vote count must be open to public observation.  </a:t>
            </a:r>
          </a:p>
          <a:p>
            <a:pPr marL="0" marR="0" lvl="0" indent="0">
              <a:spcBef>
                <a:spcPts val="0"/>
              </a:spcBef>
              <a:spcAft>
                <a:spcPts val="600"/>
              </a:spcAft>
              <a:buNone/>
            </a:pPr>
            <a:endParaRPr lang="en-US" sz="1600" dirty="0">
              <a:latin typeface="Calibri" panose="020F0502020204030204" pitchFamily="34" charset="0"/>
              <a:ea typeface="Times New Roman" panose="02020603050405020304" pitchFamily="18" charset="0"/>
              <a:cs typeface="Calibri" panose="020F0502020204030204" pitchFamily="34" charset="0"/>
            </a:endParaRPr>
          </a:p>
          <a:p>
            <a:pPr marL="0" marR="0" lvl="0" indent="0">
              <a:spcBef>
                <a:spcPts val="0"/>
              </a:spcBef>
              <a:spcAft>
                <a:spcPts val="600"/>
              </a:spcAft>
              <a:buNone/>
            </a:pPr>
            <a:r>
              <a:rPr lang="en-US" sz="2400" dirty="0">
                <a:latin typeface="Calibri" panose="020F0502020204030204" pitchFamily="34" charset="0"/>
                <a:ea typeface="Times New Roman" panose="02020603050405020304" pitchFamily="18" charset="0"/>
                <a:cs typeface="Calibri" panose="020F0502020204030204" pitchFamily="34" charset="0"/>
              </a:rPr>
              <a:t>The office canvass board must meet within 14 days of the election to canvass the returns. </a:t>
            </a:r>
          </a:p>
          <a:p>
            <a:pPr marL="0" marR="0" lvl="0" indent="0">
              <a:spcBef>
                <a:spcPts val="0"/>
              </a:spcBef>
              <a:spcAft>
                <a:spcPts val="600"/>
              </a:spcAft>
              <a:buNone/>
            </a:pPr>
            <a:endParaRPr lang="en-US" sz="1200" dirty="0">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1200"/>
              </a:spcAft>
              <a:buFont typeface="Wingdings" panose="05000000000000000000" pitchFamily="2" charset="2"/>
              <a:buChar char="Ø"/>
            </a:pPr>
            <a:r>
              <a:rPr lang="en-US"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Election judges and any other individuals having access to information may not disclose any results of early counting at any time prior to the closing of the polls on election day. </a:t>
            </a:r>
            <a:endParaRPr lang="en-US" sz="2400" dirty="0">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600"/>
              </a:spcAft>
              <a:buFont typeface="Wingdings" panose="05000000000000000000" pitchFamily="2" charset="2"/>
              <a:buChar char="Ø"/>
            </a:pPr>
            <a:r>
              <a:rPr lang="en-US" sz="2400" dirty="0">
                <a:latin typeface="Calibri" panose="020F0502020204030204" pitchFamily="34" charset="0"/>
                <a:ea typeface="Times New Roman" panose="02020603050405020304" pitchFamily="18" charset="0"/>
                <a:cs typeface="Calibri" panose="020F0502020204030204" pitchFamily="34" charset="0"/>
              </a:rPr>
              <a:t>Election Administrator may appoint extra election judges as marshals to be responsible for exchanging ballot boxes and poll books and monitoring the counting board room and observers.</a:t>
            </a:r>
            <a:endParaRPr lang="en-US" sz="2400" dirty="0">
              <a:effectLst/>
              <a:latin typeface="Calibri" panose="020F0502020204030204" pitchFamily="34" charset="0"/>
              <a:ea typeface="Times New Roman" panose="02020603050405020304" pitchFamily="18" charset="0"/>
              <a:cs typeface="Calibri" panose="020F0502020204030204" pitchFamily="34" charset="0"/>
            </a:endParaRPr>
          </a:p>
          <a:p>
            <a:pPr marL="457200" lvl="1" indent="0">
              <a:buNone/>
            </a:pPr>
            <a:endParaRPr lang="en-US" sz="2800" dirty="0">
              <a:highlight>
                <a:srgbClr val="FFFF00"/>
              </a:highlight>
              <a:ea typeface="Verdana" panose="020B0604030504040204" pitchFamily="34" charset="0"/>
              <a:cs typeface="Calibri Light" panose="020F0302020204030204" pitchFamily="34" charset="0"/>
            </a:endParaRPr>
          </a:p>
          <a:p>
            <a:pPr lvl="1">
              <a:buFont typeface="Wingdings" pitchFamily="2" charset="2"/>
              <a:buNone/>
            </a:pPr>
            <a:endParaRPr lang="en-US" dirty="0"/>
          </a:p>
        </p:txBody>
      </p:sp>
      <p:sp>
        <p:nvSpPr>
          <p:cNvPr id="4" name="TextBox 3">
            <a:extLst>
              <a:ext uri="{FF2B5EF4-FFF2-40B4-BE49-F238E27FC236}">
                <a16:creationId xmlns:a16="http://schemas.microsoft.com/office/drawing/2014/main" id="{0E8B91A2-1397-2AE8-827E-EE68A2815C3B}"/>
              </a:ext>
            </a:extLst>
          </p:cNvPr>
          <p:cNvSpPr txBox="1"/>
          <p:nvPr/>
        </p:nvSpPr>
        <p:spPr>
          <a:xfrm>
            <a:off x="884903" y="616561"/>
            <a:ext cx="8976852" cy="523220"/>
          </a:xfrm>
          <a:prstGeom prst="rect">
            <a:avLst/>
          </a:prstGeom>
          <a:noFill/>
        </p:spPr>
        <p:txBody>
          <a:bodyPr wrap="square">
            <a:spAutoFit/>
          </a:bodyPr>
          <a:lstStyle/>
          <a:p>
            <a:pPr marL="0" indent="0">
              <a:spcAft>
                <a:spcPts val="600"/>
              </a:spcAft>
              <a:buNone/>
            </a:pPr>
            <a:r>
              <a:rPr lang="en-US" sz="2800" b="1" dirty="0">
                <a:latin typeface="+mn-lt"/>
              </a:rPr>
              <a:t>Early Pick-up And Early Counting of Ballots </a:t>
            </a:r>
            <a:r>
              <a:rPr lang="en-US" sz="2400" i="1" dirty="0">
                <a:latin typeface="+mn-lt"/>
              </a:rPr>
              <a:t>(continued)</a:t>
            </a:r>
            <a:endParaRPr lang="en-US" sz="2600" i="1" dirty="0">
              <a:latin typeface="+mn-lt"/>
            </a:endParaRPr>
          </a:p>
        </p:txBody>
      </p:sp>
    </p:spTree>
    <p:custDataLst>
      <p:tags r:id="rId1"/>
    </p:custData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B48FE13-EBDC-DB5F-3E0D-AAE895F1A308}"/>
              </a:ext>
            </a:extLst>
          </p:cNvPr>
          <p:cNvSpPr>
            <a:spLocks noGrp="1"/>
          </p:cNvSpPr>
          <p:nvPr>
            <p:ph type="ctrTitle"/>
          </p:nvPr>
        </p:nvSpPr>
        <p:spPr>
          <a:xfrm>
            <a:off x="838200" y="451381"/>
            <a:ext cx="10512552" cy="4066540"/>
          </a:xfrm>
        </p:spPr>
        <p:txBody>
          <a:bodyPr anchor="b">
            <a:normAutofit/>
          </a:bodyPr>
          <a:lstStyle/>
          <a:p>
            <a:pPr algn="l"/>
            <a:r>
              <a:rPr lang="en-US" sz="5400" dirty="0">
                <a:latin typeface="Calibri" panose="020F0502020204030204" pitchFamily="34" charset="0"/>
                <a:cs typeface="Calibri" panose="020F0502020204030204" pitchFamily="34" charset="0"/>
              </a:rPr>
              <a:t>Closing the Polls</a:t>
            </a:r>
          </a:p>
        </p:txBody>
      </p:sp>
      <p:sp>
        <p:nvSpPr>
          <p:cNvPr id="9"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90916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91B03-A1AB-4C64-D4AE-29059ABA520D}"/>
              </a:ext>
            </a:extLst>
          </p:cNvPr>
          <p:cNvSpPr>
            <a:spLocks noGrp="1"/>
          </p:cNvSpPr>
          <p:nvPr>
            <p:ph type="title"/>
          </p:nvPr>
        </p:nvSpPr>
        <p:spPr>
          <a:xfrm>
            <a:off x="484239" y="191577"/>
            <a:ext cx="10515600" cy="1076325"/>
          </a:xfrm>
        </p:spPr>
        <p:txBody>
          <a:bodyPr>
            <a:normAutofit/>
          </a:bodyPr>
          <a:lstStyle/>
          <a:p>
            <a:r>
              <a:rPr lang="en-US" sz="5400" dirty="0">
                <a:latin typeface="Calibri" panose="020F0502020204030204" pitchFamily="34" charset="0"/>
                <a:cs typeface="Calibri" panose="020F0502020204030204" pitchFamily="34" charset="0"/>
              </a:rPr>
              <a:t>Closing the Polls</a:t>
            </a:r>
          </a:p>
        </p:txBody>
      </p:sp>
      <p:pic>
        <p:nvPicPr>
          <p:cNvPr id="5" name="Picture 2">
            <a:extLst>
              <a:ext uri="{FF2B5EF4-FFF2-40B4-BE49-F238E27FC236}">
                <a16:creationId xmlns:a16="http://schemas.microsoft.com/office/drawing/2014/main" id="{54C1D55C-86E1-A4A8-6898-59C1C37BA7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90" y="1073732"/>
            <a:ext cx="11693171" cy="107632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BEF94A7-705C-B86B-1987-BE2B25CD11E2}"/>
              </a:ext>
            </a:extLst>
          </p:cNvPr>
          <p:cNvSpPr txBox="1"/>
          <p:nvPr/>
        </p:nvSpPr>
        <p:spPr>
          <a:xfrm>
            <a:off x="519802" y="1445235"/>
            <a:ext cx="10682746" cy="4873129"/>
          </a:xfrm>
          <a:prstGeom prst="rect">
            <a:avLst/>
          </a:prstGeom>
          <a:noFill/>
        </p:spPr>
        <p:txBody>
          <a:bodyPr wrap="square">
            <a:spAutoFit/>
          </a:bodyPr>
          <a:lstStyle/>
          <a:p>
            <a:pPr>
              <a:buNone/>
            </a:pPr>
            <a:r>
              <a:rPr lang="en-US" sz="2300" b="1" dirty="0">
                <a:latin typeface="+mn-lt"/>
              </a:rPr>
              <a:t>Loudly proclaim the close of the polling place at 8 p.m.</a:t>
            </a:r>
          </a:p>
          <a:p>
            <a:pPr marL="461963" lvl="1">
              <a:spcAft>
                <a:spcPts val="600"/>
              </a:spcAft>
            </a:pPr>
            <a:r>
              <a:rPr lang="en-US" sz="2300" dirty="0">
                <a:latin typeface="+mn-lt"/>
              </a:rPr>
              <a:t>An election judge or official must be present to </a:t>
            </a:r>
            <a:r>
              <a:rPr lang="en-US" sz="2300" u="sng" dirty="0">
                <a:latin typeface="+mn-lt"/>
              </a:rPr>
              <a:t>ensure                                                             the last person in line at 8 p.m. can vote</a:t>
            </a:r>
            <a:r>
              <a:rPr lang="en-US" sz="2300" dirty="0">
                <a:latin typeface="+mn-lt"/>
              </a:rPr>
              <a:t>, and those                                                    who appear </a:t>
            </a:r>
            <a:r>
              <a:rPr lang="en-US" sz="2300" b="1" dirty="0">
                <a:latin typeface="+mn-lt"/>
              </a:rPr>
              <a:t>after</a:t>
            </a:r>
            <a:r>
              <a:rPr lang="en-US" sz="2300" dirty="0">
                <a:latin typeface="+mn-lt"/>
              </a:rPr>
              <a:t> 8 p.m. are </a:t>
            </a:r>
            <a:r>
              <a:rPr lang="en-US" sz="2300" b="1" dirty="0">
                <a:latin typeface="+mn-lt"/>
              </a:rPr>
              <a:t>NOT</a:t>
            </a:r>
            <a:r>
              <a:rPr lang="en-US" sz="2300" dirty="0">
                <a:latin typeface="+mn-lt"/>
              </a:rPr>
              <a:t> allowed to vote.</a:t>
            </a:r>
          </a:p>
          <a:p>
            <a:pPr>
              <a:buNone/>
            </a:pPr>
            <a:r>
              <a:rPr lang="en-US" sz="2300" b="1" dirty="0">
                <a:latin typeface="+mn-lt"/>
              </a:rPr>
              <a:t>Closing the Polls (if using precinct count systems) </a:t>
            </a:r>
          </a:p>
          <a:p>
            <a:pPr marL="569913" lvl="1" indent="-342900">
              <a:buFont typeface="Arial" panose="020B0604020202020204" pitchFamily="34" charset="0"/>
              <a:buChar char="•"/>
            </a:pPr>
            <a:r>
              <a:rPr lang="en-US" sz="2300" dirty="0">
                <a:latin typeface="+mn-lt"/>
              </a:rPr>
              <a:t>Polling Place Manager or Chief Judge (or judge designated                                           by the Election Administrator) is responsible for closing                                                          the precinct counters and ensuring secure delivery of the properly sealed memory card, ballots, absentee ballots, and provisional ballots to the Election Office or Counting Center.  </a:t>
            </a:r>
            <a:r>
              <a:rPr lang="en-US" sz="2300" b="1" dirty="0">
                <a:latin typeface="+mn-lt"/>
              </a:rPr>
              <a:t>(2 judges must be present during delivery)</a:t>
            </a:r>
            <a:endParaRPr lang="en-US" sz="2300" dirty="0">
              <a:latin typeface="+mn-lt"/>
            </a:endParaRPr>
          </a:p>
          <a:p>
            <a:pPr marL="569913" lvl="1" indent="-342900">
              <a:spcBef>
                <a:spcPts val="800"/>
              </a:spcBef>
              <a:buFont typeface="Arial" panose="020B0604020202020204" pitchFamily="34" charset="0"/>
              <a:buChar char="•"/>
            </a:pPr>
            <a:r>
              <a:rPr lang="en-US" sz="2300" dirty="0">
                <a:latin typeface="+mn-lt"/>
              </a:rPr>
              <a:t>Judges will remove ballots from precinct counters and place the ballots in containers provided for the ballots. The ballots must be sealed and secured for transport to the Election Office or Counting Center.</a:t>
            </a:r>
          </a:p>
        </p:txBody>
      </p:sp>
      <p:pic>
        <p:nvPicPr>
          <p:cNvPr id="8" name="Picture 7" descr="A hand holding a red alarm clock&#10;&#10;Description automatically generated">
            <a:extLst>
              <a:ext uri="{FF2B5EF4-FFF2-40B4-BE49-F238E27FC236}">
                <a16:creationId xmlns:a16="http://schemas.microsoft.com/office/drawing/2014/main" id="{EDD9A781-9B9E-20B5-D2AC-829139B15F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5389" y="368910"/>
            <a:ext cx="3408571" cy="3408571"/>
          </a:xfrm>
          <a:prstGeom prst="rect">
            <a:avLst/>
          </a:prstGeom>
        </p:spPr>
      </p:pic>
    </p:spTree>
    <p:extLst>
      <p:ext uri="{BB962C8B-B14F-4D97-AF65-F5344CB8AC3E}">
        <p14:creationId xmlns:p14="http://schemas.microsoft.com/office/powerpoint/2010/main" val="32499995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Star: 5 Points 9">
            <a:extLst>
              <a:ext uri="{FF2B5EF4-FFF2-40B4-BE49-F238E27FC236}">
                <a16:creationId xmlns:a16="http://schemas.microsoft.com/office/drawing/2014/main" id="{5592C41A-5666-476E-BAB6-BBA948CDB37A}"/>
              </a:ext>
            </a:extLst>
          </p:cNvPr>
          <p:cNvSpPr/>
          <p:nvPr/>
        </p:nvSpPr>
        <p:spPr>
          <a:xfrm>
            <a:off x="2739149" y="5291820"/>
            <a:ext cx="914400" cy="9144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Light" panose="020F0302020204030204" pitchFamily="34" charset="0"/>
            </a:endParaRPr>
          </a:p>
        </p:txBody>
      </p:sp>
      <p:sp>
        <p:nvSpPr>
          <p:cNvPr id="2" name="Rectangle 1">
            <a:extLst>
              <a:ext uri="{FF2B5EF4-FFF2-40B4-BE49-F238E27FC236}">
                <a16:creationId xmlns:a16="http://schemas.microsoft.com/office/drawing/2014/main" id="{79AC802C-23EF-95B1-2E1C-1A4094EECDC9}"/>
              </a:ext>
            </a:extLst>
          </p:cNvPr>
          <p:cNvSpPr/>
          <p:nvPr/>
        </p:nvSpPr>
        <p:spPr>
          <a:xfrm>
            <a:off x="838200" y="492124"/>
            <a:ext cx="10515600" cy="657263"/>
          </a:xfrm>
          <a:prstGeom prst="rect">
            <a:avLst/>
          </a:prstGeom>
        </p:spPr>
        <p:txBody>
          <a:bodyPr vert="horz" lIns="91440" tIns="45720" rIns="91440" bIns="45720" rtlCol="0" anchor="b" anchorCtr="0">
            <a:normAutofit/>
          </a:bodyPr>
          <a:lstStyle/>
          <a:p>
            <a:pPr marL="0" indent="0">
              <a:spcAft>
                <a:spcPts val="600"/>
              </a:spcAft>
              <a:buNone/>
            </a:pPr>
            <a:r>
              <a:rPr lang="en-US" sz="2800" b="1" dirty="0"/>
              <a:t>Closing the Polls </a:t>
            </a:r>
            <a:r>
              <a:rPr lang="en-US" sz="2400" i="1" dirty="0"/>
              <a:t>(continued)</a:t>
            </a:r>
            <a:endParaRPr lang="en-US" sz="2800" i="1" dirty="0">
              <a:latin typeface="+mn-lt"/>
            </a:endParaRPr>
          </a:p>
        </p:txBody>
      </p:sp>
      <p:pic>
        <p:nvPicPr>
          <p:cNvPr id="3" name="Picture 2">
            <a:extLst>
              <a:ext uri="{FF2B5EF4-FFF2-40B4-BE49-F238E27FC236}">
                <a16:creationId xmlns:a16="http://schemas.microsoft.com/office/drawing/2014/main" id="{45E4C9AB-6B93-8C04-E407-6223BB17EC4B}"/>
              </a:ext>
            </a:extLst>
          </p:cNvPr>
          <p:cNvPicPr>
            <a:picLocks noChangeAspect="1"/>
          </p:cNvPicPr>
          <p:nvPr/>
        </p:nvPicPr>
        <p:blipFill rotWithShape="1">
          <a:blip r:embed="rId3"/>
          <a:srcRect t="8761"/>
          <a:stretch/>
        </p:blipFill>
        <p:spPr>
          <a:xfrm>
            <a:off x="256132" y="1058556"/>
            <a:ext cx="11535801" cy="1540015"/>
          </a:xfrm>
          <a:prstGeom prst="rect">
            <a:avLst/>
          </a:prstGeom>
        </p:spPr>
      </p:pic>
      <p:pic>
        <p:nvPicPr>
          <p:cNvPr id="7" name="Picture 1029" descr="~AUT0001">
            <a:extLst>
              <a:ext uri="{FF2B5EF4-FFF2-40B4-BE49-F238E27FC236}">
                <a16:creationId xmlns:a16="http://schemas.microsoft.com/office/drawing/2014/main" id="{39F43150-A541-430C-A902-4112451480F3}"/>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5" b="3189"/>
          <a:stretch/>
        </p:blipFill>
        <p:spPr bwMode="auto">
          <a:xfrm>
            <a:off x="558182" y="2020611"/>
            <a:ext cx="5276335" cy="32432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07" name="Content Placeholder 2"/>
          <p:cNvSpPr>
            <a:spLocks noGrp="1"/>
          </p:cNvSpPr>
          <p:nvPr>
            <p:ph idx="1"/>
          </p:nvPr>
        </p:nvSpPr>
        <p:spPr>
          <a:xfrm>
            <a:off x="5964620" y="1434479"/>
            <a:ext cx="5480128" cy="5005649"/>
          </a:xfrm>
        </p:spPr>
        <p:txBody>
          <a:bodyPr vert="horz" lIns="91440" tIns="45720" rIns="91440" bIns="45720" rtlCol="0" anchor="ctr">
            <a:noAutofit/>
          </a:bodyPr>
          <a:lstStyle/>
          <a:p>
            <a:pPr marL="0" indent="0">
              <a:buNone/>
            </a:pPr>
            <a:r>
              <a:rPr lang="en-US" sz="2400" dirty="0">
                <a:latin typeface="Calibri" panose="020F0502020204030204" pitchFamily="34" charset="0"/>
                <a:cs typeface="Calibri" panose="020F0502020204030204" pitchFamily="34" charset="0"/>
              </a:rPr>
              <a:t>Fill out the back of the poll book (this should be done at the time of each pick-up of ballots if early pickup is occurring) </a:t>
            </a:r>
            <a:r>
              <a:rPr lang="en-US" sz="2400" b="1" dirty="0">
                <a:latin typeface="Calibri" panose="020F0502020204030204" pitchFamily="34" charset="0"/>
                <a:cs typeface="Calibri" panose="020F0502020204030204" pitchFamily="34" charset="0"/>
              </a:rPr>
              <a:t>AND SIGN.</a:t>
            </a:r>
          </a:p>
          <a:p>
            <a:pPr lvl="1">
              <a:buFont typeface="Wingdings" panose="05000000000000000000" pitchFamily="2" charset="2"/>
              <a:buChar char="ü"/>
            </a:pPr>
            <a:r>
              <a:rPr lang="en-US" dirty="0">
                <a:latin typeface="Calibri" panose="020F0502020204030204" pitchFamily="34" charset="0"/>
                <a:cs typeface="Calibri" panose="020F0502020204030204" pitchFamily="34" charset="0"/>
              </a:rPr>
              <a:t>Fill out timesheets and sign. Make sure timesheets go into the correct envelope that is </a:t>
            </a:r>
            <a:r>
              <a:rPr lang="en-US" b="1" dirty="0">
                <a:latin typeface="Calibri" panose="020F0502020204030204" pitchFamily="34" charset="0"/>
                <a:cs typeface="Calibri" panose="020F0502020204030204" pitchFamily="34" charset="0"/>
              </a:rPr>
              <a:t>not</a:t>
            </a:r>
            <a:r>
              <a:rPr lang="en-US" dirty="0">
                <a:latin typeface="Calibri" panose="020F0502020204030204" pitchFamily="34" charset="0"/>
                <a:cs typeface="Calibri" panose="020F0502020204030204" pitchFamily="34" charset="0"/>
              </a:rPr>
              <a:t> sealed.</a:t>
            </a:r>
          </a:p>
          <a:p>
            <a:pPr lvl="1">
              <a:buFont typeface="Wingdings" panose="05000000000000000000" pitchFamily="2" charset="2"/>
              <a:buChar char="ü"/>
            </a:pPr>
            <a:r>
              <a:rPr lang="en-US" dirty="0">
                <a:latin typeface="Calibri" panose="020F0502020204030204" pitchFamily="34" charset="0"/>
                <a:cs typeface="Calibri" panose="020F0502020204030204" pitchFamily="34" charset="0"/>
              </a:rPr>
              <a:t>Take down the instructions and warning posters as directed by the Election Administrator.</a:t>
            </a:r>
          </a:p>
          <a:p>
            <a:pPr marL="1139825" lvl="2"/>
            <a:r>
              <a:rPr lang="en-US" sz="2400" dirty="0">
                <a:latin typeface="Calibri" panose="020F0502020204030204" pitchFamily="34" charset="0"/>
                <a:cs typeface="Calibri" panose="020F0502020204030204" pitchFamily="34" charset="0"/>
              </a:rPr>
              <a:t>Closing duties will vary by county. Follow the specific instructions for your county.</a:t>
            </a:r>
          </a:p>
        </p:txBody>
      </p:sp>
    </p:spTree>
    <p:custDataLst>
      <p:tags r:id="rId1"/>
    </p:custData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9AC802C-23EF-95B1-2E1C-1A4094EECDC9}"/>
              </a:ext>
            </a:extLst>
          </p:cNvPr>
          <p:cNvSpPr/>
          <p:nvPr/>
        </p:nvSpPr>
        <p:spPr>
          <a:xfrm>
            <a:off x="838200" y="492124"/>
            <a:ext cx="10515600" cy="657263"/>
          </a:xfrm>
          <a:prstGeom prst="rect">
            <a:avLst/>
          </a:prstGeom>
        </p:spPr>
        <p:txBody>
          <a:bodyPr vert="horz" lIns="91440" tIns="45720" rIns="91440" bIns="45720" rtlCol="0" anchor="b" anchorCtr="0">
            <a:normAutofit/>
          </a:bodyPr>
          <a:lstStyle/>
          <a:p>
            <a:pPr marL="0" indent="0">
              <a:spcAft>
                <a:spcPts val="600"/>
              </a:spcAft>
              <a:buNone/>
            </a:pPr>
            <a:r>
              <a:rPr lang="en-US" sz="2800" b="1" dirty="0"/>
              <a:t>Closing the Polls </a:t>
            </a:r>
            <a:r>
              <a:rPr lang="en-US" sz="2400" i="1" dirty="0"/>
              <a:t>(continued)</a:t>
            </a:r>
            <a:endParaRPr lang="en-US" sz="2800" i="1" dirty="0">
              <a:latin typeface="+mn-lt"/>
            </a:endParaRPr>
          </a:p>
        </p:txBody>
      </p:sp>
      <p:pic>
        <p:nvPicPr>
          <p:cNvPr id="3" name="Picture 2">
            <a:extLst>
              <a:ext uri="{FF2B5EF4-FFF2-40B4-BE49-F238E27FC236}">
                <a16:creationId xmlns:a16="http://schemas.microsoft.com/office/drawing/2014/main" id="{45E4C9AB-6B93-8C04-E407-6223BB17EC4B}"/>
              </a:ext>
            </a:extLst>
          </p:cNvPr>
          <p:cNvPicPr>
            <a:picLocks noChangeAspect="1"/>
          </p:cNvPicPr>
          <p:nvPr/>
        </p:nvPicPr>
        <p:blipFill rotWithShape="1">
          <a:blip r:embed="rId3"/>
          <a:srcRect t="8761"/>
          <a:stretch/>
        </p:blipFill>
        <p:spPr>
          <a:xfrm>
            <a:off x="256132" y="1058556"/>
            <a:ext cx="11535801" cy="1540015"/>
          </a:xfrm>
          <a:prstGeom prst="rect">
            <a:avLst/>
          </a:prstGeom>
        </p:spPr>
      </p:pic>
      <p:sp>
        <p:nvSpPr>
          <p:cNvPr id="8" name="TextBox 7">
            <a:extLst>
              <a:ext uri="{FF2B5EF4-FFF2-40B4-BE49-F238E27FC236}">
                <a16:creationId xmlns:a16="http://schemas.microsoft.com/office/drawing/2014/main" id="{AE1ABFA8-0CC2-4A1D-987C-8F186CF1C0C1}"/>
              </a:ext>
            </a:extLst>
          </p:cNvPr>
          <p:cNvSpPr txBox="1"/>
          <p:nvPr/>
        </p:nvSpPr>
        <p:spPr>
          <a:xfrm>
            <a:off x="917402" y="1521350"/>
            <a:ext cx="10124223" cy="4401205"/>
          </a:xfrm>
          <a:prstGeom prst="rect">
            <a:avLst/>
          </a:prstGeom>
          <a:noFill/>
        </p:spPr>
        <p:txBody>
          <a:bodyPr wrap="square">
            <a:spAutoFit/>
          </a:bodyPr>
          <a:lstStyle/>
          <a:p>
            <a:pPr marL="742950" lvl="1" indent="-285750">
              <a:buFont typeface="Wingdings" panose="05000000000000000000" pitchFamily="2" charset="2"/>
              <a:buChar char="ü"/>
            </a:pPr>
            <a:r>
              <a:rPr lang="en-US" sz="2400" dirty="0">
                <a:solidFill>
                  <a:schemeClr val="tx1"/>
                </a:solidFill>
                <a:ea typeface="Verdana" panose="020B0604030504040204" pitchFamily="34" charset="0"/>
                <a:cs typeface="Calibri Light" panose="020F0302020204030204" pitchFamily="34" charset="0"/>
              </a:rPr>
              <a:t>Post results if counting is done at the polling place.</a:t>
            </a:r>
          </a:p>
          <a:p>
            <a:pPr marL="742950" lvl="1" indent="-285750">
              <a:buFont typeface="Wingdings" panose="05000000000000000000" pitchFamily="2" charset="2"/>
              <a:buChar char="ü"/>
            </a:pPr>
            <a:r>
              <a:rPr lang="en-US" sz="2400" dirty="0">
                <a:ea typeface="Verdana" panose="020B0604030504040204" pitchFamily="34" charset="0"/>
                <a:cs typeface="Calibri Light" panose="020F0302020204030204" pitchFamily="34" charset="0"/>
              </a:rPr>
              <a:t>Place supplies, ballots, stubs, etc. into the correct envelope. Follow the instructions on the envelopes.</a:t>
            </a:r>
          </a:p>
          <a:p>
            <a:pPr marL="742950" lvl="1" indent="-285750">
              <a:buFont typeface="Wingdings" panose="05000000000000000000" pitchFamily="2" charset="2"/>
              <a:buChar char="ü"/>
            </a:pPr>
            <a:r>
              <a:rPr lang="en-US" sz="2400" dirty="0">
                <a:ea typeface="Verdana" panose="020B0604030504040204" pitchFamily="34" charset="0"/>
                <a:cs typeface="Calibri Light" panose="020F0302020204030204" pitchFamily="34" charset="0"/>
              </a:rPr>
              <a:t>Seal the envelope with the official seal </a:t>
            </a:r>
            <a:r>
              <a:rPr lang="en-US" sz="2400" b="1" dirty="0">
                <a:ea typeface="Verdana" panose="020B0604030504040204" pitchFamily="34" charset="0"/>
                <a:cs typeface="Calibri Light" panose="020F0302020204030204" pitchFamily="34" charset="0"/>
              </a:rPr>
              <a:t>AND SIGN</a:t>
            </a:r>
            <a:r>
              <a:rPr lang="en-US" sz="2400" dirty="0">
                <a:ea typeface="Verdana" panose="020B0604030504040204" pitchFamily="34" charset="0"/>
                <a:cs typeface="Calibri Light" panose="020F0302020204030204" pitchFamily="34" charset="0"/>
              </a:rPr>
              <a:t>.</a:t>
            </a:r>
          </a:p>
          <a:p>
            <a:pPr marL="914400" lvl="2" indent="0">
              <a:buNone/>
            </a:pPr>
            <a:endParaRPr lang="en-US" sz="1800" b="1" dirty="0">
              <a:solidFill>
                <a:srgbClr val="000099"/>
              </a:solidFill>
              <a:ea typeface="Verdana" panose="020B0604030504040204" pitchFamily="34" charset="0"/>
              <a:cs typeface="Calibri Light" panose="020F0302020204030204" pitchFamily="34" charset="0"/>
            </a:endParaRPr>
          </a:p>
          <a:p>
            <a:pPr marL="0" lvl="1">
              <a:buNone/>
            </a:pPr>
            <a:r>
              <a:rPr lang="en-US" sz="2400" b="1" dirty="0">
                <a:ea typeface="Verdana" panose="020B0604030504040204" pitchFamily="34" charset="0"/>
                <a:cs typeface="Calibri Light" panose="020F0302020204030204" pitchFamily="34" charset="0"/>
              </a:rPr>
              <a:t>NOTE: Do not put timesheets in an envelope that is sealed. Sealed envelopes cannot be opened except as provided by law. </a:t>
            </a:r>
          </a:p>
          <a:p>
            <a:pPr marL="457200" lvl="1" indent="0">
              <a:buNone/>
            </a:pPr>
            <a:endParaRPr lang="en-US" sz="1800" b="1" dirty="0">
              <a:solidFill>
                <a:schemeClr val="accent1"/>
              </a:solidFill>
              <a:ea typeface="Verdana" panose="020B0604030504040204" pitchFamily="34" charset="0"/>
              <a:cs typeface="Calibri Light" panose="020F0302020204030204" pitchFamily="34" charset="0"/>
            </a:endParaRPr>
          </a:p>
          <a:p>
            <a:pPr marL="0" lvl="1"/>
            <a:r>
              <a:rPr lang="en-US" sz="2400" dirty="0">
                <a:ea typeface="Verdana" panose="020B0604030504040204" pitchFamily="34" charset="0"/>
                <a:cs typeface="Calibri Light" panose="020F0302020204030204" pitchFamily="34" charset="0"/>
              </a:rPr>
              <a:t>If instructed to do so by the Election Administrator, make sure you:</a:t>
            </a:r>
          </a:p>
          <a:p>
            <a:pPr marL="742950" lvl="2" indent="-342900">
              <a:buFont typeface="Wingdings" panose="05000000000000000000" pitchFamily="2" charset="2"/>
              <a:buChar char="ü"/>
            </a:pPr>
            <a:r>
              <a:rPr lang="en-US" sz="2400" dirty="0">
                <a:ea typeface="Verdana" panose="020B0604030504040204" pitchFamily="34" charset="0"/>
                <a:cs typeface="Calibri Light" panose="020F0302020204030204" pitchFamily="34" charset="0"/>
              </a:rPr>
              <a:t>Have polling place picked up and all supplies removed.</a:t>
            </a:r>
          </a:p>
          <a:p>
            <a:pPr marL="742950" lvl="2" indent="-342900">
              <a:buFont typeface="Wingdings" panose="05000000000000000000" pitchFamily="2" charset="2"/>
              <a:buChar char="ü"/>
            </a:pPr>
            <a:r>
              <a:rPr lang="en-US" sz="2400" dirty="0">
                <a:ea typeface="Verdana" panose="020B0604030504040204" pitchFamily="34" charset="0"/>
                <a:cs typeface="Calibri Light" panose="020F0302020204030204" pitchFamily="34" charset="0"/>
              </a:rPr>
              <a:t>Turn out all lights.</a:t>
            </a:r>
          </a:p>
          <a:p>
            <a:pPr marL="742950" lvl="2" indent="-342900">
              <a:buFont typeface="Wingdings" panose="05000000000000000000" pitchFamily="2" charset="2"/>
              <a:buChar char="ü"/>
            </a:pPr>
            <a:r>
              <a:rPr lang="en-US" sz="2400" dirty="0">
                <a:ea typeface="Verdana" panose="020B0604030504040204" pitchFamily="34" charset="0"/>
                <a:cs typeface="Calibri Light" panose="020F0302020204030204" pitchFamily="34" charset="0"/>
              </a:rPr>
              <a:t>Lock doors.</a:t>
            </a:r>
            <a:endParaRPr lang="en-US" sz="2400" b="1" dirty="0">
              <a:solidFill>
                <a:schemeClr val="accent1"/>
              </a:solidFill>
              <a:ea typeface="Verdana" panose="020B0604030504040204" pitchFamily="34" charset="0"/>
              <a:cs typeface="Calibri Light" panose="020F0302020204030204" pitchFamily="34" charset="0"/>
            </a:endParaRPr>
          </a:p>
        </p:txBody>
      </p:sp>
      <p:pic>
        <p:nvPicPr>
          <p:cNvPr id="11" name="Picture 10">
            <a:extLst>
              <a:ext uri="{FF2B5EF4-FFF2-40B4-BE49-F238E27FC236}">
                <a16:creationId xmlns:a16="http://schemas.microsoft.com/office/drawing/2014/main" id="{E684AB5E-9F93-A0CE-5755-940CE86CD5D6}"/>
              </a:ext>
            </a:extLst>
          </p:cNvPr>
          <p:cNvPicPr>
            <a:picLocks noChangeAspect="1"/>
          </p:cNvPicPr>
          <p:nvPr/>
        </p:nvPicPr>
        <p:blipFill>
          <a:blip r:embed="rId4"/>
          <a:stretch>
            <a:fillRect/>
          </a:stretch>
        </p:blipFill>
        <p:spPr>
          <a:xfrm rot="239325">
            <a:off x="9252868" y="4187833"/>
            <a:ext cx="2513278" cy="1953325"/>
          </a:xfrm>
          <a:prstGeom prst="rect">
            <a:avLst/>
          </a:prstGeom>
        </p:spPr>
      </p:pic>
    </p:spTree>
    <p:custDataLst>
      <p:tags r:id="rId1"/>
    </p:custDataLst>
    <p:extLst>
      <p:ext uri="{BB962C8B-B14F-4D97-AF65-F5344CB8AC3E}">
        <p14:creationId xmlns:p14="http://schemas.microsoft.com/office/powerpoint/2010/main" val="33949105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499EDF-2B63-9EA1-E346-1CBFFE67223A}"/>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5400" kern="1200" dirty="0">
                <a:solidFill>
                  <a:schemeClr val="tx1"/>
                </a:solidFill>
                <a:latin typeface="+mn-lt"/>
                <a:ea typeface="+mj-ea"/>
                <a:cs typeface="+mj-cs"/>
              </a:rPr>
              <a:t>General Counting Procedures</a:t>
            </a:r>
          </a:p>
        </p:txBody>
      </p:sp>
      <p:sp>
        <p:nvSpPr>
          <p:cNvPr id="11"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50743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1B691A4-03A5-4818-B5A2-C5C14EFEF68C}"/>
              </a:ext>
            </a:extLst>
          </p:cNvPr>
          <p:cNvSpPr/>
          <p:nvPr/>
        </p:nvSpPr>
        <p:spPr>
          <a:xfrm>
            <a:off x="280054" y="6248643"/>
            <a:ext cx="11693171" cy="400110"/>
          </a:xfrm>
          <a:prstGeom prst="rect">
            <a:avLst/>
          </a:prstGeom>
          <a:solidFill>
            <a:schemeClr val="accent1">
              <a:lumMod val="40000"/>
              <a:lumOff val="60000"/>
            </a:schemeClr>
          </a:solidFill>
        </p:spPr>
        <p:txBody>
          <a:bodyPr wrap="square">
            <a:spAutoFit/>
          </a:bodyPr>
          <a:lstStyle/>
          <a:p>
            <a:r>
              <a:rPr lang="en-US" sz="2000" b="1" u="sng" dirty="0">
                <a:latin typeface="Calibri" panose="020F0502020204030204" pitchFamily="34" charset="0"/>
                <a:cs typeface="Calibri" panose="020F0502020204030204" pitchFamily="34" charset="0"/>
              </a:rPr>
              <a:t>NOTE</a:t>
            </a:r>
            <a:r>
              <a:rPr lang="en-US" sz="2000" dirty="0">
                <a:latin typeface="Calibri" panose="020F0502020204030204" pitchFamily="34" charset="0"/>
                <a:cs typeface="Calibri" panose="020F0502020204030204" pitchFamily="34" charset="0"/>
              </a:rPr>
              <a:t>:  See the </a:t>
            </a:r>
            <a:r>
              <a:rPr lang="en-US" sz="2000" b="1" dirty="0">
                <a:latin typeface="Calibri" panose="020F0502020204030204" pitchFamily="34" charset="0"/>
                <a:cs typeface="Calibri" panose="020F0502020204030204" pitchFamily="34" charset="0"/>
              </a:rPr>
              <a:t>Election Handbook</a:t>
            </a:r>
            <a:r>
              <a:rPr lang="en-US" sz="2000" dirty="0">
                <a:latin typeface="Calibri" panose="020F0502020204030204" pitchFamily="34" charset="0"/>
                <a:cs typeface="Calibri" panose="020F0502020204030204" pitchFamily="34" charset="0"/>
              </a:rPr>
              <a:t> for more information on General Counting/Tabulation Procedures.</a:t>
            </a:r>
          </a:p>
        </p:txBody>
      </p:sp>
      <p:pic>
        <p:nvPicPr>
          <p:cNvPr id="5" name="Picture 2">
            <a:extLst>
              <a:ext uri="{FF2B5EF4-FFF2-40B4-BE49-F238E27FC236}">
                <a16:creationId xmlns:a16="http://schemas.microsoft.com/office/drawing/2014/main" id="{175CBBB6-055A-1081-2113-809BE52664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902" y="867260"/>
            <a:ext cx="11693171" cy="1076325"/>
          </a:xfrm>
          <a:prstGeom prst="rect">
            <a:avLst/>
          </a:prstGeom>
          <a:noFill/>
          <a:extLst>
            <a:ext uri="{909E8E84-426E-40DD-AFC4-6F175D3DCCD1}">
              <a14:hiddenFill xmlns:a14="http://schemas.microsoft.com/office/drawing/2010/main">
                <a:solidFill>
                  <a:srgbClr val="FFFFFF"/>
                </a:solidFill>
              </a14:hiddenFill>
            </a:ext>
          </a:extLst>
        </p:spPr>
      </p:pic>
      <p:sp>
        <p:nvSpPr>
          <p:cNvPr id="77827" name="Content Placeholder 2"/>
          <p:cNvSpPr>
            <a:spLocks noGrp="1"/>
          </p:cNvSpPr>
          <p:nvPr>
            <p:ph idx="1"/>
          </p:nvPr>
        </p:nvSpPr>
        <p:spPr>
          <a:xfrm>
            <a:off x="613347" y="1101217"/>
            <a:ext cx="10762575" cy="4748980"/>
          </a:xfrm>
        </p:spPr>
        <p:txBody>
          <a:bodyPr>
            <a:noAutofit/>
          </a:bodyPr>
          <a:lstStyle/>
          <a:p>
            <a:pPr>
              <a:buFont typeface="Wingdings" panose="05000000000000000000" pitchFamily="2" charset="2"/>
              <a:buChar char="Ø"/>
            </a:pPr>
            <a:r>
              <a:rPr lang="en-US" sz="2350" dirty="0">
                <a:latin typeface="Calibri" panose="020F0502020204030204" pitchFamily="34" charset="0"/>
                <a:cs typeface="Calibri" panose="020F0502020204030204" pitchFamily="34" charset="0"/>
              </a:rPr>
              <a:t>In general, counting of ballots may not begin before election day.  However, counting of absentee ballots via automatic tabulation is allowed one day prior to election day (</a:t>
            </a:r>
            <a:r>
              <a:rPr lang="en-US" sz="2350" u="sng" dirty="0">
                <a:latin typeface="Calibri" panose="020F0502020204030204" pitchFamily="34" charset="0"/>
                <a:cs typeface="Calibri" panose="020F0502020204030204" pitchFamily="34" charset="0"/>
                <a:hlinkClick r:id="rId4"/>
              </a:rPr>
              <a:t>13-15-104, MCA</a:t>
            </a:r>
            <a:r>
              <a:rPr lang="en-US" sz="2350" dirty="0">
                <a:latin typeface="Calibri" panose="020F0502020204030204" pitchFamily="34" charset="0"/>
                <a:cs typeface="Calibri" panose="020F0502020204030204" pitchFamily="34" charset="0"/>
              </a:rPr>
              <a:t>).   </a:t>
            </a:r>
          </a:p>
          <a:p>
            <a:pPr lvl="0">
              <a:buFont typeface="Wingdings" panose="05000000000000000000" pitchFamily="2" charset="2"/>
              <a:buChar char="Ø"/>
            </a:pPr>
            <a:r>
              <a:rPr lang="en-US" sz="2350" dirty="0">
                <a:latin typeface="Calibri" panose="020F0502020204030204" pitchFamily="34" charset="0"/>
                <a:cs typeface="Calibri" panose="020F0502020204030204" pitchFamily="34" charset="0"/>
              </a:rPr>
              <a:t>The count of votes must be public, and anyone may observe the count. Anyone observing the count may not discuss the results at any time prior to the close of the polls on election day (</a:t>
            </a:r>
            <a:r>
              <a:rPr lang="en-US" sz="2350" u="sng" dirty="0">
                <a:latin typeface="Calibri" panose="020F0502020204030204" pitchFamily="34" charset="0"/>
                <a:cs typeface="Calibri" panose="020F0502020204030204" pitchFamily="34" charset="0"/>
                <a:hlinkClick r:id="rId5"/>
              </a:rPr>
              <a:t>13-15-101, MCA</a:t>
            </a:r>
            <a:r>
              <a:rPr lang="en-US" sz="2350" dirty="0">
                <a:latin typeface="Calibri" panose="020F0502020204030204" pitchFamily="34" charset="0"/>
                <a:cs typeface="Calibri" panose="020F0502020204030204" pitchFamily="34" charset="0"/>
              </a:rPr>
              <a:t> &amp; </a:t>
            </a:r>
            <a:r>
              <a:rPr lang="en-US" sz="2350" u="sng" dirty="0">
                <a:latin typeface="Calibri" panose="020F0502020204030204" pitchFamily="34" charset="0"/>
                <a:cs typeface="Calibri" panose="020F0502020204030204" pitchFamily="34" charset="0"/>
                <a:hlinkClick r:id="rId6"/>
              </a:rPr>
              <a:t>13-15-207(4), MCA</a:t>
            </a:r>
            <a:r>
              <a:rPr lang="en-US" sz="2350" dirty="0">
                <a:latin typeface="Calibri" panose="020F0502020204030204" pitchFamily="34" charset="0"/>
                <a:cs typeface="Calibri" panose="020F0502020204030204" pitchFamily="34" charset="0"/>
              </a:rPr>
              <a:t>) and no one may interfere with the count. </a:t>
            </a:r>
          </a:p>
          <a:p>
            <a:pPr lvl="0">
              <a:buFont typeface="Wingdings" panose="05000000000000000000" pitchFamily="2" charset="2"/>
              <a:buChar char="Ø"/>
            </a:pPr>
            <a:r>
              <a:rPr lang="en-US" sz="2350" dirty="0">
                <a:latin typeface="Calibri" panose="020F0502020204030204" pitchFamily="34" charset="0"/>
                <a:cs typeface="Calibri" panose="020F0502020204030204" pitchFamily="34" charset="0"/>
              </a:rPr>
              <a:t>The counting of votes must be continuous.  The canvass board must meet no later than 14 days after the election to canvass the vote (</a:t>
            </a:r>
            <a:r>
              <a:rPr lang="en-US" sz="2350" u="sng" dirty="0">
                <a:latin typeface="Calibri" panose="020F0502020204030204" pitchFamily="34" charset="0"/>
                <a:cs typeface="Calibri" panose="020F0502020204030204" pitchFamily="34" charset="0"/>
                <a:hlinkClick r:id="rId7"/>
              </a:rPr>
              <a:t>13-15-401, MCA</a:t>
            </a:r>
            <a:r>
              <a:rPr lang="en-US" sz="2350" dirty="0">
                <a:latin typeface="Calibri" panose="020F0502020204030204" pitchFamily="34" charset="0"/>
                <a:cs typeface="Calibri" panose="020F0502020204030204" pitchFamily="34" charset="0"/>
              </a:rPr>
              <a:t>).     </a:t>
            </a:r>
          </a:p>
          <a:p>
            <a:pPr>
              <a:buFont typeface="Wingdings" panose="05000000000000000000" pitchFamily="2" charset="2"/>
              <a:buChar char="Ø"/>
            </a:pPr>
            <a:r>
              <a:rPr lang="en-US" sz="2350" dirty="0">
                <a:latin typeface="Calibri" panose="020F0502020204030204" pitchFamily="34" charset="0"/>
                <a:ea typeface="Verdana" panose="020B0604030504040204" pitchFamily="34" charset="0"/>
                <a:cs typeface="Calibri" panose="020F0502020204030204" pitchFamily="34" charset="0"/>
              </a:rPr>
              <a:t>Immediately after each pickup of ballots, reconcile the poll book with the number of ballots to be counted using the </a:t>
            </a:r>
            <a:r>
              <a:rPr lang="en-US" sz="2350" dirty="0">
                <a:latin typeface="Calibri" panose="020F0502020204030204" pitchFamily="34" charset="0"/>
                <a:ea typeface="Verdana" panose="020B0604030504040204" pitchFamily="34" charset="0"/>
                <a:cs typeface="Calibri" panose="020F0502020204030204" pitchFamily="34" charset="0"/>
                <a:hlinkClick r:id="rId8"/>
              </a:rPr>
              <a:t>Ballot Reconciliation Report</a:t>
            </a:r>
            <a:r>
              <a:rPr lang="en-US" sz="2350" dirty="0">
                <a:latin typeface="Calibri" panose="020F0502020204030204" pitchFamily="34" charset="0"/>
                <a:ea typeface="Verdana" panose="020B0604030504040204" pitchFamily="34" charset="0"/>
                <a:cs typeface="Calibri" panose="020F0502020204030204" pitchFamily="34" charset="0"/>
              </a:rPr>
              <a:t>.</a:t>
            </a:r>
          </a:p>
          <a:p>
            <a:pPr lvl="1"/>
            <a:r>
              <a:rPr lang="en-US" sz="2350" dirty="0">
                <a:latin typeface="Calibri" panose="020F0502020204030204" pitchFamily="34" charset="0"/>
                <a:ea typeface="Verdana" panose="020B0604030504040204" pitchFamily="34" charset="0"/>
                <a:cs typeface="Calibri" panose="020F0502020204030204" pitchFamily="34" charset="0"/>
              </a:rPr>
              <a:t>If the number of ballots cannot be reconciled with the poll book, state the   reason you think they don’t reconcile and have all counting judges sign the   </a:t>
            </a:r>
            <a:r>
              <a:rPr lang="en-US" sz="2350" dirty="0">
                <a:latin typeface="Calibri" panose="020F0502020204030204" pitchFamily="34" charset="0"/>
                <a:ea typeface="Verdana" panose="020B0604030504040204" pitchFamily="34" charset="0"/>
                <a:cs typeface="Calibri" panose="020F0502020204030204" pitchFamily="34" charset="0"/>
                <a:hlinkClick r:id="rId8"/>
              </a:rPr>
              <a:t>Ballot Reconciliation Report</a:t>
            </a:r>
            <a:r>
              <a:rPr lang="en-US" sz="2350" dirty="0">
                <a:latin typeface="Calibri" panose="020F0502020204030204" pitchFamily="34" charset="0"/>
                <a:ea typeface="Verdana" panose="020B0604030504040204" pitchFamily="34" charset="0"/>
                <a:cs typeface="Calibri" panose="020F0502020204030204" pitchFamily="34" charset="0"/>
              </a:rPr>
              <a:t>.</a:t>
            </a:r>
          </a:p>
        </p:txBody>
      </p:sp>
      <p:sp>
        <p:nvSpPr>
          <p:cNvPr id="4" name="TextBox 3">
            <a:extLst>
              <a:ext uri="{FF2B5EF4-FFF2-40B4-BE49-F238E27FC236}">
                <a16:creationId xmlns:a16="http://schemas.microsoft.com/office/drawing/2014/main" id="{C7D2F4F4-2198-46CA-7C01-A5A34C700D69}"/>
              </a:ext>
            </a:extLst>
          </p:cNvPr>
          <p:cNvSpPr txBox="1"/>
          <p:nvPr/>
        </p:nvSpPr>
        <p:spPr>
          <a:xfrm>
            <a:off x="613347" y="149638"/>
            <a:ext cx="9799013" cy="923330"/>
          </a:xfrm>
          <a:prstGeom prst="rect">
            <a:avLst/>
          </a:prstGeom>
          <a:noFill/>
        </p:spPr>
        <p:txBody>
          <a:bodyPr wrap="square">
            <a:spAutoFit/>
          </a:bodyPr>
          <a:lstStyle/>
          <a:p>
            <a:r>
              <a:rPr lang="en-US" sz="5400" dirty="0">
                <a:latin typeface="Calibri" panose="020F0502020204030204" pitchFamily="34" charset="0"/>
                <a:cs typeface="Calibri" panose="020F0502020204030204" pitchFamily="34" charset="0"/>
              </a:rPr>
              <a:t>General Counting Procedures</a:t>
            </a:r>
            <a:endParaRPr lang="en-US" sz="5400" dirty="0"/>
          </a:p>
        </p:txBody>
      </p:sp>
    </p:spTree>
    <p:custDataLst>
      <p:tags r:id="rId1"/>
    </p:custData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C11664F-4606-F3AD-9584-C4DAC7D25BFB}"/>
              </a:ext>
            </a:extLst>
          </p:cNvPr>
          <p:cNvSpPr/>
          <p:nvPr/>
        </p:nvSpPr>
        <p:spPr>
          <a:xfrm>
            <a:off x="4680157" y="459816"/>
            <a:ext cx="7155427" cy="6124754"/>
          </a:xfrm>
          <a:prstGeom prst="rect">
            <a:avLst/>
          </a:prstGeom>
        </p:spPr>
        <p:txBody>
          <a:bodyPr wrap="square">
            <a:spAutoFit/>
          </a:bodyPr>
          <a:lstStyle/>
          <a:p>
            <a:pPr>
              <a:tabLst>
                <a:tab pos="228600" algn="l"/>
                <a:tab pos="457200" algn="l"/>
                <a:tab pos="685800" algn="l"/>
              </a:tabLst>
            </a:pPr>
            <a:r>
              <a:rPr lang="en-US" sz="2350" dirty="0">
                <a:solidFill>
                  <a:srgbClr val="000000"/>
                </a:solidFill>
                <a:latin typeface="Calibri" panose="020F0502020204030204" pitchFamily="34" charset="0"/>
                <a:ea typeface="Times New Roman" panose="02020603050405020304" pitchFamily="18" charset="0"/>
                <a:cs typeface="Calibri" panose="020F0502020204030204" pitchFamily="34" charset="0"/>
              </a:rPr>
              <a:t>It shall be the duty of the Election Administrator or designee to collect all ballots, logs, and materials used for the counting center and place them in secure storage upon completion of the tabulation of ballots and certification of the results of the election.</a:t>
            </a:r>
            <a:endParaRPr lang="en-US" sz="2350" dirty="0">
              <a:latin typeface="Calibri" panose="020F0502020204030204" pitchFamily="34" charset="0"/>
              <a:ea typeface="Times New Roman" panose="02020603050405020304" pitchFamily="18" charset="0"/>
              <a:cs typeface="Calibri" panose="020F0502020204030204" pitchFamily="34" charset="0"/>
            </a:endParaRPr>
          </a:p>
          <a:p>
            <a:pPr algn="ctr"/>
            <a:r>
              <a:rPr lang="en-US" sz="1600" b="1" dirty="0">
                <a:latin typeface="Calibri" panose="020F0502020204030204" pitchFamily="34" charset="0"/>
                <a:ea typeface="Times New Roman" panose="02020603050405020304" pitchFamily="18" charset="0"/>
                <a:cs typeface="Calibri" panose="020F0502020204030204" pitchFamily="34" charset="0"/>
              </a:rPr>
              <a:t> </a:t>
            </a:r>
            <a:endParaRPr lang="en-US" sz="1050" dirty="0">
              <a:latin typeface="Calibri" panose="020F0502020204030204" pitchFamily="34" charset="0"/>
              <a:ea typeface="Times New Roman" panose="02020603050405020304" pitchFamily="18" charset="0"/>
              <a:cs typeface="Calibri" panose="020F0502020204030204" pitchFamily="34" charset="0"/>
            </a:endParaRPr>
          </a:p>
          <a:p>
            <a:pPr marL="1143000" marR="0" lvl="2" indent="-346075">
              <a:spcBef>
                <a:spcPts val="0"/>
              </a:spcBef>
              <a:spcAft>
                <a:spcPts val="0"/>
              </a:spcAft>
              <a:buFont typeface="+mj-lt"/>
              <a:buAutoNum type="arabicPeriod"/>
            </a:pPr>
            <a:r>
              <a:rPr lang="en-US" sz="2350" dirty="0">
                <a:solidFill>
                  <a:srgbClr val="000000"/>
                </a:solidFill>
                <a:latin typeface="Calibri" panose="020F0502020204030204" pitchFamily="34" charset="0"/>
                <a:ea typeface="Times New Roman" panose="02020603050405020304" pitchFamily="18" charset="0"/>
                <a:cs typeface="Calibri" panose="020F0502020204030204" pitchFamily="34" charset="0"/>
              </a:rPr>
              <a:t>Before adjournment, enclose the items specified in the envelopes provided; </a:t>
            </a:r>
            <a:r>
              <a:rPr lang="en-US" sz="2350" i="1" dirty="0">
                <a:solidFill>
                  <a:srgbClr val="000000"/>
                </a:solidFill>
                <a:latin typeface="Calibri" panose="020F0502020204030204" pitchFamily="34" charset="0"/>
                <a:ea typeface="Times New Roman" panose="02020603050405020304" pitchFamily="18" charset="0"/>
                <a:cs typeface="Calibri" panose="020F0502020204030204" pitchFamily="34" charset="0"/>
              </a:rPr>
              <a:t>see       “List of Envelopes for Ballots and Supplies” subsection in the </a:t>
            </a:r>
            <a:r>
              <a:rPr lang="en-US" sz="2350" i="1" dirty="0">
                <a:latin typeface="Calibri" panose="020F0502020204030204" pitchFamily="34" charset="0"/>
                <a:ea typeface="Times New Roman" panose="02020603050405020304" pitchFamily="18" charset="0"/>
                <a:cs typeface="Calibri" panose="020F0502020204030204" pitchFamily="34" charset="0"/>
              </a:rPr>
              <a:t>“Appendix” section</a:t>
            </a:r>
            <a:r>
              <a:rPr lang="en-US" sz="2350" dirty="0">
                <a:solidFill>
                  <a:srgbClr val="000000"/>
                </a:solidFill>
                <a:latin typeface="Calibri" panose="020F0502020204030204" pitchFamily="34" charset="0"/>
                <a:ea typeface="Times New Roman" panose="02020603050405020304" pitchFamily="18" charset="0"/>
                <a:cs typeface="Calibri" panose="020F0502020204030204" pitchFamily="34" charset="0"/>
              </a:rPr>
              <a:t>. Each election judge will sign the election judge’s name across all seals affixed to the official envelopes if instructed to do so on the envelope. These envelopes, with the rest of   the supplies provided for the election, are returned to the Election Administrator.           (</a:t>
            </a:r>
            <a:r>
              <a:rPr lang="en-US" sz="2350" u="sng" dirty="0">
                <a:solidFill>
                  <a:srgbClr val="0000FF"/>
                </a:solidFill>
                <a:latin typeface="Calibri" panose="020F0502020204030204" pitchFamily="34" charset="0"/>
                <a:ea typeface="Times New Roman" panose="02020603050405020304" pitchFamily="18" charset="0"/>
                <a:cs typeface="Calibri" panose="020F0502020204030204" pitchFamily="34" charset="0"/>
                <a:hlinkClick r:id="rId2"/>
              </a:rPr>
              <a:t>13-15-205, MCA</a:t>
            </a:r>
            <a:r>
              <a:rPr lang="en-US" sz="235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endParaRPr lang="en-US" sz="2350"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6" name="Rectangle 5">
            <a:extLst>
              <a:ext uri="{FF2B5EF4-FFF2-40B4-BE49-F238E27FC236}">
                <a16:creationId xmlns:a16="http://schemas.microsoft.com/office/drawing/2014/main" id="{629B2B7C-572D-51EA-35CE-FF99CCFF9E8A}"/>
              </a:ext>
            </a:extLst>
          </p:cNvPr>
          <p:cNvSpPr/>
          <p:nvPr/>
        </p:nvSpPr>
        <p:spPr>
          <a:xfrm>
            <a:off x="644608" y="253669"/>
            <a:ext cx="3484946" cy="45739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000" kern="1200" dirty="0">
                <a:solidFill>
                  <a:schemeClr val="tx1"/>
                </a:solidFill>
                <a:ea typeface="+mj-ea"/>
                <a:cs typeface="+mj-cs"/>
              </a:rPr>
              <a:t>General Counting Procedures – Close of Tabulating Center</a:t>
            </a:r>
          </a:p>
        </p:txBody>
      </p:sp>
      <p:pic>
        <p:nvPicPr>
          <p:cNvPr id="7" name="Picture 6">
            <a:extLst>
              <a:ext uri="{FF2B5EF4-FFF2-40B4-BE49-F238E27FC236}">
                <a16:creationId xmlns:a16="http://schemas.microsoft.com/office/drawing/2014/main" id="{AFEDF8CD-CB6A-439E-C1C8-5AD4B4FAB004}"/>
              </a:ext>
            </a:extLst>
          </p:cNvPr>
          <p:cNvPicPr>
            <a:picLocks noChangeAspect="1"/>
          </p:cNvPicPr>
          <p:nvPr/>
        </p:nvPicPr>
        <p:blipFill>
          <a:blip r:embed="rId3"/>
          <a:stretch>
            <a:fillRect/>
          </a:stretch>
        </p:blipFill>
        <p:spPr>
          <a:xfrm rot="5400000">
            <a:off x="2108348" y="2505969"/>
            <a:ext cx="3877143" cy="306667"/>
          </a:xfrm>
          <a:prstGeom prst="rect">
            <a:avLst/>
          </a:prstGeom>
        </p:spPr>
      </p:pic>
    </p:spTree>
    <p:extLst>
      <p:ext uri="{BB962C8B-B14F-4D97-AF65-F5344CB8AC3E}">
        <p14:creationId xmlns:p14="http://schemas.microsoft.com/office/powerpoint/2010/main" val="18293146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11278" y="1677718"/>
            <a:ext cx="3253168" cy="4154984"/>
          </a:xfrm>
          <a:prstGeom prst="rect">
            <a:avLst/>
          </a:prstGeom>
          <a:noFill/>
        </p:spPr>
        <p:txBody>
          <a:bodyPr wrap="square" rtlCol="0">
            <a:spAutoFit/>
          </a:bodyPr>
          <a:lstStyle/>
          <a:p>
            <a:r>
              <a:rPr lang="en-US" sz="2400" u="sng" dirty="0">
                <a:latin typeface="Calibri" panose="020F0502020204030204" pitchFamily="34" charset="0"/>
                <a:ea typeface="Verdana" panose="020B060403050404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Ballot Reconciliation</a:t>
            </a:r>
            <a:r>
              <a:rPr lang="en-US" sz="2400" u="sng" dirty="0">
                <a:latin typeface="Calibri" panose="020F0502020204030204" pitchFamily="34" charset="0"/>
                <a:ea typeface="Verdana" panose="020B060403050404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 Report</a:t>
            </a:r>
            <a:r>
              <a:rPr lang="en-US" sz="2400" dirty="0">
                <a:latin typeface="Calibri" panose="020F0502020204030204" pitchFamily="34" charset="0"/>
                <a:ea typeface="Verdana" panose="020B0604030504040204" pitchFamily="34" charset="0"/>
                <a:cs typeface="Calibri" panose="020F0502020204030204" pitchFamily="34" charset="0"/>
              </a:rPr>
              <a:t>: </a:t>
            </a:r>
          </a:p>
          <a:p>
            <a:endParaRPr lang="en-US" sz="2400" b="1" dirty="0">
              <a:latin typeface="Calibri" panose="020F0502020204030204" pitchFamily="34" charset="0"/>
              <a:ea typeface="Verdana" panose="020B0604030504040204" pitchFamily="34" charset="0"/>
              <a:cs typeface="Calibri" panose="020F0502020204030204" pitchFamily="34" charset="0"/>
            </a:endParaRPr>
          </a:p>
          <a:p>
            <a:pPr marL="457200" indent="-457200">
              <a:buFont typeface="+mj-lt"/>
              <a:buAutoNum type="arabicPeriod"/>
            </a:pPr>
            <a:r>
              <a:rPr lang="en-US" sz="2400" dirty="0">
                <a:latin typeface="Calibri" panose="020F0502020204030204" pitchFamily="34" charset="0"/>
                <a:cs typeface="Calibri" panose="020F0502020204030204" pitchFamily="34" charset="0"/>
              </a:rPr>
              <a:t>Find at the back of each poll book. </a:t>
            </a:r>
          </a:p>
          <a:p>
            <a:pPr marL="457200" indent="-457200">
              <a:buFont typeface="+mj-lt"/>
              <a:buAutoNum type="arabicPeriod"/>
            </a:pPr>
            <a:r>
              <a:rPr lang="en-US" sz="2400" dirty="0">
                <a:latin typeface="Calibri" panose="020F0502020204030204" pitchFamily="34" charset="0"/>
                <a:cs typeface="Calibri" panose="020F0502020204030204" pitchFamily="34" charset="0"/>
              </a:rPr>
              <a:t>Make sure you have 2 copies, one to be sealed and returned with each poll book, one for the Election Administrator.</a:t>
            </a:r>
          </a:p>
        </p:txBody>
      </p:sp>
      <p:sp>
        <p:nvSpPr>
          <p:cNvPr id="8" name="TextBox 7"/>
          <p:cNvSpPr txBox="1"/>
          <p:nvPr/>
        </p:nvSpPr>
        <p:spPr>
          <a:xfrm>
            <a:off x="9368913" y="3740805"/>
            <a:ext cx="1641987" cy="1200329"/>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Enter the total number of ballot sheets in ballot box.</a:t>
            </a:r>
          </a:p>
        </p:txBody>
      </p:sp>
      <p:sp>
        <p:nvSpPr>
          <p:cNvPr id="10" name="TextBox 9"/>
          <p:cNvSpPr txBox="1"/>
          <p:nvPr/>
        </p:nvSpPr>
        <p:spPr>
          <a:xfrm>
            <a:off x="9368913" y="2717829"/>
            <a:ext cx="1784861" cy="646331"/>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These 2 numbers should match.</a:t>
            </a:r>
          </a:p>
        </p:txBody>
      </p:sp>
      <p:pic>
        <p:nvPicPr>
          <p:cNvPr id="3" name="Picture 2">
            <a:extLst>
              <a:ext uri="{FF2B5EF4-FFF2-40B4-BE49-F238E27FC236}">
                <a16:creationId xmlns:a16="http://schemas.microsoft.com/office/drawing/2014/main" id="{4D3AEB9D-FBDF-2A85-46E5-C008144B2DE3}"/>
              </a:ext>
            </a:extLst>
          </p:cNvPr>
          <p:cNvPicPr>
            <a:picLocks noChangeAspect="1"/>
          </p:cNvPicPr>
          <p:nvPr/>
        </p:nvPicPr>
        <p:blipFill>
          <a:blip r:embed="rId5"/>
          <a:stretch>
            <a:fillRect/>
          </a:stretch>
        </p:blipFill>
        <p:spPr>
          <a:xfrm>
            <a:off x="4241446" y="328545"/>
            <a:ext cx="4536168" cy="6111227"/>
          </a:xfrm>
          <a:prstGeom prst="rect">
            <a:avLst/>
          </a:prstGeom>
          <a:ln w="19050">
            <a:solidFill>
              <a:schemeClr val="tx1"/>
            </a:solidFill>
          </a:ln>
        </p:spPr>
      </p:pic>
      <p:cxnSp>
        <p:nvCxnSpPr>
          <p:cNvPr id="12" name="Straight Arrow Connector 11"/>
          <p:cNvCxnSpPr>
            <a:cxnSpLocks/>
          </p:cNvCxnSpPr>
          <p:nvPr/>
        </p:nvCxnSpPr>
        <p:spPr>
          <a:xfrm flipH="1">
            <a:off x="8387792" y="3114645"/>
            <a:ext cx="1150715" cy="29137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A43DD3F-0F07-7161-D5BF-306E0C03C22F}"/>
              </a:ext>
            </a:extLst>
          </p:cNvPr>
          <p:cNvCxnSpPr>
            <a:cxnSpLocks/>
          </p:cNvCxnSpPr>
          <p:nvPr/>
        </p:nvCxnSpPr>
        <p:spPr>
          <a:xfrm flipH="1">
            <a:off x="7403687" y="4227865"/>
            <a:ext cx="2163646" cy="7866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11232681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8856" name="Rectangle 78855">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EC97102-78C8-4FAF-AE18-2F591314A19F}"/>
              </a:ext>
            </a:extLst>
          </p:cNvPr>
          <p:cNvSpPr/>
          <p:nvPr/>
        </p:nvSpPr>
        <p:spPr>
          <a:xfrm>
            <a:off x="631724" y="365125"/>
            <a:ext cx="10515600" cy="1325563"/>
          </a:xfrm>
          <a:prstGeom prst="rect">
            <a:avLst/>
          </a:prstGeom>
        </p:spPr>
        <p:txBody>
          <a:bodyPr vert="horz" lIns="91440" tIns="45720" rIns="91440" bIns="45720" rtlCol="0" anchor="b" anchorCtr="0">
            <a:normAutofit/>
          </a:bodyPr>
          <a:lstStyle/>
          <a:p>
            <a:pPr>
              <a:lnSpc>
                <a:spcPct val="90000"/>
              </a:lnSpc>
              <a:spcBef>
                <a:spcPct val="0"/>
              </a:spcBef>
              <a:spcAft>
                <a:spcPts val="600"/>
              </a:spcAft>
            </a:pPr>
            <a:r>
              <a:rPr lang="en-US" sz="2800" b="1" kern="1200" dirty="0">
                <a:solidFill>
                  <a:schemeClr val="tx1"/>
                </a:solidFill>
                <a:ea typeface="+mj-ea"/>
                <a:cs typeface="+mj-cs"/>
              </a:rPr>
              <a:t>General Counting Procedures </a:t>
            </a:r>
            <a:r>
              <a:rPr lang="en-US" sz="2400" i="1" kern="1200" dirty="0">
                <a:solidFill>
                  <a:schemeClr val="tx1"/>
                </a:solidFill>
                <a:ea typeface="+mj-ea"/>
                <a:cs typeface="+mj-cs"/>
              </a:rPr>
              <a:t>(continued)</a:t>
            </a:r>
            <a:endParaRPr lang="en-US" sz="2800" i="1" kern="1200" dirty="0">
              <a:solidFill>
                <a:schemeClr val="tx1"/>
              </a:solidFill>
              <a:ea typeface="+mj-ea"/>
              <a:cs typeface="+mj-cs"/>
            </a:endParaRPr>
          </a:p>
        </p:txBody>
      </p:sp>
      <p:sp>
        <p:nvSpPr>
          <p:cNvPr id="78858"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851" name="Content Placeholder 2"/>
          <p:cNvSpPr>
            <a:spLocks noGrp="1"/>
          </p:cNvSpPr>
          <p:nvPr>
            <p:ph idx="1"/>
          </p:nvPr>
        </p:nvSpPr>
        <p:spPr>
          <a:xfrm>
            <a:off x="838200" y="1929384"/>
            <a:ext cx="10515600" cy="4251960"/>
          </a:xfrm>
        </p:spPr>
        <p:txBody>
          <a:bodyPr vert="horz" lIns="91440" tIns="45720" rIns="91440" bIns="45720" rtlCol="0">
            <a:normAutofit/>
          </a:bodyPr>
          <a:lstStyle/>
          <a:p>
            <a:pPr marL="0" indent="0">
              <a:buNone/>
            </a:pPr>
            <a:r>
              <a:rPr lang="en-US" sz="2400" dirty="0">
                <a:latin typeface="Calibri" panose="020F0502020204030204" pitchFamily="34" charset="0"/>
                <a:ea typeface="Verdana" panose="020B0604030504040204" pitchFamily="34" charset="0"/>
                <a:cs typeface="Calibri" panose="020F0502020204030204" pitchFamily="34" charset="0"/>
              </a:rPr>
              <a:t>Remove each absentee secrecy envelope to determine if there is more than one ballot for each election in the envelope.</a:t>
            </a:r>
          </a:p>
          <a:p>
            <a:pPr lvl="1"/>
            <a:r>
              <a:rPr lang="en-US" dirty="0">
                <a:latin typeface="Calibri" panose="020F0502020204030204" pitchFamily="34" charset="0"/>
                <a:ea typeface="Verdana" panose="020B0604030504040204" pitchFamily="34" charset="0"/>
                <a:cs typeface="Calibri" panose="020F0502020204030204" pitchFamily="34" charset="0"/>
              </a:rPr>
              <a:t>If more than one ballot for each election is in the envelope, the ballots must be rejected if you cannot determine for certain that only one ballot has been marked</a:t>
            </a:r>
            <a:r>
              <a:rPr lang="en-US" dirty="0">
                <a:solidFill>
                  <a:srgbClr val="000099"/>
                </a:solidFill>
                <a:latin typeface="Calibri" panose="020F0502020204030204" pitchFamily="34" charset="0"/>
                <a:ea typeface="Verdana" panose="020B0604030504040204" pitchFamily="34" charset="0"/>
                <a:cs typeface="Calibri" panose="020F0502020204030204" pitchFamily="34" charset="0"/>
              </a:rPr>
              <a:t>.</a:t>
            </a:r>
          </a:p>
          <a:p>
            <a:pPr marL="233363" lvl="1" indent="0">
              <a:buNone/>
              <a:tabLst>
                <a:tab pos="1773238" algn="l"/>
              </a:tabLst>
            </a:pPr>
            <a:r>
              <a:rPr lang="en-US" b="1" dirty="0">
                <a:latin typeface="Calibri" panose="020F0502020204030204" pitchFamily="34" charset="0"/>
                <a:ea typeface="Verdana" panose="020B0604030504040204" pitchFamily="34" charset="0"/>
                <a:cs typeface="Calibri" panose="020F0502020204030204" pitchFamily="34" charset="0"/>
              </a:rPr>
              <a:t>See the </a:t>
            </a:r>
            <a:r>
              <a:rPr lang="en-US" b="1" i="1" dirty="0">
                <a:latin typeface="Calibri" panose="020F0502020204030204" pitchFamily="34" charset="0"/>
                <a:ea typeface="Verdana" panose="020B0604030504040204" pitchFamily="34" charset="0"/>
                <a:cs typeface="Calibri" panose="020F0502020204030204" pitchFamily="34" charset="0"/>
              </a:rPr>
              <a:t>“Technical References” </a:t>
            </a:r>
            <a:r>
              <a:rPr lang="en-US" b="1" dirty="0">
                <a:latin typeface="Calibri" panose="020F0502020204030204" pitchFamily="34" charset="0"/>
                <a:ea typeface="Verdana" panose="020B0604030504040204" pitchFamily="34" charset="0"/>
                <a:cs typeface="Calibri" panose="020F0502020204030204" pitchFamily="34" charset="0"/>
              </a:rPr>
              <a:t>section of the Election Handbook for various scenarios regarding multiple ballots.</a:t>
            </a:r>
          </a:p>
          <a:p>
            <a:pPr marL="233363" lvl="1" indent="0">
              <a:buNone/>
              <a:tabLst>
                <a:tab pos="1773238" algn="l"/>
              </a:tabLst>
            </a:pPr>
            <a:endParaRPr lang="en-US" sz="1200" b="1" dirty="0">
              <a:solidFill>
                <a:srgbClr val="000099"/>
              </a:solidFill>
              <a:latin typeface="Calibri" panose="020F0502020204030204" pitchFamily="34" charset="0"/>
              <a:ea typeface="Verdana" panose="020B0604030504040204" pitchFamily="34" charset="0"/>
              <a:cs typeface="Calibri" panose="020F0502020204030204" pitchFamily="34" charset="0"/>
            </a:endParaRPr>
          </a:p>
          <a:p>
            <a:pPr marL="0" lvl="1" indent="0">
              <a:buNone/>
            </a:pPr>
            <a:r>
              <a:rPr lang="en-US" dirty="0">
                <a:latin typeface="Calibri" panose="020F0502020204030204" pitchFamily="34" charset="0"/>
                <a:ea typeface="Verdana" panose="020B0604030504040204" pitchFamily="34" charset="0"/>
                <a:cs typeface="Calibri" panose="020F0502020204030204" pitchFamily="34" charset="0"/>
              </a:rPr>
              <a:t>Deliver the ballots to the Absentee Counting Board if one has been appointed, otherwise deliver the ballots to the regular counting/tabulation board.</a:t>
            </a:r>
          </a:p>
          <a:p>
            <a:pPr marL="457200" lvl="1" indent="0">
              <a:buNone/>
            </a:pPr>
            <a:endParaRPr lang="en-US" sz="2200" dirty="0">
              <a:latin typeface="+mn-lt"/>
            </a:endParaRPr>
          </a:p>
          <a:p>
            <a:pPr lvl="1"/>
            <a:endParaRPr lang="en-US" sz="2200" dirty="0">
              <a:latin typeface="+mn-lt"/>
            </a:endParaRPr>
          </a:p>
          <a:p>
            <a:pPr lvl="1"/>
            <a:endParaRPr lang="en-US" sz="2200" dirty="0">
              <a:latin typeface="+mn-lt"/>
            </a:endParaRPr>
          </a:p>
        </p:txBody>
      </p:sp>
    </p:spTree>
    <p:custDataLst>
      <p:tags r:id="rId1"/>
    </p:custDataLst>
    <p:extLst>
      <p:ext uri="{BB962C8B-B14F-4D97-AF65-F5344CB8AC3E}">
        <p14:creationId xmlns:p14="http://schemas.microsoft.com/office/powerpoint/2010/main" val="10665121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8856" name="Rectangle 78855">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EC97102-78C8-4FAF-AE18-2F591314A19F}"/>
              </a:ext>
            </a:extLst>
          </p:cNvPr>
          <p:cNvSpPr/>
          <p:nvPr/>
        </p:nvSpPr>
        <p:spPr>
          <a:xfrm>
            <a:off x="641560" y="365125"/>
            <a:ext cx="10515600" cy="1325563"/>
          </a:xfrm>
          <a:prstGeom prst="rect">
            <a:avLst/>
          </a:prstGeom>
        </p:spPr>
        <p:txBody>
          <a:bodyPr vert="horz" lIns="91440" tIns="45720" rIns="91440" bIns="45720" rtlCol="0" anchor="b" anchorCtr="0">
            <a:normAutofit/>
          </a:bodyPr>
          <a:lstStyle/>
          <a:p>
            <a:pPr>
              <a:lnSpc>
                <a:spcPct val="90000"/>
              </a:lnSpc>
              <a:spcBef>
                <a:spcPct val="0"/>
              </a:spcBef>
              <a:spcAft>
                <a:spcPts val="600"/>
              </a:spcAft>
            </a:pPr>
            <a:r>
              <a:rPr lang="en-US" sz="2800" b="1" kern="1200" dirty="0">
                <a:solidFill>
                  <a:schemeClr val="tx1"/>
                </a:solidFill>
                <a:ea typeface="+mj-ea"/>
                <a:cs typeface="+mj-cs"/>
              </a:rPr>
              <a:t>General Counting Procedures </a:t>
            </a:r>
            <a:r>
              <a:rPr lang="en-US" sz="2400" i="1" kern="1200" dirty="0">
                <a:solidFill>
                  <a:schemeClr val="tx1"/>
                </a:solidFill>
                <a:ea typeface="+mj-ea"/>
                <a:cs typeface="+mj-cs"/>
              </a:rPr>
              <a:t>(continued)</a:t>
            </a:r>
            <a:endParaRPr lang="en-US" sz="2800" i="1" kern="1200" dirty="0">
              <a:solidFill>
                <a:schemeClr val="tx1"/>
              </a:solidFill>
              <a:ea typeface="+mj-ea"/>
              <a:cs typeface="+mj-cs"/>
            </a:endParaRPr>
          </a:p>
        </p:txBody>
      </p:sp>
      <p:sp>
        <p:nvSpPr>
          <p:cNvPr id="78858"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851" name="Content Placeholder 2"/>
          <p:cNvSpPr>
            <a:spLocks noGrp="1"/>
          </p:cNvSpPr>
          <p:nvPr>
            <p:ph idx="1"/>
          </p:nvPr>
        </p:nvSpPr>
        <p:spPr>
          <a:xfrm>
            <a:off x="838200" y="1762240"/>
            <a:ext cx="10515600" cy="4251960"/>
          </a:xfrm>
        </p:spPr>
        <p:txBody>
          <a:bodyPr vert="horz" lIns="91440" tIns="45720" rIns="91440" bIns="45720" rtlCol="0">
            <a:normAutofit/>
          </a:bodyPr>
          <a:lstStyle/>
          <a:p>
            <a:pPr marL="0"/>
            <a:endParaRPr lang="en-US" sz="2200" dirty="0">
              <a:latin typeface="+mn-lt"/>
            </a:endParaRPr>
          </a:p>
          <a:p>
            <a:pPr marL="0" lvl="1" indent="0">
              <a:spcAft>
                <a:spcPts val="1200"/>
              </a:spcAft>
              <a:buNone/>
            </a:pPr>
            <a:r>
              <a:rPr lang="en-US" dirty="0">
                <a:latin typeface="+mn-lt"/>
              </a:rPr>
              <a:t>Check ballots for the official stamp. If the </a:t>
            </a:r>
            <a:r>
              <a:rPr lang="en-US" b="1" dirty="0">
                <a:latin typeface="+mn-lt"/>
              </a:rPr>
              <a:t>official stamp </a:t>
            </a:r>
            <a:r>
              <a:rPr lang="en-US" dirty="0">
                <a:latin typeface="+mn-lt"/>
              </a:rPr>
              <a:t>is missing, the ballot must be rejected </a:t>
            </a:r>
            <a:r>
              <a:rPr lang="en-US" b="1" u="sng" dirty="0">
                <a:latin typeface="+mn-lt"/>
              </a:rPr>
              <a:t>UNLESS</a:t>
            </a:r>
            <a:r>
              <a:rPr lang="en-US" dirty="0">
                <a:latin typeface="+mn-lt"/>
              </a:rPr>
              <a:t>:</a:t>
            </a:r>
          </a:p>
          <a:p>
            <a:pPr marL="801688" lvl="2">
              <a:spcAft>
                <a:spcPts val="600"/>
              </a:spcAft>
            </a:pPr>
            <a:r>
              <a:rPr lang="en-US" sz="2400" dirty="0">
                <a:latin typeface="+mn-lt"/>
              </a:rPr>
              <a:t>It is determined the stamp is missing due to election official error. Such ballots should be marked “unstamped by error” and all judges must initial.</a:t>
            </a:r>
          </a:p>
          <a:p>
            <a:pPr marL="801688" lvl="2">
              <a:spcAft>
                <a:spcPts val="600"/>
              </a:spcAft>
            </a:pPr>
            <a:r>
              <a:rPr lang="en-US" sz="2400" dirty="0">
                <a:latin typeface="+mn-lt"/>
              </a:rPr>
              <a:t>If 2 or more ballots are folded together, set aside to compare with total number of ballots in poll book.</a:t>
            </a:r>
          </a:p>
          <a:p>
            <a:pPr marL="1544638" lvl="3" indent="-342900">
              <a:buFont typeface="Wingdings" panose="05000000000000000000" pitchFamily="2" charset="2"/>
              <a:buChar char="ü"/>
            </a:pPr>
            <a:r>
              <a:rPr lang="en-US" sz="2400" dirty="0">
                <a:latin typeface="+mn-lt"/>
              </a:rPr>
              <a:t>If majority of judges agree that the folded ballots are from one voter they must be rejected, unless it can be determined that only one ballot is marked.</a:t>
            </a:r>
          </a:p>
          <a:p>
            <a:pPr lvl="1"/>
            <a:endParaRPr lang="en-US" sz="2200" dirty="0">
              <a:latin typeface="+mn-lt"/>
            </a:endParaRPr>
          </a:p>
          <a:p>
            <a:pPr lvl="1"/>
            <a:endParaRPr lang="en-US" sz="2200" dirty="0">
              <a:latin typeface="+mn-lt"/>
            </a:endParaRPr>
          </a:p>
          <a:p>
            <a:pPr lvl="1"/>
            <a:endParaRPr lang="en-US" sz="2200" dirty="0">
              <a:latin typeface="+mn-lt"/>
            </a:endParaRPr>
          </a:p>
        </p:txBody>
      </p:sp>
    </p:spTree>
    <p:custDataLst>
      <p:tags r:id="rId1"/>
    </p:custDataLst>
    <p:extLst>
      <p:ext uri="{BB962C8B-B14F-4D97-AF65-F5344CB8AC3E}">
        <p14:creationId xmlns:p14="http://schemas.microsoft.com/office/powerpoint/2010/main" val="255146375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8856" name="Rectangle 78855">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EC97102-78C8-4FAF-AE18-2F591314A19F}"/>
              </a:ext>
            </a:extLst>
          </p:cNvPr>
          <p:cNvSpPr/>
          <p:nvPr/>
        </p:nvSpPr>
        <p:spPr>
          <a:xfrm>
            <a:off x="651392" y="365125"/>
            <a:ext cx="10515600" cy="1325563"/>
          </a:xfrm>
          <a:prstGeom prst="rect">
            <a:avLst/>
          </a:prstGeom>
        </p:spPr>
        <p:txBody>
          <a:bodyPr vert="horz" lIns="91440" tIns="45720" rIns="91440" bIns="45720" rtlCol="0" anchor="b" anchorCtr="0">
            <a:normAutofit/>
          </a:bodyPr>
          <a:lstStyle/>
          <a:p>
            <a:pPr>
              <a:lnSpc>
                <a:spcPct val="90000"/>
              </a:lnSpc>
              <a:spcBef>
                <a:spcPct val="0"/>
              </a:spcBef>
              <a:spcAft>
                <a:spcPts val="600"/>
              </a:spcAft>
            </a:pPr>
            <a:r>
              <a:rPr lang="en-US" sz="2800" b="1" kern="1200" dirty="0">
                <a:solidFill>
                  <a:schemeClr val="tx1"/>
                </a:solidFill>
                <a:ea typeface="+mj-ea"/>
                <a:cs typeface="+mj-cs"/>
              </a:rPr>
              <a:t>General Counting Procedures </a:t>
            </a:r>
            <a:r>
              <a:rPr lang="en-US" sz="2400" i="1" kern="1200" dirty="0">
                <a:solidFill>
                  <a:schemeClr val="tx1"/>
                </a:solidFill>
                <a:ea typeface="+mj-ea"/>
                <a:cs typeface="+mj-cs"/>
              </a:rPr>
              <a:t>(continued)</a:t>
            </a:r>
            <a:endParaRPr lang="en-US" sz="2800" i="1" kern="1200" dirty="0">
              <a:solidFill>
                <a:schemeClr val="tx1"/>
              </a:solidFill>
              <a:ea typeface="+mj-ea"/>
              <a:cs typeface="+mj-cs"/>
            </a:endParaRPr>
          </a:p>
        </p:txBody>
      </p:sp>
      <p:sp>
        <p:nvSpPr>
          <p:cNvPr id="78858"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851" name="Content Placeholder 2"/>
          <p:cNvSpPr>
            <a:spLocks noGrp="1"/>
          </p:cNvSpPr>
          <p:nvPr>
            <p:ph idx="1"/>
          </p:nvPr>
        </p:nvSpPr>
        <p:spPr>
          <a:xfrm>
            <a:off x="838200" y="1762240"/>
            <a:ext cx="10515600" cy="4778964"/>
          </a:xfrm>
        </p:spPr>
        <p:txBody>
          <a:bodyPr vert="horz" lIns="91440" tIns="45720" rIns="91440" bIns="45720" rtlCol="0">
            <a:normAutofit fontScale="47500" lnSpcReduction="20000"/>
          </a:bodyPr>
          <a:lstStyle/>
          <a:p>
            <a:pPr marL="0" indent="0">
              <a:lnSpc>
                <a:spcPct val="120000"/>
              </a:lnSpc>
              <a:spcAft>
                <a:spcPts val="1200"/>
              </a:spcAft>
              <a:buNone/>
            </a:pPr>
            <a:r>
              <a:rPr lang="en-US" sz="5100" dirty="0">
                <a:latin typeface="+mn-lt"/>
                <a:ea typeface="Verdana" panose="020B0604030504040204" pitchFamily="34" charset="0"/>
                <a:cs typeface="Calibri" panose="020F0502020204030204" pitchFamily="34" charset="0"/>
              </a:rPr>
              <a:t>Seal ballots in appropriate envelope/container for delivery to the Election Office if counting is not done at polls.</a:t>
            </a:r>
          </a:p>
          <a:p>
            <a:pPr lvl="1">
              <a:lnSpc>
                <a:spcPct val="120000"/>
              </a:lnSpc>
              <a:buFont typeface="Wingdings" panose="05000000000000000000" pitchFamily="2" charset="2"/>
              <a:buChar char="ü"/>
            </a:pPr>
            <a:r>
              <a:rPr lang="en-US" sz="5100" dirty="0">
                <a:latin typeface="+mn-lt"/>
                <a:ea typeface="Verdana" panose="020B0604030504040204" pitchFamily="34" charset="0"/>
                <a:cs typeface="Calibri" panose="020F0502020204030204" pitchFamily="34" charset="0"/>
              </a:rPr>
              <a:t>See “</a:t>
            </a:r>
            <a:r>
              <a:rPr lang="en-US" sz="5100" b="1" i="1" dirty="0">
                <a:latin typeface="+mn-lt"/>
                <a:ea typeface="Verdana" panose="020B0604030504040204" pitchFamily="34" charset="0"/>
                <a:cs typeface="Calibri" panose="020F0502020204030204" pitchFamily="34" charset="0"/>
              </a:rPr>
              <a:t>Close of Tabulation Center</a:t>
            </a:r>
            <a:r>
              <a:rPr lang="en-US" sz="5100" dirty="0">
                <a:latin typeface="+mn-lt"/>
                <a:ea typeface="Verdana" panose="020B0604030504040204" pitchFamily="34" charset="0"/>
                <a:cs typeface="Calibri" panose="020F0502020204030204" pitchFamily="34" charset="0"/>
              </a:rPr>
              <a:t>” in the </a:t>
            </a:r>
            <a:r>
              <a:rPr lang="en-US" sz="5100" b="1" dirty="0">
                <a:latin typeface="+mn-lt"/>
                <a:ea typeface="Verdana" panose="020B0604030504040204" pitchFamily="34" charset="0"/>
                <a:cs typeface="Calibri" panose="020F0502020204030204" pitchFamily="34" charset="0"/>
              </a:rPr>
              <a:t>Election Handbook</a:t>
            </a:r>
            <a:r>
              <a:rPr lang="en-US" sz="5100" dirty="0">
                <a:latin typeface="+mn-lt"/>
                <a:ea typeface="Verdana" panose="020B0604030504040204" pitchFamily="34" charset="0"/>
                <a:cs typeface="Calibri" panose="020F0502020204030204" pitchFamily="34" charset="0"/>
              </a:rPr>
              <a:t> for detailed information</a:t>
            </a:r>
            <a:r>
              <a:rPr lang="en-US" sz="5100" dirty="0">
                <a:solidFill>
                  <a:srgbClr val="000099"/>
                </a:solidFill>
                <a:latin typeface="+mn-lt"/>
                <a:ea typeface="Verdana" panose="020B0604030504040204" pitchFamily="34" charset="0"/>
                <a:cs typeface="Calibri" panose="020F0502020204030204" pitchFamily="34" charset="0"/>
              </a:rPr>
              <a:t>.</a:t>
            </a:r>
            <a:endParaRPr lang="en-US" sz="5100" dirty="0">
              <a:latin typeface="+mn-lt"/>
              <a:ea typeface="Verdana" panose="020B0604030504040204" pitchFamily="34" charset="0"/>
              <a:cs typeface="Calibri" panose="020F0502020204030204" pitchFamily="34" charset="0"/>
            </a:endParaRPr>
          </a:p>
          <a:p>
            <a:pPr lvl="1">
              <a:lnSpc>
                <a:spcPct val="120000"/>
              </a:lnSpc>
              <a:buFont typeface="Wingdings" panose="05000000000000000000" pitchFamily="2" charset="2"/>
              <a:buChar char="ü"/>
            </a:pPr>
            <a:r>
              <a:rPr lang="en-US" sz="5100" dirty="0">
                <a:latin typeface="+mn-lt"/>
                <a:ea typeface="Verdana" panose="020B0604030504040204" pitchFamily="34" charset="0"/>
                <a:cs typeface="Calibri" panose="020F0502020204030204" pitchFamily="34" charset="0"/>
              </a:rPr>
              <a:t>Sign all official seals. </a:t>
            </a:r>
          </a:p>
          <a:p>
            <a:pPr lvl="1">
              <a:lnSpc>
                <a:spcPct val="120000"/>
              </a:lnSpc>
              <a:buFont typeface="Wingdings" panose="05000000000000000000" pitchFamily="2" charset="2"/>
              <a:buChar char="ü"/>
            </a:pPr>
            <a:r>
              <a:rPr lang="en-US" sz="5100" dirty="0">
                <a:latin typeface="+mn-lt"/>
                <a:ea typeface="Verdana" panose="020B0604030504040204" pitchFamily="34" charset="0"/>
                <a:cs typeface="Calibri" panose="020F0502020204030204" pitchFamily="34" charset="0"/>
              </a:rPr>
              <a:t>Place signed poll book, reconciliation report, and any other supplies in appropriate envelope and seal. </a:t>
            </a:r>
            <a:r>
              <a:rPr lang="en-US" sz="5100" b="1" dirty="0">
                <a:latin typeface="+mn-lt"/>
                <a:ea typeface="Verdana" panose="020B0604030504040204" pitchFamily="34" charset="0"/>
                <a:cs typeface="Calibri" panose="020F0502020204030204" pitchFamily="34" charset="0"/>
              </a:rPr>
              <a:t>Keep one copy of the reconciliation report outside of the sealed envelope</a:t>
            </a:r>
            <a:r>
              <a:rPr lang="en-US" sz="5100" dirty="0">
                <a:latin typeface="+mn-lt"/>
                <a:ea typeface="Verdana" panose="020B0604030504040204" pitchFamily="34" charset="0"/>
                <a:cs typeface="Calibri" panose="020F0502020204030204" pitchFamily="34" charset="0"/>
              </a:rPr>
              <a:t>.</a:t>
            </a:r>
          </a:p>
          <a:p>
            <a:pPr lvl="1">
              <a:lnSpc>
                <a:spcPct val="120000"/>
              </a:lnSpc>
              <a:buFont typeface="Wingdings" panose="05000000000000000000" pitchFamily="2" charset="2"/>
              <a:buChar char="ü"/>
            </a:pPr>
            <a:r>
              <a:rPr lang="en-US" sz="5100" dirty="0">
                <a:latin typeface="+mn-lt"/>
                <a:ea typeface="Verdana" panose="020B0604030504040204" pitchFamily="34" charset="0"/>
                <a:cs typeface="Calibri" panose="020F0502020204030204" pitchFamily="34" charset="0"/>
              </a:rPr>
              <a:t>See “</a:t>
            </a:r>
            <a:r>
              <a:rPr lang="en-US" sz="5100" b="1" dirty="0">
                <a:latin typeface="+mn-lt"/>
                <a:ea typeface="Verdana" panose="020B0604030504040204" pitchFamily="34" charset="0"/>
                <a:cs typeface="Calibri" panose="020F0502020204030204" pitchFamily="34" charset="0"/>
              </a:rPr>
              <a:t>Tabulation Boards</a:t>
            </a:r>
            <a:r>
              <a:rPr lang="en-US" sz="5100" dirty="0">
                <a:latin typeface="+mn-lt"/>
                <a:ea typeface="Verdana" panose="020B0604030504040204" pitchFamily="34" charset="0"/>
                <a:cs typeface="Calibri" panose="020F0502020204030204" pitchFamily="34" charset="0"/>
              </a:rPr>
              <a:t>” section of the </a:t>
            </a:r>
            <a:r>
              <a:rPr lang="en-US" sz="5100" b="1" dirty="0">
                <a:latin typeface="+mn-lt"/>
                <a:ea typeface="Verdana" panose="020B0604030504040204" pitchFamily="34" charset="0"/>
                <a:cs typeface="Calibri" panose="020F0502020204030204" pitchFamily="34" charset="0"/>
              </a:rPr>
              <a:t>Election Handbook</a:t>
            </a:r>
            <a:r>
              <a:rPr lang="en-US" sz="5100" dirty="0">
                <a:solidFill>
                  <a:srgbClr val="000099"/>
                </a:solidFill>
                <a:latin typeface="+mn-lt"/>
                <a:ea typeface="Verdana" panose="020B0604030504040204" pitchFamily="34" charset="0"/>
                <a:cs typeface="Calibri" panose="020F0502020204030204" pitchFamily="34" charset="0"/>
              </a:rPr>
              <a:t> </a:t>
            </a:r>
            <a:r>
              <a:rPr lang="en-US" sz="5100" dirty="0">
                <a:latin typeface="+mn-lt"/>
                <a:ea typeface="Verdana" panose="020B0604030504040204" pitchFamily="34" charset="0"/>
                <a:cs typeface="Calibri" panose="020F0502020204030204" pitchFamily="34" charset="0"/>
              </a:rPr>
              <a:t>for detailed information about various boards that can be used on election day. </a:t>
            </a:r>
          </a:p>
          <a:p>
            <a:pPr marL="457200" lvl="1" indent="0">
              <a:buNone/>
            </a:pPr>
            <a:endParaRPr lang="en-US" sz="2200" dirty="0">
              <a:latin typeface="+mn-lt"/>
            </a:endParaRPr>
          </a:p>
        </p:txBody>
      </p:sp>
    </p:spTree>
    <p:custDataLst>
      <p:tags r:id="rId1"/>
    </p:custDataLst>
    <p:extLst>
      <p:ext uri="{BB962C8B-B14F-4D97-AF65-F5344CB8AC3E}">
        <p14:creationId xmlns:p14="http://schemas.microsoft.com/office/powerpoint/2010/main" val="332485471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499EDF-2B63-9EA1-E346-1CBFFE67223A}"/>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5400" kern="1200" dirty="0">
                <a:solidFill>
                  <a:schemeClr val="tx1"/>
                </a:solidFill>
                <a:latin typeface="+mn-lt"/>
                <a:ea typeface="+mj-ea"/>
                <a:cs typeface="+mj-cs"/>
              </a:rPr>
              <a:t>Hand-Counting Ballots</a:t>
            </a:r>
          </a:p>
        </p:txBody>
      </p:sp>
      <p:sp>
        <p:nvSpPr>
          <p:cNvPr id="11"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2360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88F2574-64EF-8404-239F-986955EEA59C}"/>
              </a:ext>
            </a:extLst>
          </p:cNvPr>
          <p:cNvPicPr>
            <a:picLocks noChangeAspect="1"/>
          </p:cNvPicPr>
          <p:nvPr/>
        </p:nvPicPr>
        <p:blipFill rotWithShape="1">
          <a:blip r:embed="rId3"/>
          <a:srcRect t="8761"/>
          <a:stretch/>
        </p:blipFill>
        <p:spPr>
          <a:xfrm>
            <a:off x="256132" y="1058556"/>
            <a:ext cx="11535801" cy="1540015"/>
          </a:xfrm>
          <a:prstGeom prst="rect">
            <a:avLst/>
          </a:prstGeom>
        </p:spPr>
      </p:pic>
      <p:sp>
        <p:nvSpPr>
          <p:cNvPr id="3" name="Content Placeholder 2"/>
          <p:cNvSpPr>
            <a:spLocks noGrp="1"/>
          </p:cNvSpPr>
          <p:nvPr>
            <p:ph idx="1"/>
          </p:nvPr>
        </p:nvSpPr>
        <p:spPr>
          <a:xfrm>
            <a:off x="876668" y="1383915"/>
            <a:ext cx="10027306" cy="5144704"/>
          </a:xfrm>
        </p:spPr>
        <p:txBody>
          <a:bodyPr>
            <a:normAutofit fontScale="92500" lnSpcReduction="20000"/>
          </a:bodyPr>
          <a:lstStyle/>
          <a:p>
            <a:pPr marL="0" indent="0">
              <a:buNone/>
              <a:defRPr/>
            </a:pPr>
            <a:r>
              <a:rPr lang="en-US" sz="2600" dirty="0">
                <a:latin typeface="Calibri" panose="020F0502020204030204" pitchFamily="34" charset="0"/>
                <a:ea typeface="Verdana" panose="020B0604030504040204" pitchFamily="34" charset="0"/>
                <a:cs typeface="Calibri" panose="020F0502020204030204" pitchFamily="34" charset="0"/>
              </a:rPr>
              <a:t>After following steps in the “</a:t>
            </a:r>
            <a:r>
              <a:rPr lang="en-US" sz="2600" b="1" dirty="0">
                <a:latin typeface="Calibri" panose="020F0502020204030204" pitchFamily="34" charset="0"/>
                <a:ea typeface="Verdana" panose="020B0604030504040204" pitchFamily="34" charset="0"/>
                <a:cs typeface="Calibri" panose="020F0502020204030204" pitchFamily="34" charset="0"/>
              </a:rPr>
              <a:t>General Counting Procedures</a:t>
            </a:r>
            <a:r>
              <a:rPr lang="en-US" sz="2600" dirty="0">
                <a:latin typeface="Calibri" panose="020F0502020204030204" pitchFamily="34" charset="0"/>
                <a:ea typeface="Verdana" panose="020B0604030504040204" pitchFamily="34" charset="0"/>
                <a:cs typeface="Calibri" panose="020F0502020204030204" pitchFamily="34" charset="0"/>
              </a:rPr>
              <a:t>”                            slides, the hand-count begins: </a:t>
            </a:r>
          </a:p>
          <a:p>
            <a:pPr lvl="1">
              <a:defRPr/>
            </a:pPr>
            <a:r>
              <a:rPr lang="en-US" sz="2600" dirty="0">
                <a:latin typeface="Calibri" panose="020F0502020204030204" pitchFamily="34" charset="0"/>
                <a:ea typeface="Verdana" panose="020B0604030504040204" pitchFamily="34" charset="0"/>
                <a:cs typeface="Calibri" panose="020F0502020204030204" pitchFamily="34" charset="0"/>
              </a:rPr>
              <a:t>One person reads the votes</a:t>
            </a:r>
          </a:p>
          <a:p>
            <a:pPr lvl="1">
              <a:defRPr/>
            </a:pPr>
            <a:r>
              <a:rPr lang="en-US" sz="2600" dirty="0">
                <a:latin typeface="Calibri" panose="020F0502020204030204" pitchFamily="34" charset="0"/>
                <a:ea typeface="Verdana" panose="020B0604030504040204" pitchFamily="34" charset="0"/>
                <a:cs typeface="Calibri" panose="020F0502020204030204" pitchFamily="34" charset="0"/>
              </a:rPr>
              <a:t>Two people tally by marking</a:t>
            </a:r>
          </a:p>
          <a:p>
            <a:pPr lvl="1">
              <a:defRPr/>
            </a:pPr>
            <a:r>
              <a:rPr lang="en-US" sz="2600" dirty="0">
                <a:latin typeface="Calibri" panose="020F0502020204030204" pitchFamily="34" charset="0"/>
                <a:ea typeface="Verdana" panose="020B0604030504040204" pitchFamily="34" charset="0"/>
                <a:cs typeface="Calibri" panose="020F0502020204030204" pitchFamily="34" charset="0"/>
              </a:rPr>
              <a:t>5 ticks per square on the provided tally sheets</a:t>
            </a:r>
          </a:p>
          <a:p>
            <a:pPr lvl="1">
              <a:defRPr/>
            </a:pPr>
            <a:r>
              <a:rPr lang="en-US" sz="2600" dirty="0">
                <a:latin typeface="Calibri" panose="020F0502020204030204" pitchFamily="34" charset="0"/>
                <a:ea typeface="Verdana" panose="020B0604030504040204" pitchFamily="34" charset="0"/>
                <a:cs typeface="Calibri" panose="020F0502020204030204" pitchFamily="34" charset="0"/>
              </a:rPr>
              <a:t>It is helpful to reconcile by announcing  “check” after                                                    each 5</a:t>
            </a:r>
            <a:r>
              <a:rPr lang="en-US" sz="2600" baseline="30000" dirty="0">
                <a:latin typeface="Calibri" panose="020F0502020204030204" pitchFamily="34" charset="0"/>
                <a:ea typeface="Verdana" panose="020B0604030504040204" pitchFamily="34" charset="0"/>
                <a:cs typeface="Calibri" panose="020F0502020204030204" pitchFamily="34" charset="0"/>
              </a:rPr>
              <a:t>th</a:t>
            </a:r>
            <a:r>
              <a:rPr lang="en-US" sz="2600" dirty="0">
                <a:latin typeface="Calibri" panose="020F0502020204030204" pitchFamily="34" charset="0"/>
                <a:ea typeface="Verdana" panose="020B0604030504040204" pitchFamily="34" charset="0"/>
                <a:cs typeface="Calibri" panose="020F0502020204030204" pitchFamily="34" charset="0"/>
              </a:rPr>
              <a:t> tick</a:t>
            </a:r>
          </a:p>
          <a:p>
            <a:pPr marL="320040" lvl="1" indent="0">
              <a:buNone/>
              <a:defRPr/>
            </a:pPr>
            <a:endParaRPr lang="en-US" sz="2600" dirty="0">
              <a:solidFill>
                <a:srgbClr val="000099"/>
              </a:solidFill>
              <a:latin typeface="Calibri" panose="020F0502020204030204" pitchFamily="34" charset="0"/>
              <a:ea typeface="Verdana" panose="020B0604030504040204" pitchFamily="34" charset="0"/>
              <a:cs typeface="Calibri" panose="020F0502020204030204" pitchFamily="34" charset="0"/>
            </a:endParaRPr>
          </a:p>
          <a:p>
            <a:pPr marL="0" indent="-137160">
              <a:buNone/>
              <a:defRPr/>
            </a:pPr>
            <a:r>
              <a:rPr lang="en-US" sz="2600" b="1" u="sng" dirty="0">
                <a:latin typeface="Calibri" panose="020F0502020204030204" pitchFamily="34" charset="0"/>
                <a:ea typeface="Verdana" panose="020B0604030504040204" pitchFamily="34" charset="0"/>
                <a:cs typeface="Calibri" panose="020F0502020204030204" pitchFamily="34" charset="0"/>
              </a:rPr>
              <a:t>NOTE</a:t>
            </a:r>
            <a:r>
              <a:rPr lang="en-US" sz="2600" b="1" dirty="0">
                <a:latin typeface="Calibri" panose="020F0502020204030204" pitchFamily="34" charset="0"/>
                <a:ea typeface="Verdana" panose="020B0604030504040204" pitchFamily="34" charset="0"/>
                <a:cs typeface="Calibri" panose="020F0502020204030204" pitchFamily="34" charset="0"/>
              </a:rPr>
              <a:t>: Throughout the night, alternate who reads the votes and who tallies.</a:t>
            </a:r>
          </a:p>
          <a:p>
            <a:pPr marL="0" indent="-137160">
              <a:buNone/>
              <a:defRPr/>
            </a:pPr>
            <a:endParaRPr lang="en-US" sz="900" b="1" dirty="0">
              <a:latin typeface="Calibri" panose="020F0502020204030204" pitchFamily="34" charset="0"/>
              <a:ea typeface="Verdana" panose="020B0604030504040204" pitchFamily="34" charset="0"/>
              <a:cs typeface="Calibri" panose="020F0502020204030204" pitchFamily="34" charset="0"/>
            </a:endParaRPr>
          </a:p>
          <a:p>
            <a:pPr marL="0" indent="0">
              <a:buNone/>
            </a:pPr>
            <a:r>
              <a:rPr lang="en-US" sz="2600" dirty="0">
                <a:latin typeface="Calibri" panose="020F0502020204030204" pitchFamily="34" charset="0"/>
                <a:ea typeface="Verdana" panose="020B0604030504040204" pitchFamily="34" charset="0"/>
                <a:cs typeface="Calibri" panose="020F0502020204030204" pitchFamily="34" charset="0"/>
              </a:rPr>
              <a:t>Consult the “</a:t>
            </a:r>
            <a:r>
              <a:rPr lang="en-US" sz="2600" b="1" i="1" dirty="0">
                <a:latin typeface="Calibri" panose="020F0502020204030204" pitchFamily="34" charset="0"/>
                <a:ea typeface="Verdana" panose="020B0604030504040204" pitchFamily="34" charset="0"/>
                <a:cs typeface="Calibri" panose="020F0502020204030204" pitchFamily="34" charset="0"/>
              </a:rPr>
              <a:t>Determining a Valid Vote</a:t>
            </a:r>
            <a:r>
              <a:rPr lang="en-US" sz="2600" dirty="0">
                <a:latin typeface="Calibri" panose="020F0502020204030204" pitchFamily="34" charset="0"/>
                <a:ea typeface="Verdana" panose="020B0604030504040204" pitchFamily="34" charset="0"/>
                <a:cs typeface="Calibri" panose="020F0502020204030204" pitchFamily="34" charset="0"/>
              </a:rPr>
              <a:t>” sections in the </a:t>
            </a:r>
            <a:r>
              <a:rPr lang="en-US" sz="2600" b="1" dirty="0">
                <a:latin typeface="Calibri" panose="020F0502020204030204" pitchFamily="34" charset="0"/>
                <a:ea typeface="Verdana" panose="020B0604030504040204" pitchFamily="34" charset="0"/>
                <a:cs typeface="Calibri" panose="020F0502020204030204" pitchFamily="34" charset="0"/>
              </a:rPr>
              <a:t>Election Handbook</a:t>
            </a:r>
            <a:r>
              <a:rPr lang="en-US" sz="2600" dirty="0">
                <a:latin typeface="Calibri" panose="020F0502020204030204" pitchFamily="34" charset="0"/>
                <a:ea typeface="Verdana" panose="020B0604030504040204" pitchFamily="34" charset="0"/>
                <a:cs typeface="Calibri" panose="020F0502020204030204" pitchFamily="34" charset="0"/>
              </a:rPr>
              <a:t> for information and uniform instruction on determining valid votes when hand-counting.</a:t>
            </a:r>
          </a:p>
          <a:p>
            <a:pPr marL="0" indent="0">
              <a:spcAft>
                <a:spcPts val="600"/>
              </a:spcAft>
              <a:buNone/>
              <a:defRPr/>
            </a:pPr>
            <a:r>
              <a:rPr lang="en-US" sz="2600" dirty="0">
                <a:latin typeface="Calibri" panose="020F0502020204030204" pitchFamily="34" charset="0"/>
                <a:ea typeface="Verdana" panose="020B0604030504040204" pitchFamily="34" charset="0"/>
                <a:cs typeface="Calibri" panose="020F0502020204030204" pitchFamily="34" charset="0"/>
              </a:rPr>
              <a:t>When all votes are counted:</a:t>
            </a:r>
          </a:p>
          <a:p>
            <a:pPr lvl="1">
              <a:buFont typeface="Wingdings" panose="05000000000000000000" pitchFamily="2" charset="2"/>
              <a:buChar char="ü"/>
              <a:defRPr/>
            </a:pPr>
            <a:r>
              <a:rPr lang="en-US" sz="2600" dirty="0">
                <a:latin typeface="Calibri" panose="020F0502020204030204" pitchFamily="34" charset="0"/>
                <a:ea typeface="Verdana" panose="020B0604030504040204" pitchFamily="34" charset="0"/>
                <a:cs typeface="Calibri" panose="020F0502020204030204" pitchFamily="34" charset="0"/>
              </a:rPr>
              <a:t>Report the election results to the Election Office as instructed.</a:t>
            </a:r>
          </a:p>
          <a:p>
            <a:pPr lvl="1">
              <a:buFont typeface="Wingdings" panose="05000000000000000000" pitchFamily="2" charset="2"/>
              <a:buChar char="ü"/>
              <a:defRPr/>
            </a:pPr>
            <a:r>
              <a:rPr lang="en-US" sz="2600" dirty="0">
                <a:latin typeface="Calibri" panose="020F0502020204030204" pitchFamily="34" charset="0"/>
                <a:ea typeface="Verdana" panose="020B0604030504040204" pitchFamily="34" charset="0"/>
                <a:cs typeface="Calibri" panose="020F0502020204030204" pitchFamily="34" charset="0"/>
              </a:rPr>
              <a:t>Results must be posted at the location where counting takes place.</a:t>
            </a:r>
            <a:endParaRPr lang="en-US" dirty="0">
              <a:solidFill>
                <a:srgbClr val="000099"/>
              </a:solidFill>
              <a:ea typeface="Verdana" panose="020B0604030504040204" pitchFamily="34" charset="0"/>
              <a:cs typeface="Calibri Light" panose="020F0302020204030204" pitchFamily="34" charset="0"/>
            </a:endParaRPr>
          </a:p>
          <a:p>
            <a:pPr marL="914400" lvl="2" indent="0">
              <a:buNone/>
              <a:defRPr/>
            </a:pPr>
            <a:endParaRPr lang="en-US" sz="2200" dirty="0">
              <a:solidFill>
                <a:srgbClr val="000099"/>
              </a:solidFill>
            </a:endParaRPr>
          </a:p>
        </p:txBody>
      </p:sp>
      <p:grpSp>
        <p:nvGrpSpPr>
          <p:cNvPr id="2" name="Group 1"/>
          <p:cNvGrpSpPr/>
          <p:nvPr/>
        </p:nvGrpSpPr>
        <p:grpSpPr>
          <a:xfrm>
            <a:off x="8723211" y="1644308"/>
            <a:ext cx="1689149" cy="1955246"/>
            <a:chOff x="6218972" y="2057400"/>
            <a:chExt cx="2707995" cy="2744788"/>
          </a:xfrm>
        </p:grpSpPr>
        <p:pic>
          <p:nvPicPr>
            <p:cNvPr id="90114" name="Picture 17" descr="BCKPC04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18972" y="2057400"/>
              <a:ext cx="2707995" cy="274478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119" name="Rectangle 7"/>
            <p:cNvSpPr>
              <a:spLocks noChangeArrowheads="1"/>
            </p:cNvSpPr>
            <p:nvPr/>
          </p:nvSpPr>
          <p:spPr bwMode="auto">
            <a:xfrm>
              <a:off x="6553200" y="2362200"/>
              <a:ext cx="771525" cy="185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en-US" sz="4000" b="1" dirty="0">
                  <a:solidFill>
                    <a:srgbClr val="000066"/>
                  </a:solidFill>
                  <a:latin typeface="Calibri Light" panose="020F0302020204030204" pitchFamily="34" charset="0"/>
                </a:rPr>
                <a:t>llll</a:t>
              </a:r>
              <a:endParaRPr lang="en-US" sz="4000" b="1" dirty="0">
                <a:latin typeface="Calibri Light" panose="020F0302020204030204" pitchFamily="34" charset="0"/>
              </a:endParaRPr>
            </a:p>
          </p:txBody>
        </p:sp>
        <p:cxnSp>
          <p:nvCxnSpPr>
            <p:cNvPr id="9" name="Straight Connector 8"/>
            <p:cNvCxnSpPr/>
            <p:nvPr/>
          </p:nvCxnSpPr>
          <p:spPr bwMode="auto">
            <a:xfrm rot="5400000">
              <a:off x="6705599" y="2709664"/>
              <a:ext cx="381000" cy="381000"/>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grpSp>
      <p:sp>
        <p:nvSpPr>
          <p:cNvPr id="6" name="TextBox 5">
            <a:extLst>
              <a:ext uri="{FF2B5EF4-FFF2-40B4-BE49-F238E27FC236}">
                <a16:creationId xmlns:a16="http://schemas.microsoft.com/office/drawing/2014/main" id="{E3205A2C-D4F2-0A76-B3FF-00D5225E29BF}"/>
              </a:ext>
            </a:extLst>
          </p:cNvPr>
          <p:cNvSpPr txBox="1"/>
          <p:nvPr/>
        </p:nvSpPr>
        <p:spPr>
          <a:xfrm>
            <a:off x="790323" y="149638"/>
            <a:ext cx="9799013" cy="923330"/>
          </a:xfrm>
          <a:prstGeom prst="rect">
            <a:avLst/>
          </a:prstGeom>
          <a:noFill/>
        </p:spPr>
        <p:txBody>
          <a:bodyPr wrap="square">
            <a:spAutoFit/>
          </a:bodyPr>
          <a:lstStyle/>
          <a:p>
            <a:r>
              <a:rPr lang="en-US" sz="5400" dirty="0">
                <a:latin typeface="Calibri" panose="020F0502020204030204" pitchFamily="34" charset="0"/>
                <a:cs typeface="Calibri" panose="020F0502020204030204" pitchFamily="34" charset="0"/>
              </a:rPr>
              <a:t>Hand-Counting Ballots</a:t>
            </a:r>
            <a:endParaRPr lang="en-US" sz="5400" dirty="0"/>
          </a:p>
        </p:txBody>
      </p:sp>
    </p:spTree>
    <p:custDataLst>
      <p:tags r:id="rId1"/>
    </p:custData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499EDF-2B63-9EA1-E346-1CBFFE67223A}"/>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5400" kern="1200" dirty="0">
                <a:solidFill>
                  <a:schemeClr val="tx1"/>
                </a:solidFill>
                <a:latin typeface="+mn-lt"/>
                <a:ea typeface="+mj-ea"/>
                <a:cs typeface="+mj-cs"/>
              </a:rPr>
              <a:t>Machine Tabulating Ballots</a:t>
            </a:r>
          </a:p>
        </p:txBody>
      </p:sp>
      <p:sp>
        <p:nvSpPr>
          <p:cNvPr id="11"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30334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DCF0E71-8E4C-482F-B53C-D172D6E837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24114" y="276471"/>
            <a:ext cx="3490910" cy="2338910"/>
          </a:xfrm>
          <a:prstGeom prst="rect">
            <a:avLst/>
          </a:prstGeom>
        </p:spPr>
      </p:pic>
      <p:sp>
        <p:nvSpPr>
          <p:cNvPr id="6" name="Rectangle 5">
            <a:extLst>
              <a:ext uri="{FF2B5EF4-FFF2-40B4-BE49-F238E27FC236}">
                <a16:creationId xmlns:a16="http://schemas.microsoft.com/office/drawing/2014/main" id="{C75B20E6-09A7-4017-94E7-E0CEC482EB56}"/>
              </a:ext>
            </a:extLst>
          </p:cNvPr>
          <p:cNvSpPr/>
          <p:nvPr/>
        </p:nvSpPr>
        <p:spPr>
          <a:xfrm>
            <a:off x="615038" y="276471"/>
            <a:ext cx="6204984" cy="1640821"/>
          </a:xfrm>
          <a:prstGeom prst="rect">
            <a:avLst/>
          </a:prstGeom>
        </p:spPr>
        <p:txBody>
          <a:bodyPr vert="horz" lIns="91440" tIns="45720" rIns="91440" bIns="45720" rtlCol="0" anchor="ctr">
            <a:normAutofit/>
          </a:bodyPr>
          <a:lstStyle/>
          <a:p>
            <a:pPr>
              <a:lnSpc>
                <a:spcPct val="90000"/>
              </a:lnSpc>
              <a:spcBef>
                <a:spcPct val="0"/>
              </a:spcBef>
              <a:spcAft>
                <a:spcPts val="600"/>
              </a:spcAft>
              <a:defRPr/>
            </a:pPr>
            <a:r>
              <a:rPr lang="en-US" sz="5400" dirty="0">
                <a:latin typeface="Calibri" panose="020F0502020204030204" pitchFamily="34" charset="0"/>
                <a:ea typeface="+mj-ea"/>
                <a:cs typeface="Calibri" panose="020F0502020204030204" pitchFamily="34" charset="0"/>
              </a:rPr>
              <a:t>Machine Tabulating Ballots</a:t>
            </a:r>
          </a:p>
        </p:txBody>
      </p:sp>
      <p:sp>
        <p:nvSpPr>
          <p:cNvPr id="76803" name="Content Placeholder 2"/>
          <p:cNvSpPr>
            <a:spLocks noGrp="1"/>
          </p:cNvSpPr>
          <p:nvPr>
            <p:ph idx="1"/>
          </p:nvPr>
        </p:nvSpPr>
        <p:spPr>
          <a:xfrm>
            <a:off x="467553" y="2031182"/>
            <a:ext cx="9116919" cy="4363879"/>
          </a:xfrm>
        </p:spPr>
        <p:txBody>
          <a:bodyPr vert="horz" lIns="91440" tIns="45720" rIns="91440" bIns="45720" rtlCol="0">
            <a:noAutofit/>
          </a:bodyPr>
          <a:lstStyle/>
          <a:p>
            <a:pPr marL="0" indent="0">
              <a:lnSpc>
                <a:spcPct val="100000"/>
              </a:lnSpc>
              <a:buNone/>
            </a:pPr>
            <a:r>
              <a:rPr lang="en-US" sz="2150" dirty="0">
                <a:latin typeface="Calibri" panose="020F0502020204030204" pitchFamily="34" charset="0"/>
                <a:cs typeface="Calibri" panose="020F0502020204030204" pitchFamily="34" charset="0"/>
              </a:rPr>
              <a:t>The Election Administrator will train the appropriate judges on the tabulation equipment. </a:t>
            </a:r>
          </a:p>
          <a:p>
            <a:pPr lvl="1">
              <a:lnSpc>
                <a:spcPct val="100000"/>
              </a:lnSpc>
            </a:pPr>
            <a:r>
              <a:rPr lang="en-US" sz="2150" dirty="0">
                <a:latin typeface="Calibri" panose="020F0502020204030204" pitchFamily="34" charset="0"/>
                <a:cs typeface="Calibri" panose="020F0502020204030204" pitchFamily="34" charset="0"/>
              </a:rPr>
              <a:t>Detailed instructions on the DS200/DS300® and the DS450/DS850/DS950® tabulators can be found in the </a:t>
            </a:r>
            <a:r>
              <a:rPr lang="en-US" sz="2150" b="1" dirty="0">
                <a:latin typeface="Calibri" panose="020F0502020204030204" pitchFamily="34" charset="0"/>
                <a:ea typeface="Verdana" panose="020B0604030504040204" pitchFamily="34" charset="0"/>
                <a:cs typeface="Calibri" panose="020F0502020204030204" pitchFamily="34" charset="0"/>
              </a:rPr>
              <a:t>Election Handbook</a:t>
            </a:r>
            <a:r>
              <a:rPr lang="en-US" sz="2150" dirty="0">
                <a:latin typeface="Calibri" panose="020F0502020204030204" pitchFamily="34" charset="0"/>
                <a:cs typeface="Calibri" panose="020F0502020204030204" pitchFamily="34" charset="0"/>
              </a:rPr>
              <a:t> and the                 </a:t>
            </a:r>
            <a:r>
              <a:rPr lang="en-US" sz="2150" dirty="0">
                <a:latin typeface="Calibri" panose="020F0502020204030204" pitchFamily="34" charset="0"/>
                <a:cs typeface="Calibri" panose="020F0502020204030204" pitchFamily="34" charset="0"/>
                <a:hlinkClick r:id="rId4"/>
              </a:rPr>
              <a:t>Uniform Ballot &amp; Voting Systems Procedures Guide</a:t>
            </a:r>
            <a:r>
              <a:rPr lang="en-US" sz="2150" dirty="0">
                <a:latin typeface="Calibri" panose="020F0502020204030204" pitchFamily="34" charset="0"/>
                <a:cs typeface="Calibri" panose="020F0502020204030204" pitchFamily="34" charset="0"/>
              </a:rPr>
              <a:t>.</a:t>
            </a:r>
          </a:p>
          <a:p>
            <a:pPr lvl="1">
              <a:lnSpc>
                <a:spcPct val="100000"/>
              </a:lnSpc>
            </a:pPr>
            <a:r>
              <a:rPr lang="en-US" sz="2150" dirty="0">
                <a:latin typeface="Calibri" panose="020F0502020204030204" pitchFamily="34" charset="0"/>
                <a:cs typeface="Calibri" panose="020F0502020204030204" pitchFamily="34" charset="0"/>
              </a:rPr>
              <a:t>If your county uses one of the newly certified DS950 tabulators, your Election Administrator will provide detailed instructions.</a:t>
            </a:r>
          </a:p>
          <a:p>
            <a:pPr lvl="1">
              <a:lnSpc>
                <a:spcPct val="100000"/>
              </a:lnSpc>
            </a:pPr>
            <a:r>
              <a:rPr lang="en-US" sz="2150" dirty="0">
                <a:latin typeface="Calibri" panose="020F0502020204030204" pitchFamily="34" charset="0"/>
                <a:cs typeface="Calibri" panose="020F0502020204030204" pitchFamily="34" charset="0"/>
              </a:rPr>
              <a:t>Get familiar with the equipment if you are a judge who will be working with it.</a:t>
            </a:r>
          </a:p>
          <a:p>
            <a:pPr marL="0" indent="0">
              <a:lnSpc>
                <a:spcPct val="100000"/>
              </a:lnSpc>
              <a:buNone/>
            </a:pPr>
            <a:r>
              <a:rPr lang="en-US" sz="2150" b="1" u="sng" dirty="0">
                <a:latin typeface="Calibri" panose="020F0502020204030204" pitchFamily="34" charset="0"/>
                <a:cs typeface="Calibri" panose="020F0502020204030204" pitchFamily="34" charset="0"/>
              </a:rPr>
              <a:t>NOTE</a:t>
            </a:r>
            <a:r>
              <a:rPr lang="en-US" sz="2150" dirty="0">
                <a:latin typeface="Calibri" panose="020F0502020204030204" pitchFamily="34" charset="0"/>
                <a:cs typeface="Calibri" panose="020F0502020204030204" pitchFamily="34" charset="0"/>
              </a:rPr>
              <a:t>: Tabulation Boards will vary depending on the county. Please see the </a:t>
            </a:r>
            <a:r>
              <a:rPr lang="en-US" sz="2150" b="1" dirty="0">
                <a:latin typeface="Calibri" panose="020F0502020204030204" pitchFamily="34" charset="0"/>
                <a:cs typeface="Calibri" panose="020F0502020204030204" pitchFamily="34" charset="0"/>
              </a:rPr>
              <a:t>Election Handbook</a:t>
            </a:r>
            <a:r>
              <a:rPr lang="en-US" sz="2150" dirty="0">
                <a:latin typeface="Calibri" panose="020F0502020204030204" pitchFamily="34" charset="0"/>
                <a:cs typeface="Calibri" panose="020F0502020204030204" pitchFamily="34" charset="0"/>
              </a:rPr>
              <a:t> for information on types of boards and for detailed duties.</a:t>
            </a:r>
          </a:p>
        </p:txBody>
      </p:sp>
      <p:pic>
        <p:nvPicPr>
          <p:cNvPr id="5" name="Picture 4">
            <a:extLst>
              <a:ext uri="{FF2B5EF4-FFF2-40B4-BE49-F238E27FC236}">
                <a16:creationId xmlns:a16="http://schemas.microsoft.com/office/drawing/2014/main" id="{AAEAEA0A-F565-404D-99E4-9E11914CE9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24064" y="3231118"/>
            <a:ext cx="2438334" cy="3228691"/>
          </a:xfrm>
          <a:prstGeom prst="rect">
            <a:avLst/>
          </a:prstGeom>
        </p:spPr>
      </p:pic>
      <p:pic>
        <p:nvPicPr>
          <p:cNvPr id="2" name="Picture 1">
            <a:extLst>
              <a:ext uri="{FF2B5EF4-FFF2-40B4-BE49-F238E27FC236}">
                <a16:creationId xmlns:a16="http://schemas.microsoft.com/office/drawing/2014/main" id="{E3E0FCD3-DFDB-6B76-0E37-54CAEC87C8EC}"/>
              </a:ext>
            </a:extLst>
          </p:cNvPr>
          <p:cNvPicPr>
            <a:picLocks noChangeAspect="1"/>
          </p:cNvPicPr>
          <p:nvPr/>
        </p:nvPicPr>
        <p:blipFill>
          <a:blip r:embed="rId6"/>
          <a:stretch>
            <a:fillRect/>
          </a:stretch>
        </p:blipFill>
        <p:spPr>
          <a:xfrm>
            <a:off x="545021" y="1768552"/>
            <a:ext cx="3877143" cy="306667"/>
          </a:xfrm>
          <a:prstGeom prst="rect">
            <a:avLst/>
          </a:prstGeom>
        </p:spPr>
      </p:pic>
    </p:spTree>
    <p:custDataLst>
      <p:tags r:id="rId1"/>
    </p:custData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243CA6-A490-2B10-5CC8-35DE0F32F047}"/>
              </a:ext>
            </a:extLst>
          </p:cNvPr>
          <p:cNvPicPr>
            <a:picLocks noChangeAspect="1"/>
          </p:cNvPicPr>
          <p:nvPr/>
        </p:nvPicPr>
        <p:blipFill rotWithShape="1">
          <a:blip r:embed="rId3"/>
          <a:srcRect t="8761"/>
          <a:stretch/>
        </p:blipFill>
        <p:spPr>
          <a:xfrm>
            <a:off x="256132" y="1058556"/>
            <a:ext cx="11535801" cy="1540015"/>
          </a:xfrm>
          <a:prstGeom prst="rect">
            <a:avLst/>
          </a:prstGeom>
        </p:spPr>
      </p:pic>
      <p:sp>
        <p:nvSpPr>
          <p:cNvPr id="80899" name="Content Placeholder 2"/>
          <p:cNvSpPr>
            <a:spLocks noGrp="1"/>
          </p:cNvSpPr>
          <p:nvPr>
            <p:ph idx="1"/>
          </p:nvPr>
        </p:nvSpPr>
        <p:spPr>
          <a:xfrm>
            <a:off x="1870588" y="1557416"/>
            <a:ext cx="9372600" cy="4671934"/>
          </a:xfrm>
        </p:spPr>
        <p:txBody>
          <a:bodyPr>
            <a:normAutofit/>
          </a:bodyPr>
          <a:lstStyle/>
          <a:p>
            <a:pPr lvl="2"/>
            <a:r>
              <a:rPr lang="en-US" sz="2400" dirty="0">
                <a:latin typeface="Calibri" panose="020F0502020204030204" pitchFamily="34" charset="0"/>
                <a:ea typeface="Verdana" panose="020B0604030504040204" pitchFamily="34" charset="0"/>
                <a:cs typeface="Calibri" panose="020F0502020204030204" pitchFamily="34" charset="0"/>
              </a:rPr>
              <a:t>See the </a:t>
            </a:r>
            <a:r>
              <a:rPr lang="en-US" sz="2400" b="1" dirty="0">
                <a:latin typeface="Calibri" panose="020F0502020204030204" pitchFamily="34" charset="0"/>
                <a:ea typeface="Verdana" panose="020B0604030504040204" pitchFamily="34" charset="0"/>
                <a:cs typeface="Calibri" panose="020F0502020204030204" pitchFamily="34" charset="0"/>
              </a:rPr>
              <a:t>Election Handbook</a:t>
            </a:r>
            <a:r>
              <a:rPr lang="en-US" sz="2400" dirty="0">
                <a:latin typeface="Calibri" panose="020F0502020204030204" pitchFamily="34" charset="0"/>
                <a:ea typeface="Verdana" panose="020B0604030504040204" pitchFamily="34" charset="0"/>
                <a:cs typeface="Calibri" panose="020F0502020204030204" pitchFamily="34" charset="0"/>
              </a:rPr>
              <a:t> and the </a:t>
            </a:r>
            <a:r>
              <a:rPr lang="en-US" sz="2400" dirty="0">
                <a:latin typeface="Calibri" panose="020F0502020204030204" pitchFamily="34" charset="0"/>
                <a:ea typeface="Verdana" panose="020B0604030504040204" pitchFamily="34" charset="0"/>
                <a:cs typeface="Calibri" panose="020F0502020204030204" pitchFamily="34" charset="0"/>
                <a:hlinkClick r:id="rId4"/>
              </a:rPr>
              <a:t>Uniform Ballot &amp; Voting Systems Procedures Guide</a:t>
            </a:r>
            <a:r>
              <a:rPr lang="en-US" sz="2400" dirty="0">
                <a:solidFill>
                  <a:srgbClr val="000099"/>
                </a:solidFill>
                <a:latin typeface="Calibri" panose="020F0502020204030204" pitchFamily="34" charset="0"/>
                <a:ea typeface="Verdana" panose="020B0604030504040204" pitchFamily="34" charset="0"/>
                <a:cs typeface="Calibri" panose="020F0502020204030204" pitchFamily="34" charset="0"/>
              </a:rPr>
              <a:t> </a:t>
            </a:r>
            <a:r>
              <a:rPr lang="en-US" sz="2400" dirty="0">
                <a:latin typeface="Calibri" panose="020F0502020204030204" pitchFamily="34" charset="0"/>
                <a:ea typeface="Verdana" panose="020B0604030504040204" pitchFamily="34" charset="0"/>
                <a:cs typeface="Calibri" panose="020F0502020204030204" pitchFamily="34" charset="0"/>
              </a:rPr>
              <a:t>for detailed DS200/DS300 instructions.</a:t>
            </a:r>
          </a:p>
          <a:p>
            <a:pPr lvl="2"/>
            <a:r>
              <a:rPr lang="en-US" sz="2400" dirty="0">
                <a:latin typeface="Calibri" panose="020F0502020204030204" pitchFamily="34" charset="0"/>
                <a:ea typeface="Verdana" panose="020B0604030504040204" pitchFamily="34" charset="0"/>
                <a:cs typeface="Calibri" panose="020F0502020204030204" pitchFamily="34" charset="0"/>
              </a:rPr>
              <a:t>Seal ballots, results tape, and media in appropriate envelopes/containers for delivery to Election Office or Counting Center.</a:t>
            </a:r>
          </a:p>
          <a:p>
            <a:pPr lvl="2"/>
            <a:r>
              <a:rPr lang="en-US" sz="2400" dirty="0">
                <a:latin typeface="Calibri" panose="020F0502020204030204" pitchFamily="34" charset="0"/>
                <a:ea typeface="Verdana" panose="020B0604030504040204" pitchFamily="34" charset="0"/>
                <a:cs typeface="Calibri" panose="020F0502020204030204" pitchFamily="34" charset="0"/>
              </a:rPr>
              <a:t>Place signed poll book and </a:t>
            </a:r>
            <a:r>
              <a:rPr lang="en-US" sz="2400" dirty="0">
                <a:latin typeface="Calibri" panose="020F0502020204030204" pitchFamily="34" charset="0"/>
                <a:ea typeface="Verdana" panose="020B0604030504040204" pitchFamily="34" charset="0"/>
                <a:cs typeface="Calibri" panose="020F0502020204030204" pitchFamily="34" charset="0"/>
                <a:hlinkClick r:id="rId5"/>
              </a:rPr>
              <a:t>Ballot Reconciliation Report</a:t>
            </a:r>
            <a:r>
              <a:rPr lang="en-US" sz="2400" dirty="0">
                <a:latin typeface="Calibri" panose="020F0502020204030204" pitchFamily="34" charset="0"/>
                <a:ea typeface="Verdana" panose="020B0604030504040204" pitchFamily="34" charset="0"/>
                <a:cs typeface="Calibri" panose="020F0502020204030204" pitchFamily="34" charset="0"/>
              </a:rPr>
              <a:t> and any other supplies in appropriate envelope and seal them (keep a copy of the Ballot Reconciliation Report outside of the sealed envelope).</a:t>
            </a:r>
          </a:p>
          <a:p>
            <a:pPr lvl="2"/>
            <a:r>
              <a:rPr lang="en-US" sz="2400" dirty="0">
                <a:latin typeface="Calibri" panose="020F0502020204030204" pitchFamily="34" charset="0"/>
                <a:ea typeface="Verdana" panose="020B0604030504040204" pitchFamily="34" charset="0"/>
                <a:cs typeface="Calibri" panose="020F0502020204030204" pitchFamily="34" charset="0"/>
              </a:rPr>
              <a:t>Sign all official seals and complete the </a:t>
            </a:r>
            <a:r>
              <a:rPr lang="en-US" sz="2400" dirty="0">
                <a:latin typeface="Calibri" panose="020F0502020204030204" pitchFamily="34" charset="0"/>
                <a:ea typeface="Verdana" panose="020B0604030504040204" pitchFamily="34" charset="0"/>
                <a:cs typeface="Calibri" panose="020F0502020204030204" pitchFamily="34" charset="0"/>
                <a:hlinkClick r:id="rId6"/>
              </a:rPr>
              <a:t>Seal Log</a:t>
            </a:r>
            <a:r>
              <a:rPr lang="en-US" sz="2400" dirty="0">
                <a:latin typeface="Calibri" panose="020F0502020204030204" pitchFamily="34" charset="0"/>
                <a:ea typeface="Verdana" panose="020B0604030504040204" pitchFamily="34" charset="0"/>
                <a:cs typeface="Calibri" panose="020F0502020204030204" pitchFamily="34" charset="0"/>
              </a:rPr>
              <a:t>.</a:t>
            </a:r>
          </a:p>
        </p:txBody>
      </p:sp>
      <p:pic>
        <p:nvPicPr>
          <p:cNvPr id="2" name="Picture 1"/>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79363" y="1979884"/>
            <a:ext cx="2481824" cy="1776039"/>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11280" y="4934135"/>
            <a:ext cx="1200069" cy="1589057"/>
          </a:xfrm>
          <a:prstGeom prst="rect">
            <a:avLst/>
          </a:prstGeom>
          <a:ln>
            <a:noFill/>
          </a:ln>
          <a:effectLst>
            <a:outerShdw blurRad="292100" dist="139700" dir="2700000" algn="tl" rotWithShape="0">
              <a:srgbClr val="333333">
                <a:alpha val="65000"/>
              </a:srgbClr>
            </a:outerShdw>
          </a:effectLst>
        </p:spPr>
      </p:pic>
      <p:sp>
        <p:nvSpPr>
          <p:cNvPr id="4" name="Rectangle 3">
            <a:extLst>
              <a:ext uri="{FF2B5EF4-FFF2-40B4-BE49-F238E27FC236}">
                <a16:creationId xmlns:a16="http://schemas.microsoft.com/office/drawing/2014/main" id="{E4FC24C6-ECB0-6076-E4A8-67BB275276F9}"/>
              </a:ext>
            </a:extLst>
          </p:cNvPr>
          <p:cNvSpPr/>
          <p:nvPr/>
        </p:nvSpPr>
        <p:spPr>
          <a:xfrm>
            <a:off x="838200" y="492124"/>
            <a:ext cx="10515600" cy="657263"/>
          </a:xfrm>
          <a:prstGeom prst="rect">
            <a:avLst/>
          </a:prstGeom>
        </p:spPr>
        <p:txBody>
          <a:bodyPr vert="horz" lIns="91440" tIns="45720" rIns="91440" bIns="45720" rtlCol="0" anchor="b" anchorCtr="0">
            <a:normAutofit/>
          </a:bodyPr>
          <a:lstStyle/>
          <a:p>
            <a:pPr>
              <a:spcAft>
                <a:spcPts val="600"/>
              </a:spcAft>
            </a:pPr>
            <a:r>
              <a:rPr lang="en-US" sz="2800" b="1" dirty="0">
                <a:latin typeface="+mn-lt"/>
                <a:ea typeface="Verdana" panose="020B0604030504040204" pitchFamily="34" charset="0"/>
                <a:cs typeface="Calibri Light" panose="020F0302020204030204" pitchFamily="34" charset="0"/>
              </a:rPr>
              <a:t>DS200®/DS300® Tabulation</a:t>
            </a:r>
          </a:p>
        </p:txBody>
      </p:sp>
    </p:spTree>
    <p:custDataLst>
      <p:tags r:id="rId1"/>
    </p:custData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C83DEB9-47CE-81CB-8B31-410BDD2AA650}"/>
              </a:ext>
            </a:extLst>
          </p:cNvPr>
          <p:cNvPicPr>
            <a:picLocks noChangeAspect="1"/>
          </p:cNvPicPr>
          <p:nvPr/>
        </p:nvPicPr>
        <p:blipFill rotWithShape="1">
          <a:blip r:embed="rId3"/>
          <a:srcRect t="8761"/>
          <a:stretch/>
        </p:blipFill>
        <p:spPr>
          <a:xfrm>
            <a:off x="256132" y="1058556"/>
            <a:ext cx="11535801" cy="1540015"/>
          </a:xfrm>
          <a:prstGeom prst="rect">
            <a:avLst/>
          </a:prstGeom>
        </p:spPr>
      </p:pic>
      <p:sp>
        <p:nvSpPr>
          <p:cNvPr id="81923" name="Content Placeholder 2"/>
          <p:cNvSpPr>
            <a:spLocks noGrp="1"/>
          </p:cNvSpPr>
          <p:nvPr>
            <p:ph idx="1"/>
          </p:nvPr>
        </p:nvSpPr>
        <p:spPr>
          <a:xfrm>
            <a:off x="4434348" y="1682489"/>
            <a:ext cx="7184924" cy="4108702"/>
          </a:xfrm>
        </p:spPr>
        <p:txBody>
          <a:bodyPr vert="horz" lIns="91440" tIns="45720" rIns="91440" bIns="45720" rtlCol="0">
            <a:noAutofit/>
          </a:bodyPr>
          <a:lstStyle/>
          <a:p>
            <a:pPr marL="0" indent="0">
              <a:buNone/>
            </a:pPr>
            <a:r>
              <a:rPr lang="en-US" sz="2400" dirty="0">
                <a:latin typeface="Calibri" panose="020F0502020204030204" pitchFamily="34" charset="0"/>
                <a:cs typeface="Calibri" panose="020F0502020204030204" pitchFamily="34" charset="0"/>
              </a:rPr>
              <a:t>Follow the steps in “</a:t>
            </a:r>
            <a:r>
              <a:rPr lang="en-US" sz="2400" b="1" dirty="0">
                <a:latin typeface="Calibri" panose="020F0502020204030204" pitchFamily="34" charset="0"/>
                <a:cs typeface="Calibri" panose="020F0502020204030204" pitchFamily="34" charset="0"/>
              </a:rPr>
              <a:t>Machine Tabulating Ballots</a:t>
            </a:r>
            <a:r>
              <a:rPr lang="en-US" sz="2400" dirty="0">
                <a:latin typeface="Calibri" panose="020F0502020204030204" pitchFamily="34" charset="0"/>
                <a:cs typeface="Calibri" panose="020F0502020204030204" pitchFamily="34" charset="0"/>
              </a:rPr>
              <a:t>” on the previous 2 slides and:</a:t>
            </a:r>
          </a:p>
          <a:p>
            <a:pPr marL="0" indent="0">
              <a:buNone/>
            </a:pPr>
            <a:endParaRPr lang="en-US" sz="1100" dirty="0">
              <a:latin typeface="Calibri" panose="020F0502020204030204" pitchFamily="34" charset="0"/>
              <a:cs typeface="Calibri" panose="020F0502020204030204" pitchFamily="34" charset="0"/>
            </a:endParaRPr>
          </a:p>
          <a:p>
            <a:pPr lvl="1">
              <a:spcBef>
                <a:spcPts val="0"/>
              </a:spcBef>
            </a:pPr>
            <a:r>
              <a:rPr lang="en-US" dirty="0">
                <a:latin typeface="Calibri" panose="020F0502020204030204" pitchFamily="34" charset="0"/>
                <a:cs typeface="Calibri" panose="020F0502020204030204" pitchFamily="34" charset="0"/>
              </a:rPr>
              <a:t>Upon receipt of ballot case, remove ballots after verifying seal # and signing the </a:t>
            </a:r>
            <a:r>
              <a:rPr lang="en-US" dirty="0">
                <a:latin typeface="Calibri" panose="020F0502020204030204" pitchFamily="34" charset="0"/>
                <a:cs typeface="Calibri" panose="020F0502020204030204" pitchFamily="34" charset="0"/>
                <a:hlinkClick r:id="rId4"/>
              </a:rPr>
              <a:t>Seal Log</a:t>
            </a:r>
            <a:r>
              <a:rPr lang="en-US" dirty="0">
                <a:latin typeface="Calibri" panose="020F0502020204030204" pitchFamily="34" charset="0"/>
                <a:cs typeface="Calibri" panose="020F0502020204030204" pitchFamily="34" charset="0"/>
              </a:rPr>
              <a:t>.</a:t>
            </a:r>
          </a:p>
          <a:p>
            <a:pPr lvl="1"/>
            <a:r>
              <a:rPr lang="en-US" dirty="0">
                <a:latin typeface="Calibri" panose="020F0502020204030204" pitchFamily="34" charset="0"/>
                <a:cs typeface="Calibri" panose="020F0502020204030204" pitchFamily="34" charset="0"/>
              </a:rPr>
              <a:t>Inspect ballots for damage and ragged edges.</a:t>
            </a:r>
          </a:p>
          <a:p>
            <a:pPr lvl="1"/>
            <a:r>
              <a:rPr lang="en-US" dirty="0">
                <a:latin typeface="Calibri" panose="020F0502020204030204" pitchFamily="34" charset="0"/>
                <a:cs typeface="Calibri" panose="020F0502020204030204" pitchFamily="34" charset="0"/>
              </a:rPr>
              <a:t>Deliver any ballots that you determine need to be duplicated to the designated area for duplication.</a:t>
            </a:r>
          </a:p>
          <a:p>
            <a:pPr marL="0" lvl="2" indent="0">
              <a:buNone/>
            </a:pPr>
            <a:endParaRPr lang="en-US" sz="1800" dirty="0"/>
          </a:p>
          <a:p>
            <a:pPr marL="914400" lvl="2" indent="0">
              <a:buNone/>
            </a:pPr>
            <a:endParaRPr lang="en-US" sz="1800" dirty="0"/>
          </a:p>
          <a:p>
            <a:pPr marL="914400" lvl="2" indent="0">
              <a:buNone/>
            </a:pPr>
            <a:endParaRPr lang="en-US" sz="2200" dirty="0"/>
          </a:p>
          <a:p>
            <a:pPr marL="914400" lvl="2" indent="0">
              <a:buNone/>
            </a:pPr>
            <a:endParaRPr lang="en-US" dirty="0"/>
          </a:p>
        </p:txBody>
      </p:sp>
      <p:pic>
        <p:nvPicPr>
          <p:cNvPr id="1030" name="Picture 6" descr="DS950 on its cart, with wings extended for additional ballot prep workspace. Report printer and uninterruptible power supply (UPS) shown on the cart's middle shelf.">
            <a:extLst>
              <a:ext uri="{FF2B5EF4-FFF2-40B4-BE49-F238E27FC236}">
                <a16:creationId xmlns:a16="http://schemas.microsoft.com/office/drawing/2014/main" id="{668D7A46-4D75-4401-B4EF-1CB6FF10D4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117" y="2078216"/>
            <a:ext cx="3340783" cy="222890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180E773D-F59A-F99D-0795-7988C37A54FE}"/>
              </a:ext>
            </a:extLst>
          </p:cNvPr>
          <p:cNvSpPr/>
          <p:nvPr/>
        </p:nvSpPr>
        <p:spPr>
          <a:xfrm>
            <a:off x="838200" y="492124"/>
            <a:ext cx="10515600" cy="657263"/>
          </a:xfrm>
          <a:prstGeom prst="rect">
            <a:avLst/>
          </a:prstGeom>
        </p:spPr>
        <p:txBody>
          <a:bodyPr vert="horz" lIns="91440" tIns="45720" rIns="91440" bIns="45720" rtlCol="0" anchor="b" anchorCtr="0">
            <a:normAutofit/>
          </a:bodyPr>
          <a:lstStyle/>
          <a:p>
            <a:pPr>
              <a:spcAft>
                <a:spcPts val="600"/>
              </a:spcAft>
            </a:pPr>
            <a:r>
              <a:rPr lang="en-US" sz="2800" b="1" dirty="0">
                <a:latin typeface="+mn-lt"/>
                <a:ea typeface="Verdana" panose="020B0604030504040204" pitchFamily="34" charset="0"/>
                <a:cs typeface="Calibri Light" panose="020F0302020204030204" pitchFamily="34" charset="0"/>
              </a:rPr>
              <a:t>DS450®/DS850®/DS950® Tabulation</a:t>
            </a:r>
          </a:p>
        </p:txBody>
      </p:sp>
      <p:sp>
        <p:nvSpPr>
          <p:cNvPr id="5" name="TextBox 4">
            <a:extLst>
              <a:ext uri="{FF2B5EF4-FFF2-40B4-BE49-F238E27FC236}">
                <a16:creationId xmlns:a16="http://schemas.microsoft.com/office/drawing/2014/main" id="{4ED348D8-68E6-C9D4-4C31-F1809618F9E8}"/>
              </a:ext>
            </a:extLst>
          </p:cNvPr>
          <p:cNvSpPr txBox="1"/>
          <p:nvPr/>
        </p:nvSpPr>
        <p:spPr>
          <a:xfrm>
            <a:off x="705463" y="4774163"/>
            <a:ext cx="11152239" cy="1200329"/>
          </a:xfrm>
          <a:prstGeom prst="rect">
            <a:avLst/>
          </a:prstGeom>
          <a:noFill/>
        </p:spPr>
        <p:txBody>
          <a:bodyPr wrap="square">
            <a:spAutoFit/>
          </a:bodyPr>
          <a:lstStyle/>
          <a:p>
            <a:r>
              <a:rPr lang="en-US" sz="2400" dirty="0"/>
              <a:t>See the </a:t>
            </a:r>
            <a:r>
              <a:rPr lang="en-US" sz="2400" b="1" dirty="0"/>
              <a:t>Election Handbook</a:t>
            </a:r>
            <a:r>
              <a:rPr lang="en-US" sz="2400" dirty="0"/>
              <a:t>, Uniform Ballot &amp; Voting Systems Procedure Guide and any specific manuals prepared by your Election Administrator for detailed information on tabulating using the DS450®/DS850®/DS950®.</a:t>
            </a:r>
          </a:p>
        </p:txBody>
      </p:sp>
    </p:spTree>
    <p:custDataLst>
      <p:tags r:id="rId1"/>
    </p:custData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0F439E-448A-9FA3-4A96-B0B7ABF5BD9E}"/>
              </a:ext>
            </a:extLst>
          </p:cNvPr>
          <p:cNvPicPr>
            <a:picLocks noChangeAspect="1"/>
          </p:cNvPicPr>
          <p:nvPr/>
        </p:nvPicPr>
        <p:blipFill rotWithShape="1">
          <a:blip r:embed="rId3"/>
          <a:srcRect t="8761"/>
          <a:stretch/>
        </p:blipFill>
        <p:spPr>
          <a:xfrm>
            <a:off x="256132" y="960236"/>
            <a:ext cx="11535801" cy="1540015"/>
          </a:xfrm>
          <a:prstGeom prst="rect">
            <a:avLst/>
          </a:prstGeom>
        </p:spPr>
      </p:pic>
      <p:sp>
        <p:nvSpPr>
          <p:cNvPr id="83971" name="Content Placeholder 2"/>
          <p:cNvSpPr>
            <a:spLocks noGrp="1"/>
          </p:cNvSpPr>
          <p:nvPr>
            <p:ph idx="1"/>
          </p:nvPr>
        </p:nvSpPr>
        <p:spPr>
          <a:xfrm>
            <a:off x="3657601" y="1342112"/>
            <a:ext cx="8042786" cy="4866639"/>
          </a:xfrm>
        </p:spPr>
        <p:txBody>
          <a:bodyPr vert="horz" lIns="91440" tIns="45720" rIns="91440" bIns="45720" rtlCol="0">
            <a:normAutofit fontScale="25000" lnSpcReduction="20000"/>
          </a:bodyPr>
          <a:lstStyle/>
          <a:p>
            <a:pPr marL="457200" lvl="1" indent="0">
              <a:lnSpc>
                <a:spcPct val="120000"/>
              </a:lnSpc>
              <a:buNone/>
            </a:pPr>
            <a:r>
              <a:rPr lang="en-US" sz="8400" dirty="0">
                <a:latin typeface="+mn-lt"/>
                <a:cs typeface="Calibri" panose="020F0502020204030204" pitchFamily="34" charset="0"/>
              </a:rPr>
              <a:t>The Models DS450/DS850/DS950 Tabulators are high-speed optical and digital scan central paper ballot counter and vote tabulators which have the capacity to route ballots to different bins depending on selected criteria (write-ins, overvotes, blank ballots). </a:t>
            </a:r>
            <a:endParaRPr lang="en-US" sz="8400" dirty="0">
              <a:latin typeface="+mn-lt"/>
            </a:endParaRPr>
          </a:p>
          <a:p>
            <a:pPr marL="457200" lvl="1" indent="0">
              <a:lnSpc>
                <a:spcPct val="120000"/>
              </a:lnSpc>
              <a:spcBef>
                <a:spcPts val="800"/>
              </a:spcBef>
              <a:buNone/>
            </a:pPr>
            <a:r>
              <a:rPr lang="en-US" sz="9600" b="1" dirty="0">
                <a:latin typeface="+mn-lt"/>
                <a:ea typeface="Verdana" panose="020B0604030504040204" pitchFamily="34" charset="0"/>
                <a:cs typeface="Calibri" panose="020F0502020204030204" pitchFamily="34" charset="0"/>
              </a:rPr>
              <a:t>Tabulator Set-up</a:t>
            </a:r>
          </a:p>
          <a:p>
            <a:pPr lvl="1">
              <a:lnSpc>
                <a:spcPct val="120000"/>
              </a:lnSpc>
            </a:pPr>
            <a:r>
              <a:rPr lang="en-US" sz="8400" dirty="0">
                <a:latin typeface="+mn-lt"/>
                <a:ea typeface="Verdana" panose="020B0604030504040204" pitchFamily="34" charset="0"/>
                <a:cs typeface="Calibri" panose="020F0502020204030204" pitchFamily="34" charset="0"/>
              </a:rPr>
              <a:t>Ensure the tabulator is on a level and stable surface.</a:t>
            </a:r>
          </a:p>
          <a:p>
            <a:pPr lvl="1">
              <a:lnSpc>
                <a:spcPct val="120000"/>
              </a:lnSpc>
            </a:pPr>
            <a:r>
              <a:rPr lang="en-US" sz="8400" dirty="0">
                <a:latin typeface="+mn-lt"/>
                <a:ea typeface="Verdana" panose="020B0604030504040204" pitchFamily="34" charset="0"/>
                <a:cs typeface="Calibri" panose="020F0502020204030204" pitchFamily="34" charset="0"/>
              </a:rPr>
              <a:t>Check all security seals and make sure the seal numbers match the </a:t>
            </a:r>
            <a:r>
              <a:rPr lang="en-US" sz="8400" dirty="0">
                <a:latin typeface="+mn-lt"/>
                <a:ea typeface="Verdana" panose="020B0604030504040204" pitchFamily="34" charset="0"/>
                <a:cs typeface="Calibri" panose="020F0502020204030204" pitchFamily="34" charset="0"/>
                <a:hlinkClick r:id="rId4"/>
              </a:rPr>
              <a:t>Chain of Custody and Seal Log</a:t>
            </a:r>
            <a:r>
              <a:rPr lang="en-US" sz="8400" dirty="0">
                <a:latin typeface="+mn-lt"/>
                <a:ea typeface="Verdana" panose="020B0604030504040204" pitchFamily="34" charset="0"/>
                <a:cs typeface="Calibri" panose="020F0502020204030204" pitchFamily="34" charset="0"/>
              </a:rPr>
              <a:t>.</a:t>
            </a:r>
          </a:p>
          <a:p>
            <a:pPr lvl="1">
              <a:lnSpc>
                <a:spcPct val="120000"/>
              </a:lnSpc>
            </a:pPr>
            <a:r>
              <a:rPr lang="en-US" sz="8400" dirty="0">
                <a:latin typeface="+mn-lt"/>
                <a:ea typeface="Verdana" panose="020B0604030504040204" pitchFamily="34" charset="0"/>
                <a:cs typeface="Calibri" panose="020F0502020204030204" pitchFamily="34" charset="0"/>
              </a:rPr>
              <a:t>Power on the tabulator and make sure you have the correct passwords to access the machine.</a:t>
            </a:r>
          </a:p>
          <a:p>
            <a:pPr lvl="1">
              <a:lnSpc>
                <a:spcPct val="120000"/>
              </a:lnSpc>
            </a:pPr>
            <a:r>
              <a:rPr lang="en-US" sz="8400" dirty="0">
                <a:latin typeface="+mn-lt"/>
                <a:ea typeface="Verdana" panose="020B0604030504040204" pitchFamily="34" charset="0"/>
                <a:cs typeface="Calibri" panose="020F0502020204030204" pitchFamily="34" charset="0"/>
              </a:rPr>
              <a:t>Run a predefined batch of test ballots and verify the results.</a:t>
            </a:r>
          </a:p>
          <a:p>
            <a:pPr lvl="1">
              <a:lnSpc>
                <a:spcPct val="120000"/>
              </a:lnSpc>
            </a:pPr>
            <a:r>
              <a:rPr lang="en-US" sz="8400" dirty="0">
                <a:latin typeface="+mn-lt"/>
                <a:ea typeface="Verdana" panose="020B0604030504040204" pitchFamily="34" charset="0"/>
                <a:cs typeface="Calibri" panose="020F0502020204030204" pitchFamily="34" charset="0"/>
              </a:rPr>
              <a:t>Zero out the machine and run a report indicating the machine is set to zero before beginning tabulation.</a:t>
            </a:r>
          </a:p>
          <a:p>
            <a:pPr lvl="1">
              <a:lnSpc>
                <a:spcPct val="120000"/>
              </a:lnSpc>
            </a:pPr>
            <a:r>
              <a:rPr lang="en-US" sz="8400" dirty="0">
                <a:latin typeface="+mn-lt"/>
                <a:ea typeface="Verdana" panose="020B0604030504040204" pitchFamily="34" charset="0"/>
                <a:cs typeface="Calibri" panose="020F0502020204030204" pitchFamily="34" charset="0"/>
              </a:rPr>
              <a:t>Make sure no ballots are in any of the ballot trays.</a:t>
            </a:r>
          </a:p>
        </p:txBody>
      </p:sp>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40250" r="14463" b="2"/>
          <a:stretch/>
        </p:blipFill>
        <p:spPr>
          <a:xfrm>
            <a:off x="873245" y="1584144"/>
            <a:ext cx="2991536" cy="4425760"/>
          </a:xfrm>
          <a:prstGeom prst="rect">
            <a:avLst/>
          </a:prstGeom>
          <a:effectLst/>
        </p:spPr>
      </p:pic>
      <p:sp>
        <p:nvSpPr>
          <p:cNvPr id="5" name="Rectangle 4">
            <a:extLst>
              <a:ext uri="{FF2B5EF4-FFF2-40B4-BE49-F238E27FC236}">
                <a16:creationId xmlns:a16="http://schemas.microsoft.com/office/drawing/2014/main" id="{A8D8FCF4-128F-2297-5473-CBC5AFFA425F}"/>
              </a:ext>
            </a:extLst>
          </p:cNvPr>
          <p:cNvSpPr/>
          <p:nvPr/>
        </p:nvSpPr>
        <p:spPr>
          <a:xfrm>
            <a:off x="838200" y="354476"/>
            <a:ext cx="10515600" cy="657263"/>
          </a:xfrm>
          <a:prstGeom prst="rect">
            <a:avLst/>
          </a:prstGeom>
        </p:spPr>
        <p:txBody>
          <a:bodyPr vert="horz" lIns="91440" tIns="45720" rIns="91440" bIns="45720" rtlCol="0" anchor="b" anchorCtr="0">
            <a:normAutofit/>
          </a:bodyPr>
          <a:lstStyle/>
          <a:p>
            <a:pPr>
              <a:spcAft>
                <a:spcPts val="600"/>
              </a:spcAft>
            </a:pPr>
            <a:r>
              <a:rPr lang="en-US" sz="2800" b="1" dirty="0">
                <a:latin typeface="+mn-lt"/>
                <a:ea typeface="Verdana" panose="020B0604030504040204" pitchFamily="34" charset="0"/>
                <a:cs typeface="Calibri Light" panose="020F0302020204030204" pitchFamily="34" charset="0"/>
              </a:rPr>
              <a:t>DS450®/DS850®/DS950® Tabulation </a:t>
            </a:r>
            <a:r>
              <a:rPr lang="en-US" sz="2400" i="1" dirty="0">
                <a:latin typeface="+mn-lt"/>
                <a:ea typeface="Verdana" panose="020B0604030504040204" pitchFamily="34" charset="0"/>
                <a:cs typeface="Calibri Light" panose="020F0302020204030204" pitchFamily="34" charset="0"/>
              </a:rPr>
              <a:t>(continued)</a:t>
            </a:r>
            <a:endParaRPr lang="en-US" sz="2800" i="1" dirty="0">
              <a:latin typeface="+mn-lt"/>
              <a:ea typeface="Verdana" panose="020B0604030504040204" pitchFamily="34" charset="0"/>
              <a:cs typeface="Calibri Light" panose="020F0302020204030204" pitchFamily="34" charset="0"/>
            </a:endParaRPr>
          </a:p>
        </p:txBody>
      </p:sp>
    </p:spTree>
    <p:custDataLst>
      <p:tags r:id="rId1"/>
    </p:custDataLst>
    <p:extLst>
      <p:ext uri="{BB962C8B-B14F-4D97-AF65-F5344CB8AC3E}">
        <p14:creationId xmlns:p14="http://schemas.microsoft.com/office/powerpoint/2010/main" val="305964438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0F439E-448A-9FA3-4A96-B0B7ABF5BD9E}"/>
              </a:ext>
            </a:extLst>
          </p:cNvPr>
          <p:cNvPicPr>
            <a:picLocks noChangeAspect="1"/>
          </p:cNvPicPr>
          <p:nvPr/>
        </p:nvPicPr>
        <p:blipFill rotWithShape="1">
          <a:blip r:embed="rId3"/>
          <a:srcRect t="8761"/>
          <a:stretch/>
        </p:blipFill>
        <p:spPr>
          <a:xfrm>
            <a:off x="256132" y="960236"/>
            <a:ext cx="11535801" cy="1540015"/>
          </a:xfrm>
          <a:prstGeom prst="rect">
            <a:avLst/>
          </a:prstGeom>
        </p:spPr>
      </p:pic>
      <p:sp>
        <p:nvSpPr>
          <p:cNvPr id="5" name="Rectangle 4">
            <a:extLst>
              <a:ext uri="{FF2B5EF4-FFF2-40B4-BE49-F238E27FC236}">
                <a16:creationId xmlns:a16="http://schemas.microsoft.com/office/drawing/2014/main" id="{A8D8FCF4-128F-2297-5473-CBC5AFFA425F}"/>
              </a:ext>
            </a:extLst>
          </p:cNvPr>
          <p:cNvSpPr/>
          <p:nvPr/>
        </p:nvSpPr>
        <p:spPr>
          <a:xfrm>
            <a:off x="838200" y="354476"/>
            <a:ext cx="10515600" cy="657263"/>
          </a:xfrm>
          <a:prstGeom prst="rect">
            <a:avLst/>
          </a:prstGeom>
        </p:spPr>
        <p:txBody>
          <a:bodyPr vert="horz" lIns="91440" tIns="45720" rIns="91440" bIns="45720" rtlCol="0" anchor="b" anchorCtr="0">
            <a:normAutofit/>
          </a:bodyPr>
          <a:lstStyle/>
          <a:p>
            <a:pPr>
              <a:spcAft>
                <a:spcPts val="600"/>
              </a:spcAft>
            </a:pPr>
            <a:r>
              <a:rPr lang="en-US" sz="2800" b="1" dirty="0">
                <a:latin typeface="+mn-lt"/>
                <a:ea typeface="Verdana" panose="020B0604030504040204" pitchFamily="34" charset="0"/>
                <a:cs typeface="Calibri Light" panose="020F0302020204030204" pitchFamily="34" charset="0"/>
              </a:rPr>
              <a:t>DS450®/DS850®/DS950® Tabulation </a:t>
            </a:r>
            <a:r>
              <a:rPr lang="en-US" sz="2400" i="1" dirty="0">
                <a:latin typeface="+mn-lt"/>
                <a:ea typeface="Verdana" panose="020B0604030504040204" pitchFamily="34" charset="0"/>
                <a:cs typeface="Calibri Light" panose="020F0302020204030204" pitchFamily="34" charset="0"/>
              </a:rPr>
              <a:t>(continued)</a:t>
            </a:r>
            <a:endParaRPr lang="en-US" sz="2800" i="1" dirty="0">
              <a:latin typeface="+mn-lt"/>
              <a:ea typeface="Verdana" panose="020B0604030504040204" pitchFamily="34" charset="0"/>
              <a:cs typeface="Calibri Light" panose="020F0302020204030204" pitchFamily="34" charset="0"/>
            </a:endParaRPr>
          </a:p>
        </p:txBody>
      </p:sp>
      <p:sp>
        <p:nvSpPr>
          <p:cNvPr id="6" name="TextBox 5">
            <a:extLst>
              <a:ext uri="{FF2B5EF4-FFF2-40B4-BE49-F238E27FC236}">
                <a16:creationId xmlns:a16="http://schemas.microsoft.com/office/drawing/2014/main" id="{903B3FF5-8815-8F9A-A866-9AF39D19EDB0}"/>
              </a:ext>
            </a:extLst>
          </p:cNvPr>
          <p:cNvSpPr txBox="1"/>
          <p:nvPr/>
        </p:nvSpPr>
        <p:spPr>
          <a:xfrm>
            <a:off x="331243" y="1207819"/>
            <a:ext cx="11391866" cy="5509200"/>
          </a:xfrm>
          <a:prstGeom prst="rect">
            <a:avLst/>
          </a:prstGeom>
          <a:noFill/>
        </p:spPr>
        <p:txBody>
          <a:bodyPr wrap="square">
            <a:spAutoFit/>
          </a:bodyPr>
          <a:lstStyle/>
          <a:p>
            <a:pPr marL="914400" lvl="1" indent="-457200">
              <a:buFont typeface="+mj-lt"/>
              <a:buAutoNum type="arabicPeriod"/>
            </a:pPr>
            <a:r>
              <a:rPr lang="en-US" sz="2200" dirty="0">
                <a:ea typeface="Verdana" panose="020B0604030504040204" pitchFamily="34" charset="0"/>
                <a:cs typeface="Calibri Light" panose="020F0302020204030204" pitchFamily="34" charset="0"/>
              </a:rPr>
              <a:t>After each precinct’s ballots are scanned, take the ballots to appropriate board for sealing.</a:t>
            </a:r>
          </a:p>
          <a:p>
            <a:pPr marL="914400" lvl="1" indent="-457200">
              <a:buFont typeface="+mj-lt"/>
              <a:buAutoNum type="arabicPeriod"/>
            </a:pPr>
            <a:r>
              <a:rPr lang="en-US" sz="2200" dirty="0">
                <a:ea typeface="Verdana" panose="020B0604030504040204" pitchFamily="34" charset="0"/>
                <a:cs typeface="Calibri Light" panose="020F0302020204030204" pitchFamily="34" charset="0"/>
              </a:rPr>
              <a:t>After all ballots are scanned, run </a:t>
            </a:r>
            <a:r>
              <a:rPr lang="en-US" sz="2200" b="1" dirty="0">
                <a:ea typeface="Verdana" panose="020B0604030504040204" pitchFamily="34" charset="0"/>
                <a:cs typeface="Calibri Light" panose="020F0302020204030204" pitchFamily="34" charset="0"/>
              </a:rPr>
              <a:t>resolution</a:t>
            </a:r>
            <a:r>
              <a:rPr lang="en-US" sz="2200" dirty="0">
                <a:ea typeface="Verdana" panose="020B0604030504040204" pitchFamily="34" charset="0"/>
                <a:cs typeface="Calibri Light" panose="020F0302020204030204" pitchFamily="34" charset="0"/>
              </a:rPr>
              <a:t> ballots through the scanner.</a:t>
            </a:r>
          </a:p>
          <a:p>
            <a:pPr marL="914400" lvl="1" indent="-457200">
              <a:buFont typeface="+mj-lt"/>
              <a:buAutoNum type="arabicPeriod"/>
            </a:pPr>
            <a:r>
              <a:rPr lang="en-US" sz="2200" dirty="0">
                <a:ea typeface="Verdana" panose="020B0604030504040204" pitchFamily="34" charset="0"/>
                <a:cs typeface="Calibri Light" panose="020F0302020204030204" pitchFamily="34" charset="0"/>
              </a:rPr>
              <a:t>Attach the computer report with the precinct totals to the appropriate precinct election results.</a:t>
            </a:r>
          </a:p>
          <a:p>
            <a:pPr marL="914400" lvl="1" indent="-457200">
              <a:buFont typeface="+mj-lt"/>
              <a:buAutoNum type="arabicPeriod"/>
            </a:pPr>
            <a:r>
              <a:rPr lang="en-US" sz="2200" dirty="0">
                <a:ea typeface="Verdana" panose="020B0604030504040204" pitchFamily="34" charset="0"/>
                <a:cs typeface="Calibri Light" panose="020F0302020204030204" pitchFamily="34" charset="0"/>
              </a:rPr>
              <a:t>Post election results at the counting center.</a:t>
            </a:r>
          </a:p>
          <a:p>
            <a:pPr marL="914400" lvl="1" indent="-457200">
              <a:buFont typeface="+mj-lt"/>
              <a:buAutoNum type="arabicPeriod"/>
            </a:pPr>
            <a:r>
              <a:rPr lang="en-US" sz="2200" dirty="0">
                <a:ea typeface="Verdana" panose="020B0604030504040204" pitchFamily="34" charset="0"/>
                <a:cs typeface="Calibri Light" panose="020F0302020204030204" pitchFamily="34" charset="0"/>
              </a:rPr>
              <a:t>Follow instructions from the Election Administrator for securing media.</a:t>
            </a:r>
          </a:p>
          <a:p>
            <a:pPr marL="914400" lvl="1" indent="-457200">
              <a:buFont typeface="+mj-lt"/>
              <a:buAutoNum type="arabicPeriod"/>
            </a:pPr>
            <a:r>
              <a:rPr lang="en-US" sz="2200" dirty="0">
                <a:ea typeface="Verdana" panose="020B0604030504040204" pitchFamily="34" charset="0"/>
                <a:cs typeface="Calibri Light" panose="020F0302020204030204" pitchFamily="34" charset="0"/>
              </a:rPr>
              <a:t>Place security seals where needed according to the Uniform Ballot &amp; Voting Systems Procedure Guide and according to Election Administrator instructions and complete the </a:t>
            </a:r>
            <a:r>
              <a:rPr lang="en-US" sz="2200" dirty="0">
                <a:ea typeface="Verdana" panose="020B0604030504040204" pitchFamily="34" charset="0"/>
                <a:cs typeface="Calibri Light" panose="020F0302020204030204" pitchFamily="34" charset="0"/>
                <a:hlinkClick r:id="rId4"/>
              </a:rPr>
              <a:t>Chain of Custody and Seal Log</a:t>
            </a:r>
            <a:r>
              <a:rPr lang="en-US" sz="2200" dirty="0">
                <a:ea typeface="Verdana" panose="020B0604030504040204" pitchFamily="34" charset="0"/>
                <a:cs typeface="Calibri Light" panose="020F0302020204030204" pitchFamily="34" charset="0"/>
              </a:rPr>
              <a:t>.</a:t>
            </a:r>
          </a:p>
          <a:p>
            <a:pPr marL="914400" lvl="1" indent="-457200">
              <a:buFont typeface="+mj-lt"/>
              <a:buAutoNum type="arabicPeriod"/>
            </a:pPr>
            <a:r>
              <a:rPr lang="en-US" sz="2200" dirty="0">
                <a:ea typeface="Verdana" panose="020B0604030504040204" pitchFamily="34" charset="0"/>
                <a:cs typeface="Calibri Light" panose="020F0302020204030204" pitchFamily="34" charset="0"/>
              </a:rPr>
              <a:t>Ensure all judges sign the applicable official seals.</a:t>
            </a:r>
          </a:p>
          <a:p>
            <a:pPr marL="914400" lvl="1" indent="-457200">
              <a:buFont typeface="+mj-lt"/>
              <a:buAutoNum type="arabicPeriod"/>
            </a:pPr>
            <a:r>
              <a:rPr lang="en-US" sz="2200" dirty="0">
                <a:ea typeface="Verdana" panose="020B0604030504040204" pitchFamily="34" charset="0"/>
                <a:cs typeface="Calibri Light" panose="020F0302020204030204" pitchFamily="34" charset="0"/>
              </a:rPr>
              <a:t>Place signed poll book, </a:t>
            </a:r>
            <a:r>
              <a:rPr lang="en-US" sz="2200" dirty="0">
                <a:ea typeface="Verdana" panose="020B0604030504040204" pitchFamily="34" charset="0"/>
                <a:cs typeface="Calibri Light" panose="020F0302020204030204" pitchFamily="34" charset="0"/>
                <a:hlinkClick r:id="rId5"/>
              </a:rPr>
              <a:t>Ballot Reconciliation Report</a:t>
            </a:r>
            <a:r>
              <a:rPr lang="en-US" sz="2200" dirty="0">
                <a:ea typeface="Verdana" panose="020B0604030504040204" pitchFamily="34" charset="0"/>
                <a:cs typeface="Calibri Light" panose="020F0302020204030204" pitchFamily="34" charset="0"/>
              </a:rPr>
              <a:t>, and any other supplies in the appropriate envelope(s) and </a:t>
            </a:r>
            <a:r>
              <a:rPr lang="en-US" sz="2200" b="1" dirty="0">
                <a:ea typeface="Verdana" panose="020B0604030504040204" pitchFamily="34" charset="0"/>
                <a:cs typeface="Calibri Light" panose="020F0302020204030204" pitchFamily="34" charset="0"/>
              </a:rPr>
              <a:t>SEAL</a:t>
            </a:r>
            <a:r>
              <a:rPr lang="en-US" sz="2200" dirty="0">
                <a:ea typeface="Verdana" panose="020B0604030504040204" pitchFamily="34" charset="0"/>
                <a:cs typeface="Calibri Light" panose="020F0302020204030204" pitchFamily="34" charset="0"/>
              </a:rPr>
              <a:t>.                                                                                                                     (</a:t>
            </a:r>
            <a:r>
              <a:rPr lang="en-US" sz="2200" b="1" dirty="0">
                <a:ea typeface="Verdana" panose="020B0604030504040204" pitchFamily="34" charset="0"/>
                <a:cs typeface="Calibri Light" panose="020F0302020204030204" pitchFamily="34" charset="0"/>
              </a:rPr>
              <a:t>Keep a copy of the Ballot Reconciliation Report outside of the sealed envelope</a:t>
            </a:r>
            <a:r>
              <a:rPr lang="en-US" sz="2200" dirty="0">
                <a:ea typeface="Verdana" panose="020B0604030504040204" pitchFamily="34" charset="0"/>
                <a:cs typeface="Calibri Light" panose="020F0302020204030204" pitchFamily="34" charset="0"/>
              </a:rPr>
              <a:t>.)</a:t>
            </a:r>
          </a:p>
          <a:p>
            <a:pPr marL="914400" lvl="1" indent="-457200">
              <a:buFont typeface="+mj-lt"/>
              <a:buAutoNum type="arabicPeriod"/>
            </a:pPr>
            <a:r>
              <a:rPr lang="en-US" sz="2200" dirty="0">
                <a:ea typeface="Verdana" panose="020B0604030504040204" pitchFamily="34" charset="0"/>
                <a:cs typeface="Calibri Light" panose="020F0302020204030204" pitchFamily="34" charset="0"/>
              </a:rPr>
              <a:t>Fill out timesheets and place in them in the appropriate envelope. </a:t>
            </a:r>
          </a:p>
          <a:p>
            <a:pPr lvl="1"/>
            <a:endParaRPr lang="en-US" sz="900" dirty="0">
              <a:solidFill>
                <a:srgbClr val="000099"/>
              </a:solidFill>
              <a:ea typeface="Verdana" panose="020B0604030504040204" pitchFamily="34" charset="0"/>
              <a:cs typeface="Calibri Light" panose="020F0302020204030204" pitchFamily="34" charset="0"/>
            </a:endParaRPr>
          </a:p>
          <a:p>
            <a:pPr lvl="1"/>
            <a:r>
              <a:rPr lang="en-US" sz="2200" b="1" dirty="0">
                <a:ea typeface="Verdana" panose="020B0604030504040204" pitchFamily="34" charset="0"/>
                <a:cs typeface="Calibri Light" panose="020F0302020204030204" pitchFamily="34" charset="0"/>
              </a:rPr>
              <a:t>	Reminder! Do </a:t>
            </a:r>
            <a:r>
              <a:rPr lang="en-US" sz="2200" b="1" u="sng" dirty="0">
                <a:ea typeface="Verdana" panose="020B0604030504040204" pitchFamily="34" charset="0"/>
                <a:cs typeface="Calibri Light" panose="020F0302020204030204" pitchFamily="34" charset="0"/>
              </a:rPr>
              <a:t>NOT</a:t>
            </a:r>
            <a:r>
              <a:rPr lang="en-US" sz="2200" b="1" dirty="0">
                <a:ea typeface="Verdana" panose="020B0604030504040204" pitchFamily="34" charset="0"/>
                <a:cs typeface="Calibri Light" panose="020F0302020204030204" pitchFamily="34" charset="0"/>
              </a:rPr>
              <a:t> seal the envelope that has the timesheets!</a:t>
            </a:r>
          </a:p>
        </p:txBody>
      </p:sp>
    </p:spTree>
    <p:custDataLst>
      <p:tags r:id="rId1"/>
    </p:custDataLst>
    <p:extLst>
      <p:ext uri="{BB962C8B-B14F-4D97-AF65-F5344CB8AC3E}">
        <p14:creationId xmlns:p14="http://schemas.microsoft.com/office/powerpoint/2010/main" val="389829119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499EDF-2B63-9EA1-E346-1CBFFE67223A}"/>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5400" kern="1200" dirty="0">
                <a:solidFill>
                  <a:schemeClr val="tx1"/>
                </a:solidFill>
                <a:latin typeface="+mn-lt"/>
                <a:ea typeface="+mj-ea"/>
                <a:cs typeface="+mj-cs"/>
              </a:rPr>
              <a:t>Special Situations</a:t>
            </a:r>
          </a:p>
        </p:txBody>
      </p:sp>
      <p:sp>
        <p:nvSpPr>
          <p:cNvPr id="11"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34801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Content Placeholder 2"/>
          <p:cNvSpPr>
            <a:spLocks noGrp="1"/>
          </p:cNvSpPr>
          <p:nvPr>
            <p:ph idx="1"/>
          </p:nvPr>
        </p:nvSpPr>
        <p:spPr>
          <a:xfrm>
            <a:off x="4353576" y="1284484"/>
            <a:ext cx="7032179" cy="4289032"/>
          </a:xfrm>
        </p:spPr>
        <p:txBody>
          <a:bodyPr>
            <a:normAutofit fontScale="92500" lnSpcReduction="10000"/>
          </a:bodyPr>
          <a:lstStyle/>
          <a:p>
            <a:pPr marL="0" indent="0">
              <a:buNone/>
            </a:pPr>
            <a:r>
              <a:rPr lang="en-US" sz="2600" dirty="0">
                <a:latin typeface="Calibri" panose="020F0502020204030204" pitchFamily="34" charset="0"/>
                <a:ea typeface="Verdana" panose="020B0604030504040204" pitchFamily="34" charset="0"/>
                <a:cs typeface="Calibri" panose="020F0502020204030204" pitchFamily="34" charset="0"/>
              </a:rPr>
              <a:t>Special situations election judges may encounter are included in this section.  </a:t>
            </a:r>
          </a:p>
          <a:p>
            <a:pPr marL="0" indent="0">
              <a:buNone/>
            </a:pPr>
            <a:r>
              <a:rPr lang="en-US" sz="2600" dirty="0">
                <a:latin typeface="Calibri" panose="020F0502020204030204" pitchFamily="34" charset="0"/>
                <a:ea typeface="Verdana" panose="020B0604030504040204" pitchFamily="34" charset="0"/>
                <a:cs typeface="Calibri" panose="020F0502020204030204" pitchFamily="34" charset="0"/>
              </a:rPr>
              <a:t>Detailed information can also be found in the    </a:t>
            </a:r>
            <a:r>
              <a:rPr lang="en-US" sz="2600" b="1" dirty="0">
                <a:latin typeface="Calibri" panose="020F0502020204030204" pitchFamily="34" charset="0"/>
                <a:ea typeface="Verdana" panose="020B0604030504040204" pitchFamily="34" charset="0"/>
                <a:cs typeface="Calibri" panose="020F0502020204030204" pitchFamily="34" charset="0"/>
              </a:rPr>
              <a:t>Election Handbook</a:t>
            </a:r>
            <a:r>
              <a:rPr lang="en-US" sz="2600" dirty="0">
                <a:latin typeface="Calibri" panose="020F0502020204030204" pitchFamily="34" charset="0"/>
                <a:ea typeface="Verdana" panose="020B0604030504040204" pitchFamily="34" charset="0"/>
                <a:cs typeface="Calibri" panose="020F0502020204030204" pitchFamily="34" charset="0"/>
              </a:rPr>
              <a:t>:</a:t>
            </a:r>
            <a:endParaRPr lang="en-US" sz="2600" b="1" dirty="0">
              <a:solidFill>
                <a:srgbClr val="0000FF"/>
              </a:solidFill>
              <a:latin typeface="Calibri" panose="020F0502020204030204" pitchFamily="34" charset="0"/>
              <a:ea typeface="Verdana" panose="020B0604030504040204" pitchFamily="34" charset="0"/>
              <a:cs typeface="Calibri" panose="020F0502020204030204" pitchFamily="34" charset="0"/>
            </a:endParaRPr>
          </a:p>
          <a:p>
            <a:pPr lvl="1">
              <a:buFont typeface="Wingdings" panose="05000000000000000000" pitchFamily="2" charset="2"/>
              <a:buChar char="Ø"/>
            </a:pPr>
            <a:endParaRPr lang="en-US" sz="2600" dirty="0">
              <a:solidFill>
                <a:srgbClr val="000099"/>
              </a:solidFill>
              <a:latin typeface="Calibri" panose="020F0502020204030204" pitchFamily="34" charset="0"/>
              <a:ea typeface="Verdana" panose="020B0604030504040204" pitchFamily="34" charset="0"/>
              <a:cs typeface="Calibri" panose="020F0502020204030204" pitchFamily="34" charset="0"/>
            </a:endParaRPr>
          </a:p>
          <a:p>
            <a:pPr lvl="1"/>
            <a:r>
              <a:rPr lang="en-US" sz="2600" dirty="0">
                <a:latin typeface="Calibri" panose="020F0502020204030204" pitchFamily="34" charset="0"/>
                <a:ea typeface="Verdana" panose="020B0604030504040204" pitchFamily="34" charset="0"/>
                <a:cs typeface="Calibri" panose="020F0502020204030204" pitchFamily="34" charset="0"/>
              </a:rPr>
              <a:t>Replacement Ballots </a:t>
            </a:r>
          </a:p>
          <a:p>
            <a:pPr lvl="1"/>
            <a:r>
              <a:rPr lang="en-US" sz="2600" dirty="0">
                <a:latin typeface="Calibri" panose="020F0502020204030204" pitchFamily="34" charset="0"/>
                <a:ea typeface="Verdana" panose="020B0604030504040204" pitchFamily="34" charset="0"/>
                <a:cs typeface="Calibri" panose="020F0502020204030204" pitchFamily="34" charset="0"/>
              </a:rPr>
              <a:t>Inactive Voters</a:t>
            </a:r>
          </a:p>
          <a:p>
            <a:pPr lvl="1"/>
            <a:r>
              <a:rPr lang="en-US" sz="2600" dirty="0">
                <a:latin typeface="Calibri" panose="020F0502020204030204" pitchFamily="34" charset="0"/>
                <a:ea typeface="Verdana" panose="020B0604030504040204" pitchFamily="34" charset="0"/>
                <a:cs typeface="Calibri" panose="020F0502020204030204" pitchFamily="34" charset="0"/>
              </a:rPr>
              <a:t>Challenges</a:t>
            </a:r>
          </a:p>
          <a:p>
            <a:pPr lvl="1"/>
            <a:r>
              <a:rPr lang="en-US" sz="2600" dirty="0">
                <a:latin typeface="Calibri" panose="020F0502020204030204" pitchFamily="34" charset="0"/>
                <a:ea typeface="Verdana" panose="020B0604030504040204" pitchFamily="34" charset="0"/>
                <a:cs typeface="Calibri" panose="020F0502020204030204" pitchFamily="34" charset="0"/>
              </a:rPr>
              <a:t>Disaster Response - Natural, Health Related, etc.</a:t>
            </a:r>
          </a:p>
          <a:p>
            <a:pPr lvl="1"/>
            <a:r>
              <a:rPr lang="en-US" sz="2600" dirty="0">
                <a:latin typeface="Calibri" panose="020F0502020204030204" pitchFamily="34" charset="0"/>
                <a:ea typeface="Verdana" panose="020B0604030504040204" pitchFamily="34" charset="0"/>
                <a:cs typeface="Calibri" panose="020F0502020204030204" pitchFamily="34" charset="0"/>
              </a:rPr>
              <a:t>Electioneering</a:t>
            </a:r>
          </a:p>
          <a:p>
            <a:pPr lvl="1"/>
            <a:r>
              <a:rPr lang="en-US" sz="2600" dirty="0">
                <a:latin typeface="Calibri" panose="020F0502020204030204" pitchFamily="34" charset="0"/>
                <a:ea typeface="Verdana" panose="020B0604030504040204" pitchFamily="34" charset="0"/>
                <a:cs typeface="Calibri" panose="020F0502020204030204" pitchFamily="34" charset="0"/>
              </a:rPr>
              <a:t>Equipment Problems</a:t>
            </a:r>
          </a:p>
          <a:p>
            <a:pPr lvl="1"/>
            <a:r>
              <a:rPr lang="en-US" sz="2600" dirty="0">
                <a:latin typeface="Calibri" panose="020F0502020204030204" pitchFamily="34" charset="0"/>
                <a:ea typeface="Verdana" panose="020B0604030504040204" pitchFamily="34" charset="0"/>
                <a:cs typeface="Calibri" panose="020F0502020204030204" pitchFamily="34" charset="0"/>
              </a:rPr>
              <a:t>Write-Ins</a:t>
            </a:r>
          </a:p>
          <a:p>
            <a:pPr lvl="2"/>
            <a:endParaRPr lang="en-US" dirty="0"/>
          </a:p>
        </p:txBody>
      </p:sp>
      <p:pic>
        <p:nvPicPr>
          <p:cNvPr id="3" name="Picture 2">
            <a:extLst>
              <a:ext uri="{FF2B5EF4-FFF2-40B4-BE49-F238E27FC236}">
                <a16:creationId xmlns:a16="http://schemas.microsoft.com/office/drawing/2014/main" id="{09314EB1-DA4C-6F1B-2D95-A7036AC83232}"/>
              </a:ext>
            </a:extLst>
          </p:cNvPr>
          <p:cNvPicPr>
            <a:picLocks noChangeAspect="1"/>
          </p:cNvPicPr>
          <p:nvPr/>
        </p:nvPicPr>
        <p:blipFill>
          <a:blip r:embed="rId3"/>
          <a:stretch>
            <a:fillRect/>
          </a:stretch>
        </p:blipFill>
        <p:spPr>
          <a:xfrm rot="5400000">
            <a:off x="1870494" y="3095897"/>
            <a:ext cx="3877143" cy="306667"/>
          </a:xfrm>
          <a:prstGeom prst="rect">
            <a:avLst/>
          </a:prstGeom>
        </p:spPr>
      </p:pic>
      <p:sp>
        <p:nvSpPr>
          <p:cNvPr id="4" name="TextBox 3">
            <a:extLst>
              <a:ext uri="{FF2B5EF4-FFF2-40B4-BE49-F238E27FC236}">
                <a16:creationId xmlns:a16="http://schemas.microsoft.com/office/drawing/2014/main" id="{6F314623-FB32-97D8-1627-5C8D841E53AA}"/>
              </a:ext>
            </a:extLst>
          </p:cNvPr>
          <p:cNvSpPr txBox="1"/>
          <p:nvPr/>
        </p:nvSpPr>
        <p:spPr>
          <a:xfrm>
            <a:off x="806245" y="2182760"/>
            <a:ext cx="3002821" cy="1754326"/>
          </a:xfrm>
          <a:prstGeom prst="rect">
            <a:avLst/>
          </a:prstGeom>
          <a:noFill/>
        </p:spPr>
        <p:txBody>
          <a:bodyPr wrap="square" rtlCol="0">
            <a:spAutoFit/>
          </a:bodyPr>
          <a:lstStyle/>
          <a:p>
            <a:r>
              <a:rPr lang="en-US" sz="5400" dirty="0"/>
              <a:t>Special</a:t>
            </a:r>
          </a:p>
          <a:p>
            <a:r>
              <a:rPr lang="en-US" sz="5400" dirty="0"/>
              <a:t>Situations</a:t>
            </a:r>
          </a:p>
        </p:txBody>
      </p:sp>
    </p:spTree>
    <p:custDataLst>
      <p:tags r:id="rId1"/>
    </p:custData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838200" y="1929384"/>
            <a:ext cx="10515600" cy="4251960"/>
          </a:xfrm>
        </p:spPr>
        <p:txBody>
          <a:bodyPr>
            <a:normAutofit/>
          </a:bodyPr>
          <a:lstStyle/>
          <a:p>
            <a:pPr marL="0" lvl="1" indent="0">
              <a:buNone/>
              <a:defRPr/>
            </a:pPr>
            <a:r>
              <a:rPr lang="en-US" dirty="0">
                <a:latin typeface="Calibri" panose="020F0502020204030204" pitchFamily="34" charset="0"/>
                <a:ea typeface="Verdana" panose="020B0604030504040204" pitchFamily="34" charset="0"/>
                <a:cs typeface="Calibri" panose="020F0502020204030204" pitchFamily="34" charset="0"/>
              </a:rPr>
              <a:t>A voter who makes an error when marking their ballot, or otherwise spoils a ballot, must be provided a </a:t>
            </a:r>
            <a:r>
              <a:rPr lang="en-US" b="1" dirty="0">
                <a:latin typeface="Calibri" panose="020F0502020204030204" pitchFamily="34" charset="0"/>
                <a:ea typeface="Verdana" panose="020B0604030504040204" pitchFamily="34" charset="0"/>
                <a:cs typeface="Calibri" panose="020F0502020204030204" pitchFamily="34" charset="0"/>
              </a:rPr>
              <a:t>replacement ballot</a:t>
            </a:r>
            <a:r>
              <a:rPr lang="en-US" dirty="0">
                <a:latin typeface="Calibri" panose="020F0502020204030204" pitchFamily="34" charset="0"/>
                <a:ea typeface="Verdana" panose="020B0604030504040204" pitchFamily="34" charset="0"/>
                <a:cs typeface="Calibri" panose="020F0502020204030204" pitchFamily="34" charset="0"/>
              </a:rPr>
              <a:t>.</a:t>
            </a:r>
          </a:p>
          <a:p>
            <a:pPr marL="0" lvl="1" indent="0">
              <a:buNone/>
              <a:defRPr/>
            </a:pPr>
            <a:endParaRPr lang="en-US" sz="1200" dirty="0">
              <a:latin typeface="Calibri" panose="020F0502020204030204" pitchFamily="34" charset="0"/>
              <a:ea typeface="Verdana" panose="020B0604030504040204" pitchFamily="34" charset="0"/>
              <a:cs typeface="Calibri" panose="020F0502020204030204" pitchFamily="34" charset="0"/>
            </a:endParaRPr>
          </a:p>
          <a:p>
            <a:pPr marL="688975" lvl="2">
              <a:defRPr/>
            </a:pPr>
            <a:r>
              <a:rPr lang="en-US" sz="2400" dirty="0">
                <a:latin typeface="Calibri" panose="020F0502020204030204" pitchFamily="34" charset="0"/>
                <a:ea typeface="Verdana" panose="020B0604030504040204" pitchFamily="34" charset="0"/>
                <a:cs typeface="Calibri" panose="020F0502020204030204" pitchFamily="34" charset="0"/>
              </a:rPr>
              <a:t>The use of stickers or labels by an election official to correct a ballot is         </a:t>
            </a:r>
            <a:r>
              <a:rPr lang="en-US" sz="2400" b="1" u="sng" dirty="0">
                <a:latin typeface="Calibri" panose="020F0502020204030204" pitchFamily="34" charset="0"/>
                <a:ea typeface="Verdana" panose="020B0604030504040204" pitchFamily="34" charset="0"/>
                <a:cs typeface="Calibri" panose="020F0502020204030204" pitchFamily="34" charset="0"/>
              </a:rPr>
              <a:t>not authorized or allowed</a:t>
            </a:r>
            <a:r>
              <a:rPr lang="en-US" sz="2400" dirty="0">
                <a:latin typeface="Calibri" panose="020F0502020204030204" pitchFamily="34" charset="0"/>
                <a:ea typeface="Verdana" panose="020B0604030504040204" pitchFamily="34" charset="0"/>
                <a:cs typeface="Calibri" panose="020F0502020204030204" pitchFamily="34" charset="0"/>
              </a:rPr>
              <a:t> under Montana law.</a:t>
            </a:r>
          </a:p>
          <a:p>
            <a:pPr marL="457200" lvl="1" indent="0">
              <a:buNone/>
              <a:defRPr/>
            </a:pPr>
            <a:endParaRPr lang="en-US" dirty="0">
              <a:latin typeface="Calibri" panose="020F0502020204030204" pitchFamily="34" charset="0"/>
              <a:ea typeface="Verdana" panose="020B0604030504040204" pitchFamily="34" charset="0"/>
              <a:cs typeface="Calibri" panose="020F0502020204030204" pitchFamily="34" charset="0"/>
            </a:endParaRPr>
          </a:p>
          <a:p>
            <a:pPr marL="855663" lvl="1" indent="-855663">
              <a:buNone/>
              <a:defRPr/>
            </a:pPr>
            <a:r>
              <a:rPr lang="en-US" b="1" u="sng" dirty="0">
                <a:latin typeface="Calibri" panose="020F0502020204030204" pitchFamily="34" charset="0"/>
                <a:ea typeface="Verdana" panose="020B0604030504040204" pitchFamily="34" charset="0"/>
                <a:cs typeface="Calibri" panose="020F0502020204030204" pitchFamily="34" charset="0"/>
              </a:rPr>
              <a:t>NOTE</a:t>
            </a:r>
            <a:r>
              <a:rPr lang="en-US" dirty="0">
                <a:latin typeface="Calibri" panose="020F0502020204030204" pitchFamily="34" charset="0"/>
                <a:ea typeface="Verdana" panose="020B0604030504040204" pitchFamily="34" charset="0"/>
                <a:cs typeface="Calibri" panose="020F0502020204030204" pitchFamily="34" charset="0"/>
              </a:rPr>
              <a:t>: Be sure to make a notation in the poll book that a voter has had their original ballot spoiled and was issued a new ballot number.</a:t>
            </a:r>
          </a:p>
          <a:p>
            <a:pPr marL="914400" lvl="2" indent="0">
              <a:buNone/>
              <a:defRPr/>
            </a:pPr>
            <a:r>
              <a:rPr lang="en-US" sz="2200" dirty="0"/>
              <a:t> </a:t>
            </a:r>
          </a:p>
          <a:p>
            <a:pPr lvl="1">
              <a:defRPr/>
            </a:pPr>
            <a:endParaRPr lang="en-US" sz="2200" dirty="0"/>
          </a:p>
        </p:txBody>
      </p:sp>
      <p:sp>
        <p:nvSpPr>
          <p:cNvPr id="6" name="TextBox 5">
            <a:extLst>
              <a:ext uri="{FF2B5EF4-FFF2-40B4-BE49-F238E27FC236}">
                <a16:creationId xmlns:a16="http://schemas.microsoft.com/office/drawing/2014/main" id="{0D097D7F-8EBF-9A5B-FE1A-0B359A778929}"/>
              </a:ext>
            </a:extLst>
          </p:cNvPr>
          <p:cNvSpPr txBox="1"/>
          <p:nvPr/>
        </p:nvSpPr>
        <p:spPr>
          <a:xfrm>
            <a:off x="599766" y="765412"/>
            <a:ext cx="6096000" cy="923330"/>
          </a:xfrm>
          <a:prstGeom prst="rect">
            <a:avLst/>
          </a:prstGeom>
          <a:noFill/>
        </p:spPr>
        <p:txBody>
          <a:bodyPr wrap="square">
            <a:spAutoFit/>
          </a:bodyPr>
          <a:lstStyle/>
          <a:p>
            <a:pPr marL="0" indent="0">
              <a:buNone/>
              <a:defRPr/>
            </a:pPr>
            <a:r>
              <a:rPr lang="en-US" sz="5400" dirty="0">
                <a:ea typeface="Verdana" panose="020B0604030504040204" pitchFamily="34" charset="0"/>
                <a:cs typeface="Calibri Light" panose="020F0302020204030204" pitchFamily="34" charset="0"/>
              </a:rPr>
              <a:t>Replacement Ballots</a:t>
            </a:r>
          </a:p>
        </p:txBody>
      </p:sp>
    </p:spTree>
    <p:custDataLst>
      <p:tags r:id="rId1"/>
    </p:custData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31AC245-BC13-8A96-62C0-E3D6E7AAE63D}"/>
              </a:ext>
            </a:extLst>
          </p:cNvPr>
          <p:cNvPicPr>
            <a:picLocks noChangeAspect="1"/>
          </p:cNvPicPr>
          <p:nvPr/>
        </p:nvPicPr>
        <p:blipFill rotWithShape="1">
          <a:blip r:embed="rId3"/>
          <a:srcRect t="8232"/>
          <a:stretch/>
        </p:blipFill>
        <p:spPr>
          <a:xfrm>
            <a:off x="0" y="974442"/>
            <a:ext cx="12192000" cy="1559784"/>
          </a:xfrm>
          <a:prstGeom prst="rect">
            <a:avLst/>
          </a:prstGeom>
        </p:spPr>
      </p:pic>
      <p:sp>
        <p:nvSpPr>
          <p:cNvPr id="4" name="Rectangle 3">
            <a:extLst>
              <a:ext uri="{FF2B5EF4-FFF2-40B4-BE49-F238E27FC236}">
                <a16:creationId xmlns:a16="http://schemas.microsoft.com/office/drawing/2014/main" id="{595B202D-4167-4531-AE6E-660A79128B88}"/>
              </a:ext>
            </a:extLst>
          </p:cNvPr>
          <p:cNvSpPr/>
          <p:nvPr/>
        </p:nvSpPr>
        <p:spPr>
          <a:xfrm>
            <a:off x="723509" y="1603473"/>
            <a:ext cx="10630291" cy="3570208"/>
          </a:xfrm>
          <a:prstGeom prst="rect">
            <a:avLst/>
          </a:prstGeom>
        </p:spPr>
        <p:txBody>
          <a:bodyPr wrap="square">
            <a:spAutoFit/>
          </a:bodyPr>
          <a:lstStyle/>
          <a:p>
            <a:pPr lvl="1">
              <a:spcAft>
                <a:spcPts val="600"/>
              </a:spcAft>
              <a:defRPr/>
            </a:pPr>
            <a:r>
              <a:rPr lang="en-US" sz="2400" dirty="0">
                <a:latin typeface="Calibri" panose="020F0502020204030204" pitchFamily="34" charset="0"/>
                <a:ea typeface="Verdana" panose="020B0604030504040204" pitchFamily="34" charset="0"/>
                <a:cs typeface="Calibri" panose="020F0502020204030204" pitchFamily="34" charset="0"/>
              </a:rPr>
              <a:t>Inactive voters are </a:t>
            </a:r>
            <a:r>
              <a:rPr lang="en-US" sz="2400" b="1" u="sng" dirty="0">
                <a:latin typeface="Calibri" panose="020F0502020204030204" pitchFamily="34" charset="0"/>
                <a:ea typeface="Verdana" panose="020B0604030504040204" pitchFamily="34" charset="0"/>
                <a:cs typeface="Calibri" panose="020F0502020204030204" pitchFamily="34" charset="0"/>
              </a:rPr>
              <a:t>not</a:t>
            </a:r>
            <a:r>
              <a:rPr lang="en-US" sz="2400" dirty="0">
                <a:latin typeface="Calibri" panose="020F0502020204030204" pitchFamily="34" charset="0"/>
                <a:ea typeface="Verdana" panose="020B0604030504040204" pitchFamily="34" charset="0"/>
                <a:cs typeface="Calibri" panose="020F0502020204030204" pitchFamily="34" charset="0"/>
              </a:rPr>
              <a:t> late registrants.</a:t>
            </a:r>
          </a:p>
          <a:p>
            <a:pPr marL="1371600" lvl="2" indent="-457200">
              <a:buFont typeface="Arial" panose="020B0604020202020204" pitchFamily="34" charset="0"/>
              <a:buChar char="•"/>
              <a:defRPr/>
            </a:pPr>
            <a:r>
              <a:rPr lang="en-US" sz="2400" dirty="0">
                <a:latin typeface="Calibri" panose="020F0502020204030204" pitchFamily="34" charset="0"/>
                <a:ea typeface="Verdana" panose="020B0604030504040204" pitchFamily="34" charset="0"/>
                <a:cs typeface="Calibri" panose="020F0502020204030204" pitchFamily="34" charset="0"/>
              </a:rPr>
              <a:t>Inactive voters are voters who did not vote in a prior general election and did not respond to two confirmation mailings, or who had an undeliverable mail ballot and did not respond to a forwardable mailing.</a:t>
            </a:r>
          </a:p>
          <a:p>
            <a:pPr lvl="2">
              <a:defRPr/>
            </a:pPr>
            <a:endParaRPr lang="en-US" sz="2400" dirty="0">
              <a:latin typeface="Calibri" panose="020F0502020204030204" pitchFamily="34" charset="0"/>
              <a:ea typeface="Verdana" panose="020B0604030504040204" pitchFamily="34" charset="0"/>
              <a:cs typeface="Calibri" panose="020F0502020204030204" pitchFamily="34" charset="0"/>
            </a:endParaRPr>
          </a:p>
          <a:p>
            <a:pPr lvl="1">
              <a:spcAft>
                <a:spcPts val="600"/>
              </a:spcAft>
              <a:defRPr/>
            </a:pPr>
            <a:r>
              <a:rPr lang="en-US" sz="2400" dirty="0">
                <a:latin typeface="Calibri" panose="020F0502020204030204" pitchFamily="34" charset="0"/>
                <a:ea typeface="Verdana" panose="020B0604030504040204" pitchFamily="34" charset="0"/>
                <a:cs typeface="Calibri" panose="020F0502020204030204" pitchFamily="34" charset="0"/>
              </a:rPr>
              <a:t>Inactive voters may appear at the polling place and vote one last time at their previous address/precinct.</a:t>
            </a:r>
          </a:p>
          <a:p>
            <a:pPr marL="1257300" lvl="2" indent="-342900">
              <a:buFont typeface="Arial" panose="020B0604020202020204" pitchFamily="34" charset="0"/>
              <a:buChar char="•"/>
              <a:defRPr/>
            </a:pPr>
            <a:r>
              <a:rPr lang="en-US" sz="2400" dirty="0">
                <a:latin typeface="Calibri" panose="020F0502020204030204" pitchFamily="34" charset="0"/>
                <a:ea typeface="Verdana" panose="020B0604030504040204" pitchFamily="34" charset="0"/>
                <a:cs typeface="Calibri" panose="020F0502020204030204" pitchFamily="34" charset="0"/>
              </a:rPr>
              <a:t>Have the voter fill out a new </a:t>
            </a:r>
            <a:r>
              <a:rPr lang="en-US" sz="2400" dirty="0">
                <a:latin typeface="Calibri" panose="020F0502020204030204" pitchFamily="34" charset="0"/>
                <a:ea typeface="Verdana" panose="020B0604030504040204" pitchFamily="34" charset="0"/>
                <a:cs typeface="Calibri" panose="020F0502020204030204" pitchFamily="34" charset="0"/>
                <a:hlinkClick r:id="rId4"/>
              </a:rPr>
              <a:t>Voter Registration</a:t>
            </a:r>
            <a:r>
              <a:rPr lang="en-US" sz="2400" dirty="0">
                <a:latin typeface="Calibri" panose="020F0502020204030204" pitchFamily="34" charset="0"/>
                <a:ea typeface="Verdana" panose="020B0604030504040204" pitchFamily="34" charset="0"/>
                <a:cs typeface="Calibri" panose="020F0502020204030204" pitchFamily="34" charset="0"/>
              </a:rPr>
              <a:t> form for future elections if their address or other information has changed.</a:t>
            </a:r>
          </a:p>
        </p:txBody>
      </p:sp>
      <p:sp>
        <p:nvSpPr>
          <p:cNvPr id="3" name="TextBox 2">
            <a:extLst>
              <a:ext uri="{FF2B5EF4-FFF2-40B4-BE49-F238E27FC236}">
                <a16:creationId xmlns:a16="http://schemas.microsoft.com/office/drawing/2014/main" id="{D54CBAA6-71D9-D140-477E-04BD1116613F}"/>
              </a:ext>
            </a:extLst>
          </p:cNvPr>
          <p:cNvSpPr txBox="1"/>
          <p:nvPr/>
        </p:nvSpPr>
        <p:spPr>
          <a:xfrm>
            <a:off x="772669" y="234903"/>
            <a:ext cx="6096000" cy="923330"/>
          </a:xfrm>
          <a:prstGeom prst="rect">
            <a:avLst/>
          </a:prstGeom>
          <a:noFill/>
        </p:spPr>
        <p:txBody>
          <a:bodyPr wrap="square">
            <a:spAutoFit/>
          </a:bodyPr>
          <a:lstStyle/>
          <a:p>
            <a:pPr marL="0" indent="0">
              <a:buNone/>
              <a:defRPr/>
            </a:pPr>
            <a:r>
              <a:rPr lang="en-US" sz="5400" dirty="0">
                <a:ea typeface="Verdana" panose="020B0604030504040204" pitchFamily="34" charset="0"/>
                <a:cs typeface="Calibri Light" panose="020F0302020204030204" pitchFamily="34" charset="0"/>
              </a:rPr>
              <a:t>Inactive Voters</a:t>
            </a:r>
          </a:p>
        </p:txBody>
      </p:sp>
    </p:spTree>
    <p:custDataLst>
      <p:tags r:id="rId1"/>
    </p:custDataLst>
    <p:extLst>
      <p:ext uri="{BB962C8B-B14F-4D97-AF65-F5344CB8AC3E}">
        <p14:creationId xmlns:p14="http://schemas.microsoft.com/office/powerpoint/2010/main" val="334415370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75D88C7-955A-E758-AB88-AF7F34D35F1D}"/>
              </a:ext>
            </a:extLst>
          </p:cNvPr>
          <p:cNvPicPr>
            <a:picLocks noChangeAspect="1"/>
          </p:cNvPicPr>
          <p:nvPr/>
        </p:nvPicPr>
        <p:blipFill rotWithShape="1">
          <a:blip r:embed="rId3"/>
          <a:srcRect t="8232"/>
          <a:stretch/>
        </p:blipFill>
        <p:spPr>
          <a:xfrm>
            <a:off x="0" y="836794"/>
            <a:ext cx="12192000" cy="1559784"/>
          </a:xfrm>
          <a:prstGeom prst="rect">
            <a:avLst/>
          </a:prstGeom>
        </p:spPr>
      </p:pic>
      <p:sp>
        <p:nvSpPr>
          <p:cNvPr id="97283" name="Content Placeholder 2"/>
          <p:cNvSpPr>
            <a:spLocks noGrp="1"/>
          </p:cNvSpPr>
          <p:nvPr>
            <p:ph idx="1"/>
          </p:nvPr>
        </p:nvSpPr>
        <p:spPr>
          <a:xfrm>
            <a:off x="639097" y="1099253"/>
            <a:ext cx="11277599" cy="5088117"/>
          </a:xfrm>
        </p:spPr>
        <p:txBody>
          <a:bodyPr>
            <a:noAutofit/>
          </a:bodyPr>
          <a:lstStyle/>
          <a:p>
            <a:pPr marL="0" lvl="1" indent="0">
              <a:buNone/>
            </a:pPr>
            <a:r>
              <a:rPr lang="en-US" sz="2200" b="1" dirty="0">
                <a:latin typeface="Calibri" panose="020F0502020204030204" pitchFamily="34" charset="0"/>
                <a:ea typeface="Verdana" panose="020B0604030504040204" pitchFamily="34" charset="0"/>
                <a:cs typeface="Calibri" panose="020F0502020204030204" pitchFamily="34" charset="0"/>
              </a:rPr>
              <a:t>Any elector may challenge another elector’s right to vote on election day.</a:t>
            </a:r>
          </a:p>
          <a:p>
            <a:pPr lvl="1">
              <a:buFont typeface="Wingdings" panose="05000000000000000000" pitchFamily="2" charset="2"/>
              <a:buChar char="ü"/>
            </a:pPr>
            <a:r>
              <a:rPr lang="en-US" sz="2200" dirty="0">
                <a:latin typeface="Calibri" panose="020F0502020204030204" pitchFamily="34" charset="0"/>
                <a:ea typeface="Verdana" panose="020B0604030504040204" pitchFamily="34" charset="0"/>
                <a:cs typeface="Calibri" panose="020F0502020204030204" pitchFamily="34" charset="0"/>
              </a:rPr>
              <a:t>Keep a record of all election day challenges on the form provided.</a:t>
            </a:r>
          </a:p>
          <a:p>
            <a:pPr lvl="1">
              <a:buFont typeface="Wingdings" panose="05000000000000000000" pitchFamily="2" charset="2"/>
              <a:buChar char="ü"/>
            </a:pPr>
            <a:r>
              <a:rPr lang="en-US" sz="2200" dirty="0">
                <a:latin typeface="Calibri" panose="020F0502020204030204" pitchFamily="34" charset="0"/>
                <a:ea typeface="Verdana" panose="020B0604030504040204" pitchFamily="34" charset="0"/>
                <a:cs typeface="Calibri" panose="020F0502020204030204" pitchFamily="34" charset="0"/>
              </a:rPr>
              <a:t>An </a:t>
            </a:r>
            <a:r>
              <a:rPr lang="en-US" sz="2200" dirty="0">
                <a:solidFill>
                  <a:srgbClr val="000099"/>
                </a:solidFill>
                <a:latin typeface="Calibri" panose="020F0502020204030204" pitchFamily="34" charset="0"/>
                <a:ea typeface="Verdana" panose="020B0604030504040204" pitchFamily="34" charset="0"/>
                <a:cs typeface="Calibri" panose="020F0502020204030204" pitchFamily="34" charset="0"/>
                <a:hlinkClick r:id="rId4"/>
              </a:rPr>
              <a:t>Affidavit of Challenge</a:t>
            </a:r>
            <a:r>
              <a:rPr lang="en-US" sz="2200" b="1" dirty="0">
                <a:solidFill>
                  <a:srgbClr val="000099"/>
                </a:solidFill>
                <a:latin typeface="Calibri" panose="020F0502020204030204" pitchFamily="34" charset="0"/>
                <a:ea typeface="Verdana" panose="020B0604030504040204" pitchFamily="34" charset="0"/>
                <a:cs typeface="Calibri" panose="020F0502020204030204" pitchFamily="34" charset="0"/>
              </a:rPr>
              <a:t> </a:t>
            </a:r>
            <a:r>
              <a:rPr lang="en-US" sz="2200" dirty="0">
                <a:latin typeface="Calibri" panose="020F0502020204030204" pitchFamily="34" charset="0"/>
                <a:ea typeface="Verdana" panose="020B0604030504040204" pitchFamily="34" charset="0"/>
                <a:cs typeface="Calibri" panose="020F0502020204030204" pitchFamily="34" charset="0"/>
              </a:rPr>
              <a:t>form</a:t>
            </a:r>
            <a:r>
              <a:rPr lang="en-US" sz="2200" b="1" dirty="0">
                <a:solidFill>
                  <a:srgbClr val="000099"/>
                </a:solidFill>
                <a:latin typeface="Calibri" panose="020F0502020204030204" pitchFamily="34" charset="0"/>
                <a:ea typeface="Verdana" panose="020B0604030504040204" pitchFamily="34" charset="0"/>
                <a:cs typeface="Calibri" panose="020F0502020204030204" pitchFamily="34" charset="0"/>
              </a:rPr>
              <a:t> </a:t>
            </a:r>
            <a:r>
              <a:rPr lang="en-US" sz="2200" dirty="0">
                <a:latin typeface="Calibri" panose="020F0502020204030204" pitchFamily="34" charset="0"/>
                <a:ea typeface="Verdana" panose="020B0604030504040204" pitchFamily="34" charset="0"/>
                <a:cs typeface="Calibri" panose="020F0502020204030204" pitchFamily="34" charset="0"/>
              </a:rPr>
              <a:t>should be provided to the elector offering the challenge.</a:t>
            </a:r>
          </a:p>
          <a:p>
            <a:pPr lvl="1">
              <a:buFont typeface="Wingdings" panose="05000000000000000000" pitchFamily="2" charset="2"/>
              <a:buChar char="ü"/>
            </a:pPr>
            <a:r>
              <a:rPr lang="en-US" sz="2200" dirty="0">
                <a:latin typeface="Calibri" panose="020F0502020204030204" pitchFamily="34" charset="0"/>
                <a:ea typeface="Verdana" panose="020B0604030504040204" pitchFamily="34" charset="0"/>
                <a:cs typeface="Calibri" panose="020F0502020204030204" pitchFamily="34" charset="0"/>
              </a:rPr>
              <a:t>The Challenger’s signature on the Affidavit must be witnessed by an election official           or notary.</a:t>
            </a:r>
          </a:p>
          <a:p>
            <a:pPr marL="457200" lvl="1" indent="0">
              <a:buNone/>
            </a:pPr>
            <a:r>
              <a:rPr lang="en-US" sz="2200" dirty="0">
                <a:latin typeface="Calibri" panose="020F0502020204030204" pitchFamily="34" charset="0"/>
                <a:ea typeface="Verdana" panose="020B0604030504040204" pitchFamily="34" charset="0"/>
                <a:cs typeface="Calibri" panose="020F0502020204030204" pitchFamily="34" charset="0"/>
              </a:rPr>
              <a:t>    A challenge may be made on the grounds the elector:</a:t>
            </a:r>
          </a:p>
          <a:p>
            <a:pPr lvl="3"/>
            <a:r>
              <a:rPr lang="en-US" sz="2200" dirty="0">
                <a:latin typeface="Calibri" panose="020F0502020204030204" pitchFamily="34" charset="0"/>
                <a:ea typeface="Verdana" panose="020B0604030504040204" pitchFamily="34" charset="0"/>
                <a:cs typeface="Calibri" panose="020F0502020204030204" pitchFamily="34" charset="0"/>
              </a:rPr>
              <a:t>is of unsound mind, as determined by a court;</a:t>
            </a:r>
          </a:p>
          <a:p>
            <a:pPr lvl="3"/>
            <a:r>
              <a:rPr lang="en-US" sz="2200" dirty="0">
                <a:latin typeface="Calibri" panose="020F0502020204030204" pitchFamily="34" charset="0"/>
                <a:ea typeface="Verdana" panose="020B0604030504040204" pitchFamily="34" charset="0"/>
                <a:cs typeface="Calibri" panose="020F0502020204030204" pitchFamily="34" charset="0"/>
              </a:rPr>
              <a:t>has already voted in the current election;</a:t>
            </a:r>
          </a:p>
          <a:p>
            <a:pPr lvl="3"/>
            <a:r>
              <a:rPr lang="en-US" sz="2200" dirty="0">
                <a:latin typeface="Calibri" panose="020F0502020204030204" pitchFamily="34" charset="0"/>
                <a:ea typeface="Verdana" panose="020B0604030504040204" pitchFamily="34" charset="0"/>
                <a:cs typeface="Calibri" panose="020F0502020204030204" pitchFamily="34" charset="0"/>
              </a:rPr>
              <a:t>has been convicted of a felony and is currently serving a sentence in a penal institution;</a:t>
            </a:r>
          </a:p>
          <a:p>
            <a:pPr lvl="3"/>
            <a:r>
              <a:rPr lang="en-US" sz="2200" dirty="0">
                <a:latin typeface="Calibri" panose="020F0502020204030204" pitchFamily="34" charset="0"/>
                <a:ea typeface="Verdana" panose="020B0604030504040204" pitchFamily="34" charset="0"/>
                <a:cs typeface="Calibri" panose="020F0502020204030204" pitchFamily="34" charset="0"/>
              </a:rPr>
              <a:t>is not registered as required by law (not of age or not a resident of the state for     at least 30 days);</a:t>
            </a:r>
          </a:p>
          <a:p>
            <a:pPr lvl="3"/>
            <a:r>
              <a:rPr lang="en-US" sz="2200" dirty="0">
                <a:latin typeface="Calibri" panose="020F0502020204030204" pitchFamily="34" charset="0"/>
                <a:ea typeface="Verdana" panose="020B0604030504040204" pitchFamily="34" charset="0"/>
                <a:cs typeface="Calibri" panose="020F0502020204030204" pitchFamily="34" charset="0"/>
              </a:rPr>
              <a:t>is a provisionally registered elector whose status has not been changed to legally registered; </a:t>
            </a:r>
            <a:r>
              <a:rPr lang="en-US" sz="2200" b="1" dirty="0">
                <a:latin typeface="Calibri" panose="020F0502020204030204" pitchFamily="34" charset="0"/>
                <a:ea typeface="Verdana" panose="020B0604030504040204" pitchFamily="34" charset="0"/>
                <a:cs typeface="Calibri" panose="020F0502020204030204" pitchFamily="34" charset="0"/>
              </a:rPr>
              <a:t>or</a:t>
            </a:r>
          </a:p>
          <a:p>
            <a:pPr lvl="3"/>
            <a:r>
              <a:rPr lang="en-US" sz="2200" dirty="0">
                <a:latin typeface="Calibri" panose="020F0502020204030204" pitchFamily="34" charset="0"/>
                <a:ea typeface="Verdana" panose="020B0604030504040204" pitchFamily="34" charset="0"/>
                <a:cs typeface="Calibri" panose="020F0502020204030204" pitchFamily="34" charset="0"/>
              </a:rPr>
              <a:t>does not meet another requirement provided in the constitution or by law.</a:t>
            </a:r>
          </a:p>
        </p:txBody>
      </p:sp>
      <p:sp>
        <p:nvSpPr>
          <p:cNvPr id="6" name="TextBox 5">
            <a:extLst>
              <a:ext uri="{FF2B5EF4-FFF2-40B4-BE49-F238E27FC236}">
                <a16:creationId xmlns:a16="http://schemas.microsoft.com/office/drawing/2014/main" id="{A23F8EDE-6707-B500-62C0-3508E4739EA3}"/>
              </a:ext>
            </a:extLst>
          </p:cNvPr>
          <p:cNvSpPr txBox="1"/>
          <p:nvPr/>
        </p:nvSpPr>
        <p:spPr>
          <a:xfrm>
            <a:off x="772669" y="126751"/>
            <a:ext cx="6096000" cy="923330"/>
          </a:xfrm>
          <a:prstGeom prst="rect">
            <a:avLst/>
          </a:prstGeom>
          <a:noFill/>
        </p:spPr>
        <p:txBody>
          <a:bodyPr wrap="square">
            <a:spAutoFit/>
          </a:bodyPr>
          <a:lstStyle/>
          <a:p>
            <a:pPr marL="0" indent="0">
              <a:buNone/>
              <a:defRPr/>
            </a:pPr>
            <a:r>
              <a:rPr lang="en-US" sz="5400" dirty="0">
                <a:ea typeface="Verdana" panose="020B0604030504040204" pitchFamily="34" charset="0"/>
                <a:cs typeface="Calibri Light" panose="020F0302020204030204" pitchFamily="34" charset="0"/>
              </a:rPr>
              <a:t>Challenges</a:t>
            </a:r>
          </a:p>
        </p:txBody>
      </p:sp>
    </p:spTree>
    <p:custDataLst>
      <p:tags r:id="rId1"/>
    </p:custData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C7B3467-77DF-E1C8-BB1C-1E9847B2290C}"/>
              </a:ext>
            </a:extLst>
          </p:cNvPr>
          <p:cNvSpPr txBox="1"/>
          <p:nvPr/>
        </p:nvSpPr>
        <p:spPr>
          <a:xfrm>
            <a:off x="675970" y="666656"/>
            <a:ext cx="6150076" cy="523220"/>
          </a:xfrm>
          <a:prstGeom prst="rect">
            <a:avLst/>
          </a:prstGeom>
          <a:noFill/>
        </p:spPr>
        <p:txBody>
          <a:bodyPr wrap="square">
            <a:spAutoFit/>
          </a:bodyPr>
          <a:lstStyle/>
          <a:p>
            <a:pPr marL="0" indent="0">
              <a:buNone/>
            </a:pPr>
            <a:r>
              <a:rPr lang="en-US" sz="2800" b="1" dirty="0">
                <a:ea typeface="Verdana" panose="020B0604030504040204" pitchFamily="34" charset="0"/>
                <a:cs typeface="Calibri Light" panose="020F0302020204030204" pitchFamily="34" charset="0"/>
              </a:rPr>
              <a:t>Challenges</a:t>
            </a:r>
            <a:r>
              <a:rPr lang="en-US" sz="2800" b="1" dirty="0">
                <a:solidFill>
                  <a:srgbClr val="000099"/>
                </a:solidFill>
                <a:ea typeface="Verdana" panose="020B0604030504040204" pitchFamily="34" charset="0"/>
                <a:cs typeface="Calibri Light" panose="020F0302020204030204" pitchFamily="34" charset="0"/>
              </a:rPr>
              <a:t> </a:t>
            </a:r>
            <a:r>
              <a:rPr lang="en-US" sz="2400" i="1" dirty="0">
                <a:ea typeface="Verdana" panose="020B0604030504040204" pitchFamily="34" charset="0"/>
                <a:cs typeface="Calibri Light" panose="020F0302020204030204" pitchFamily="34" charset="0"/>
              </a:rPr>
              <a:t>(continued)</a:t>
            </a:r>
          </a:p>
        </p:txBody>
      </p:sp>
      <p:pic>
        <p:nvPicPr>
          <p:cNvPr id="2" name="Picture 1">
            <a:extLst>
              <a:ext uri="{FF2B5EF4-FFF2-40B4-BE49-F238E27FC236}">
                <a16:creationId xmlns:a16="http://schemas.microsoft.com/office/drawing/2014/main" id="{390D0BD5-B3B7-DCAD-6551-F0FBA96A82DD}"/>
              </a:ext>
            </a:extLst>
          </p:cNvPr>
          <p:cNvPicPr>
            <a:picLocks noChangeAspect="1"/>
          </p:cNvPicPr>
          <p:nvPr/>
        </p:nvPicPr>
        <p:blipFill rotWithShape="1">
          <a:blip r:embed="rId3"/>
          <a:srcRect t="8232"/>
          <a:stretch/>
        </p:blipFill>
        <p:spPr>
          <a:xfrm>
            <a:off x="0" y="1132856"/>
            <a:ext cx="12192000" cy="1559784"/>
          </a:xfrm>
          <a:prstGeom prst="rect">
            <a:avLst/>
          </a:prstGeom>
        </p:spPr>
      </p:pic>
      <p:sp>
        <p:nvSpPr>
          <p:cNvPr id="99331" name="Content Placeholder 2"/>
          <p:cNvSpPr>
            <a:spLocks noGrp="1"/>
          </p:cNvSpPr>
          <p:nvPr>
            <p:ph idx="1"/>
          </p:nvPr>
        </p:nvSpPr>
        <p:spPr>
          <a:xfrm>
            <a:off x="279459" y="1500944"/>
            <a:ext cx="10634347" cy="3724244"/>
          </a:xfrm>
        </p:spPr>
        <p:txBody>
          <a:bodyPr>
            <a:normAutofit/>
          </a:bodyPr>
          <a:lstStyle/>
          <a:p>
            <a:pPr marL="457200" lvl="1" indent="0">
              <a:buNone/>
            </a:pPr>
            <a:r>
              <a:rPr lang="en-US" dirty="0">
                <a:latin typeface="Calibri" panose="020F0502020204030204" pitchFamily="34" charset="0"/>
                <a:ea typeface="Verdana" panose="020B0604030504040204" pitchFamily="34" charset="0"/>
                <a:cs typeface="Calibri" panose="020F0502020204030204" pitchFamily="34" charset="0"/>
              </a:rPr>
              <a:t>Challenged individuals should be provided with the </a:t>
            </a:r>
            <a:r>
              <a:rPr lang="en-US" dirty="0">
                <a:solidFill>
                  <a:srgbClr val="000099"/>
                </a:solidFill>
                <a:latin typeface="Calibri" panose="020F0502020204030204" pitchFamily="34" charset="0"/>
                <a:ea typeface="Verdana" panose="020B0604030504040204" pitchFamily="34" charset="0"/>
                <a:cs typeface="Calibri" panose="020F0502020204030204" pitchFamily="34" charset="0"/>
                <a:hlinkClick r:id="rId4"/>
              </a:rPr>
              <a:t>Affidavit of Challenged Voter</a:t>
            </a:r>
            <a:r>
              <a:rPr lang="en-US" dirty="0">
                <a:solidFill>
                  <a:srgbClr val="000099"/>
                </a:solidFill>
                <a:latin typeface="Calibri" panose="020F0502020204030204" pitchFamily="34" charset="0"/>
                <a:ea typeface="Verdana" panose="020B0604030504040204" pitchFamily="34" charset="0"/>
                <a:cs typeface="Calibri" panose="020F0502020204030204" pitchFamily="34" charset="0"/>
              </a:rPr>
              <a:t> </a:t>
            </a:r>
            <a:r>
              <a:rPr lang="en-US" dirty="0">
                <a:latin typeface="Calibri" panose="020F0502020204030204" pitchFamily="34" charset="0"/>
                <a:ea typeface="Verdana" panose="020B0604030504040204" pitchFamily="34" charset="0"/>
                <a:cs typeface="Calibri" panose="020F0502020204030204" pitchFamily="34" charset="0"/>
              </a:rPr>
              <a:t>form.</a:t>
            </a:r>
          </a:p>
          <a:p>
            <a:pPr marL="457200" lvl="1" indent="0">
              <a:buNone/>
            </a:pPr>
            <a:endParaRPr lang="en-US" sz="1400" dirty="0">
              <a:latin typeface="Calibri" panose="020F0502020204030204" pitchFamily="34" charset="0"/>
              <a:ea typeface="Verdana" panose="020B0604030504040204" pitchFamily="34" charset="0"/>
              <a:cs typeface="Calibri" panose="020F0502020204030204" pitchFamily="34" charset="0"/>
            </a:endParaRPr>
          </a:p>
          <a:p>
            <a:pPr marL="914400" lvl="2"/>
            <a:r>
              <a:rPr lang="en-US" sz="2400" dirty="0">
                <a:latin typeface="Calibri" panose="020F0502020204030204" pitchFamily="34" charset="0"/>
                <a:ea typeface="Verdana" panose="020B0604030504040204" pitchFamily="34" charset="0"/>
                <a:cs typeface="Calibri" panose="020F0502020204030204" pitchFamily="34" charset="0"/>
              </a:rPr>
              <a:t>If challenged individual swears under oath administered by an election judge that they are qualified to vote, then the </a:t>
            </a:r>
            <a:r>
              <a:rPr lang="en-US" sz="2400" b="1" dirty="0">
                <a:latin typeface="Calibri" panose="020F0502020204030204" pitchFamily="34" charset="0"/>
                <a:ea typeface="Verdana" panose="020B0604030504040204" pitchFamily="34" charset="0"/>
                <a:cs typeface="Calibri" panose="020F0502020204030204" pitchFamily="34" charset="0"/>
              </a:rPr>
              <a:t>CHALLENGE IS RESOLVED IN FAVOR OF THE VOTER AND THEY ARE ALLOWED TO VOTE A REGULAR BALLOT.</a:t>
            </a:r>
          </a:p>
          <a:p>
            <a:pPr marL="685800" lvl="2" indent="0">
              <a:buNone/>
            </a:pPr>
            <a:endParaRPr lang="en-US" sz="1400" b="1" dirty="0">
              <a:latin typeface="Calibri" panose="020F0502020204030204" pitchFamily="34" charset="0"/>
              <a:ea typeface="Verdana" panose="020B0604030504040204" pitchFamily="34" charset="0"/>
              <a:cs typeface="Calibri" panose="020F0502020204030204" pitchFamily="34" charset="0"/>
            </a:endParaRPr>
          </a:p>
          <a:p>
            <a:pPr marL="914400" lvl="2"/>
            <a:r>
              <a:rPr lang="en-US" sz="2400" dirty="0">
                <a:latin typeface="Calibri" panose="020F0502020204030204" pitchFamily="34" charset="0"/>
                <a:ea typeface="Verdana" panose="020B0604030504040204" pitchFamily="34" charset="0"/>
                <a:cs typeface="Calibri" panose="020F0502020204030204" pitchFamily="34" charset="0"/>
              </a:rPr>
              <a:t>If challenged individual does not swear to the individual’s qualifications under oath, or if challenge is not able to be resolved in favor of the voter, then </a:t>
            </a:r>
            <a:r>
              <a:rPr lang="en-US" sz="2400" b="1" dirty="0">
                <a:latin typeface="Calibri" panose="020F0502020204030204" pitchFamily="34" charset="0"/>
                <a:ea typeface="Verdana" panose="020B0604030504040204" pitchFamily="34" charset="0"/>
                <a:cs typeface="Calibri" panose="020F0502020204030204" pitchFamily="34" charset="0"/>
              </a:rPr>
              <a:t>SEND THEM TO PROVISIONAL JUDGE TO CAST PROVISIONAL BALLOT</a:t>
            </a:r>
            <a:r>
              <a:rPr lang="en-US" sz="2400" b="1" dirty="0">
                <a:latin typeface="Calibri" panose="020F0502020204030204" pitchFamily="34" charset="0"/>
                <a:cs typeface="Calibri" panose="020F0502020204030204" pitchFamily="34" charset="0"/>
              </a:rPr>
              <a:t>.</a:t>
            </a:r>
          </a:p>
          <a:p>
            <a:pPr lvl="2"/>
            <a:endParaRPr lang="en-US" dirty="0"/>
          </a:p>
        </p:txBody>
      </p:sp>
    </p:spTree>
    <p:custDataLst>
      <p:tags r:id="rId1"/>
    </p:custData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332376-3D63-F317-9264-A7446CE03F01}"/>
              </a:ext>
            </a:extLst>
          </p:cNvPr>
          <p:cNvSpPr txBox="1"/>
          <p:nvPr/>
        </p:nvSpPr>
        <p:spPr>
          <a:xfrm>
            <a:off x="720633" y="115802"/>
            <a:ext cx="10445937" cy="2954655"/>
          </a:xfrm>
          <a:prstGeom prst="rect">
            <a:avLst/>
          </a:prstGeom>
          <a:noFill/>
        </p:spPr>
        <p:txBody>
          <a:bodyPr wrap="square">
            <a:spAutoFit/>
          </a:bodyPr>
          <a:lstStyle/>
          <a:p>
            <a:pPr>
              <a:defRPr/>
            </a:pPr>
            <a:r>
              <a:rPr lang="en-US" sz="4400" dirty="0">
                <a:ea typeface="Verdana" panose="020B0604030504040204" pitchFamily="34" charset="0"/>
                <a:cs typeface="Calibri Light" panose="020F0302020204030204" pitchFamily="34" charset="0"/>
              </a:rPr>
              <a:t>Natural Disasters, Health-Related Disasters, Electrical Outages, and other Election Day Problems</a:t>
            </a:r>
          </a:p>
          <a:p>
            <a:pPr marL="0" indent="0">
              <a:buNone/>
              <a:defRPr/>
            </a:pPr>
            <a:endParaRPr lang="en-US" sz="5400" dirty="0">
              <a:ea typeface="Verdana" panose="020B0604030504040204" pitchFamily="34" charset="0"/>
              <a:cs typeface="Calibri Light" panose="020F0302020204030204" pitchFamily="34" charset="0"/>
            </a:endParaRPr>
          </a:p>
        </p:txBody>
      </p:sp>
      <p:pic>
        <p:nvPicPr>
          <p:cNvPr id="3" name="Picture 2">
            <a:extLst>
              <a:ext uri="{FF2B5EF4-FFF2-40B4-BE49-F238E27FC236}">
                <a16:creationId xmlns:a16="http://schemas.microsoft.com/office/drawing/2014/main" id="{CB955FEB-1CC4-CAFF-6F9F-C3819FC4954F}"/>
              </a:ext>
            </a:extLst>
          </p:cNvPr>
          <p:cNvPicPr>
            <a:picLocks noChangeAspect="1"/>
          </p:cNvPicPr>
          <p:nvPr/>
        </p:nvPicPr>
        <p:blipFill rotWithShape="1">
          <a:blip r:embed="rId3"/>
          <a:srcRect t="8232"/>
          <a:stretch/>
        </p:blipFill>
        <p:spPr>
          <a:xfrm>
            <a:off x="0" y="2173981"/>
            <a:ext cx="12192000" cy="1559784"/>
          </a:xfrm>
          <a:prstGeom prst="rect">
            <a:avLst/>
          </a:prstGeom>
        </p:spPr>
      </p:pic>
      <p:sp>
        <p:nvSpPr>
          <p:cNvPr id="100355" name="Content Placeholder 2"/>
          <p:cNvSpPr>
            <a:spLocks noGrp="1"/>
          </p:cNvSpPr>
          <p:nvPr>
            <p:ph idx="1"/>
          </p:nvPr>
        </p:nvSpPr>
        <p:spPr>
          <a:xfrm>
            <a:off x="409575" y="2632949"/>
            <a:ext cx="11430000" cy="4021953"/>
          </a:xfrm>
        </p:spPr>
        <p:txBody>
          <a:bodyPr>
            <a:normAutofit/>
          </a:bodyPr>
          <a:lstStyle/>
          <a:p>
            <a:pPr marL="58738" lvl="1" indent="0">
              <a:buNone/>
            </a:pPr>
            <a:r>
              <a:rPr lang="en-US" dirty="0">
                <a:latin typeface="Calibri" panose="020F0502020204030204" pitchFamily="34" charset="0"/>
                <a:ea typeface="Verdana" panose="020B0604030504040204" pitchFamily="34" charset="0"/>
                <a:cs typeface="Calibri" panose="020F0502020204030204" pitchFamily="34" charset="0"/>
              </a:rPr>
              <a:t>In the event of a serious situation on election day, notify the Election Office </a:t>
            </a:r>
            <a:r>
              <a:rPr lang="en-US" b="1" u="sng" dirty="0">
                <a:latin typeface="Calibri" panose="020F0502020204030204" pitchFamily="34" charset="0"/>
                <a:ea typeface="Verdana" panose="020B0604030504040204" pitchFamily="34" charset="0"/>
                <a:cs typeface="Calibri" panose="020F0502020204030204" pitchFamily="34" charset="0"/>
              </a:rPr>
              <a:t>immediately</a:t>
            </a:r>
            <a:r>
              <a:rPr lang="en-US" dirty="0">
                <a:latin typeface="Calibri" panose="020F0502020204030204" pitchFamily="34" charset="0"/>
                <a:ea typeface="Verdana" panose="020B0604030504040204" pitchFamily="34" charset="0"/>
                <a:cs typeface="Calibri" panose="020F0502020204030204" pitchFamily="34" charset="0"/>
              </a:rPr>
              <a:t>!</a:t>
            </a:r>
          </a:p>
          <a:p>
            <a:pPr marL="58738" lvl="1" indent="0">
              <a:buNone/>
            </a:pPr>
            <a:endParaRPr lang="en-US" sz="1200" dirty="0">
              <a:latin typeface="Calibri" panose="020F0502020204030204" pitchFamily="34" charset="0"/>
              <a:ea typeface="Verdana" panose="020B0604030504040204" pitchFamily="34" charset="0"/>
              <a:cs typeface="Calibri" panose="020F0502020204030204" pitchFamily="34" charset="0"/>
            </a:endParaRPr>
          </a:p>
          <a:p>
            <a:pPr lvl="1"/>
            <a:r>
              <a:rPr lang="en-US" dirty="0">
                <a:latin typeface="Calibri" panose="020F0502020204030204" pitchFamily="34" charset="0"/>
                <a:ea typeface="Verdana" panose="020B0604030504040204" pitchFamily="34" charset="0"/>
                <a:cs typeface="Calibri" panose="020F0502020204030204" pitchFamily="34" charset="0"/>
              </a:rPr>
              <a:t>Follow county emergency protocol and your Election Administrator’s Disaster and Contingency Plan.</a:t>
            </a:r>
          </a:p>
          <a:p>
            <a:pPr lvl="1"/>
            <a:r>
              <a:rPr lang="en-US" dirty="0">
                <a:latin typeface="Calibri" panose="020F0502020204030204" pitchFamily="34" charset="0"/>
                <a:ea typeface="Verdana" panose="020B0604030504040204" pitchFamily="34" charset="0"/>
                <a:cs typeface="Calibri" panose="020F0502020204030204" pitchFamily="34" charset="0"/>
              </a:rPr>
              <a:t>Have a list of emergency contacts handy.</a:t>
            </a:r>
          </a:p>
          <a:p>
            <a:pPr lvl="1"/>
            <a:r>
              <a:rPr lang="en-US" dirty="0">
                <a:latin typeface="Calibri" panose="020F0502020204030204" pitchFamily="34" charset="0"/>
                <a:ea typeface="Verdana" panose="020B0604030504040204" pitchFamily="34" charset="0"/>
                <a:cs typeface="Calibri" panose="020F0502020204030204" pitchFamily="34" charset="0"/>
              </a:rPr>
              <a:t>Refer to the Election Disaster and Contingency Plan Polling Place Relocation Checklist in the </a:t>
            </a:r>
            <a:r>
              <a:rPr lang="en-US" b="1" dirty="0">
                <a:latin typeface="Calibri" panose="020F0502020204030204" pitchFamily="34" charset="0"/>
                <a:ea typeface="Verdana" panose="020B0604030504040204" pitchFamily="34" charset="0"/>
                <a:cs typeface="Calibri" panose="020F0502020204030204" pitchFamily="34" charset="0"/>
              </a:rPr>
              <a:t>Election Handbook</a:t>
            </a:r>
            <a:r>
              <a:rPr lang="en-US" dirty="0">
                <a:latin typeface="Calibri" panose="020F0502020204030204" pitchFamily="34" charset="0"/>
                <a:ea typeface="Verdana" panose="020B0604030504040204" pitchFamily="34" charset="0"/>
                <a:cs typeface="Calibri" panose="020F0502020204030204" pitchFamily="34" charset="0"/>
              </a:rPr>
              <a:t>.</a:t>
            </a:r>
          </a:p>
          <a:p>
            <a:pPr lvl="2">
              <a:buFontTx/>
              <a:buNone/>
            </a:pPr>
            <a:r>
              <a:rPr lang="en-US" dirty="0"/>
              <a:t> </a:t>
            </a:r>
          </a:p>
          <a:p>
            <a:endParaRPr lang="en-US" dirty="0"/>
          </a:p>
        </p:txBody>
      </p:sp>
    </p:spTree>
    <p:custDataLst>
      <p:tags r:id="rId1"/>
    </p:custData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A8B452-6354-1EAA-0728-C3357EEBE045}"/>
              </a:ext>
            </a:extLst>
          </p:cNvPr>
          <p:cNvPicPr>
            <a:picLocks noChangeAspect="1"/>
          </p:cNvPicPr>
          <p:nvPr/>
        </p:nvPicPr>
        <p:blipFill rotWithShape="1">
          <a:blip r:embed="rId3"/>
          <a:srcRect t="8232"/>
          <a:stretch/>
        </p:blipFill>
        <p:spPr>
          <a:xfrm>
            <a:off x="0" y="1201683"/>
            <a:ext cx="12153900" cy="1559784"/>
          </a:xfrm>
          <a:prstGeom prst="rect">
            <a:avLst/>
          </a:prstGeom>
        </p:spPr>
      </p:pic>
      <p:sp>
        <p:nvSpPr>
          <p:cNvPr id="101379" name="Content Placeholder 2"/>
          <p:cNvSpPr>
            <a:spLocks noGrp="1"/>
          </p:cNvSpPr>
          <p:nvPr>
            <p:ph idx="1"/>
          </p:nvPr>
        </p:nvSpPr>
        <p:spPr>
          <a:xfrm>
            <a:off x="599768" y="471948"/>
            <a:ext cx="11344581" cy="5414587"/>
          </a:xfrm>
        </p:spPr>
        <p:txBody>
          <a:bodyPr>
            <a:normAutofit/>
          </a:bodyPr>
          <a:lstStyle/>
          <a:p>
            <a:pPr marL="0" indent="0">
              <a:buNone/>
            </a:pPr>
            <a:r>
              <a:rPr lang="en-US" sz="5400" dirty="0">
                <a:latin typeface="Calibri" panose="020F0502020204030204" pitchFamily="34" charset="0"/>
                <a:ea typeface="Verdana" panose="020B0604030504040204" pitchFamily="34" charset="0"/>
                <a:cs typeface="Calibri" panose="020F0502020204030204" pitchFamily="34" charset="0"/>
              </a:rPr>
              <a:t>Electioneering</a:t>
            </a:r>
          </a:p>
          <a:p>
            <a:pPr marL="0" indent="0">
              <a:buNone/>
            </a:pPr>
            <a:endParaRPr lang="en-US" b="1" dirty="0">
              <a:latin typeface="Calibri" panose="020F0502020204030204" pitchFamily="34" charset="0"/>
              <a:ea typeface="Verdana" panose="020B0604030504040204" pitchFamily="34" charset="0"/>
              <a:cs typeface="Calibri" panose="020F0502020204030204" pitchFamily="34" charset="0"/>
            </a:endParaRPr>
          </a:p>
          <a:p>
            <a:pPr marL="58738" lvl="1" indent="0">
              <a:spcAft>
                <a:spcPts val="1200"/>
              </a:spcAft>
              <a:buNone/>
            </a:pPr>
            <a:r>
              <a:rPr lang="en-US" dirty="0">
                <a:latin typeface="Calibri" panose="020F0502020204030204" pitchFamily="34" charset="0"/>
                <a:ea typeface="Verdana" panose="020B0604030504040204" pitchFamily="34" charset="0"/>
                <a:cs typeface="Calibri" panose="020F0502020204030204" pitchFamily="34" charset="0"/>
              </a:rPr>
              <a:t>No electioneering may occur </a:t>
            </a:r>
            <a:r>
              <a:rPr lang="en-US" b="1" dirty="0">
                <a:solidFill>
                  <a:srgbClr val="000099"/>
                </a:solidFill>
                <a:latin typeface="Calibri" panose="020F0502020204030204" pitchFamily="34" charset="0"/>
                <a:ea typeface="Verdana" panose="020B0604030504040204" pitchFamily="34" charset="0"/>
                <a:cs typeface="Calibri" panose="020F0502020204030204" pitchFamily="34" charset="0"/>
              </a:rPr>
              <a:t>within 100 feet </a:t>
            </a:r>
            <a:r>
              <a:rPr lang="en-US" dirty="0">
                <a:latin typeface="Calibri" panose="020F0502020204030204" pitchFamily="34" charset="0"/>
                <a:ea typeface="Verdana" panose="020B0604030504040204" pitchFamily="34" charset="0"/>
                <a:cs typeface="Calibri" panose="020F0502020204030204" pitchFamily="34" charset="0"/>
              </a:rPr>
              <a:t>of a polling place entrance </a:t>
            </a:r>
            <a:r>
              <a:rPr lang="en-US" b="1" dirty="0">
                <a:latin typeface="Calibri" panose="020F0502020204030204" pitchFamily="34" charset="0"/>
                <a:ea typeface="Verdana" panose="020B0604030504040204" pitchFamily="34" charset="0"/>
                <a:cs typeface="Calibri" panose="020F0502020204030204" pitchFamily="34" charset="0"/>
              </a:rPr>
              <a:t>ON</a:t>
            </a:r>
            <a:r>
              <a:rPr lang="en-US" dirty="0">
                <a:latin typeface="Calibri" panose="020F0502020204030204" pitchFamily="34" charset="0"/>
                <a:ea typeface="Verdana" panose="020B0604030504040204" pitchFamily="34" charset="0"/>
                <a:cs typeface="Calibri" panose="020F0502020204030204" pitchFamily="34" charset="0"/>
              </a:rPr>
              <a:t> election day.</a:t>
            </a:r>
          </a:p>
          <a:p>
            <a:pPr marL="800100" lvl="2"/>
            <a:r>
              <a:rPr lang="en-US" sz="2400" dirty="0">
                <a:latin typeface="Calibri" panose="020F0502020204030204" pitchFamily="34" charset="0"/>
                <a:ea typeface="Verdana" panose="020B0604030504040204" pitchFamily="34" charset="0"/>
                <a:cs typeface="Calibri" panose="020F0502020204030204" pitchFamily="34" charset="0"/>
              </a:rPr>
              <a:t>Establish your polling place’s 100 feet boundary as soon as possible on election day.</a:t>
            </a:r>
          </a:p>
          <a:p>
            <a:pPr marL="800100" lvl="2"/>
            <a:r>
              <a:rPr lang="en-US" sz="2400" dirty="0">
                <a:latin typeface="Calibri" panose="020F0502020204030204" pitchFamily="34" charset="0"/>
                <a:ea typeface="Verdana" panose="020B0604030504040204" pitchFamily="34" charset="0"/>
                <a:cs typeface="Calibri" panose="020F0502020204030204" pitchFamily="34" charset="0"/>
              </a:rPr>
              <a:t>Electioneering includes wearing clothing, buttons, etc., indicating support or opposition to any candidate or issue on the ballot.</a:t>
            </a:r>
          </a:p>
          <a:p>
            <a:pPr marL="914400" lvl="2" indent="0">
              <a:buNone/>
            </a:pPr>
            <a:endParaRPr lang="en-US" sz="2400" dirty="0">
              <a:latin typeface="Calibri" panose="020F0502020204030204" pitchFamily="34" charset="0"/>
              <a:ea typeface="Verdana" panose="020B0604030504040204" pitchFamily="34" charset="0"/>
              <a:cs typeface="Calibri" panose="020F0502020204030204" pitchFamily="34" charset="0"/>
            </a:endParaRPr>
          </a:p>
          <a:p>
            <a:pPr marL="0" lvl="1" indent="0">
              <a:buNone/>
            </a:pPr>
            <a:r>
              <a:rPr lang="en-US" dirty="0">
                <a:latin typeface="Calibri" panose="020F0502020204030204" pitchFamily="34" charset="0"/>
                <a:ea typeface="Verdana" panose="020B0604030504040204" pitchFamily="34" charset="0"/>
                <a:cs typeface="Calibri" panose="020F0502020204030204" pitchFamily="34" charset="0"/>
              </a:rPr>
              <a:t>See the </a:t>
            </a:r>
            <a:r>
              <a:rPr lang="en-US" b="1" dirty="0">
                <a:latin typeface="Calibri" panose="020F0502020204030204" pitchFamily="34" charset="0"/>
                <a:ea typeface="Verdana" panose="020B0604030504040204" pitchFamily="34" charset="0"/>
                <a:cs typeface="Calibri" panose="020F0502020204030204" pitchFamily="34" charset="0"/>
              </a:rPr>
              <a:t>Election Handbook</a:t>
            </a:r>
            <a:r>
              <a:rPr lang="en-US" b="1" dirty="0">
                <a:solidFill>
                  <a:srgbClr val="000099"/>
                </a:solidFill>
                <a:latin typeface="Calibri" panose="020F0502020204030204" pitchFamily="34" charset="0"/>
                <a:ea typeface="Verdana" panose="020B0604030504040204" pitchFamily="34" charset="0"/>
                <a:cs typeface="Calibri" panose="020F0502020204030204" pitchFamily="34" charset="0"/>
              </a:rPr>
              <a:t> </a:t>
            </a:r>
            <a:r>
              <a:rPr lang="en-US" dirty="0">
                <a:latin typeface="Calibri" panose="020F0502020204030204" pitchFamily="34" charset="0"/>
                <a:ea typeface="Verdana" panose="020B0604030504040204" pitchFamily="34" charset="0"/>
                <a:cs typeface="Calibri" panose="020F0502020204030204" pitchFamily="34" charset="0"/>
              </a:rPr>
              <a:t>for additional information pertaining to polling place conduct.</a:t>
            </a:r>
            <a:endParaRPr lang="en-US" b="1" dirty="0">
              <a:solidFill>
                <a:srgbClr val="92D050"/>
              </a:solidFill>
              <a:latin typeface="Calibri" panose="020F0502020204030204" pitchFamily="34" charset="0"/>
              <a:ea typeface="Verdana" panose="020B0604030504040204" pitchFamily="34" charset="0"/>
              <a:cs typeface="Calibri" panose="020F0502020204030204" pitchFamily="34" charset="0"/>
            </a:endParaRPr>
          </a:p>
        </p:txBody>
      </p:sp>
    </p:spTree>
    <p:custDataLst>
      <p:tags r:id="rId1"/>
    </p:custData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83E6DC9-ECD5-888A-7FF3-875F53B9F5E2}"/>
              </a:ext>
            </a:extLst>
          </p:cNvPr>
          <p:cNvPicPr>
            <a:picLocks noChangeAspect="1"/>
          </p:cNvPicPr>
          <p:nvPr/>
        </p:nvPicPr>
        <p:blipFill rotWithShape="1">
          <a:blip r:embed="rId3"/>
          <a:srcRect t="8232"/>
          <a:stretch/>
        </p:blipFill>
        <p:spPr>
          <a:xfrm>
            <a:off x="0" y="1201683"/>
            <a:ext cx="12192000" cy="1559784"/>
          </a:xfrm>
          <a:prstGeom prst="rect">
            <a:avLst/>
          </a:prstGeom>
        </p:spPr>
      </p:pic>
      <p:sp>
        <p:nvSpPr>
          <p:cNvPr id="102403" name="Content Placeholder 2"/>
          <p:cNvSpPr>
            <a:spLocks noGrp="1"/>
          </p:cNvSpPr>
          <p:nvPr>
            <p:ph idx="1"/>
          </p:nvPr>
        </p:nvSpPr>
        <p:spPr>
          <a:xfrm>
            <a:off x="780903" y="1435510"/>
            <a:ext cx="10307424" cy="4136615"/>
          </a:xfrm>
        </p:spPr>
        <p:txBody>
          <a:bodyPr>
            <a:noAutofit/>
          </a:bodyPr>
          <a:lstStyle/>
          <a:p>
            <a:pPr marL="0" lvl="1" indent="0">
              <a:lnSpc>
                <a:spcPct val="100000"/>
              </a:lnSpc>
              <a:spcBef>
                <a:spcPts val="0"/>
              </a:spcBef>
              <a:buNone/>
            </a:pPr>
            <a:r>
              <a:rPr lang="en-US" dirty="0">
                <a:latin typeface="Calibri" panose="020F0502020204030204" pitchFamily="34" charset="0"/>
                <a:ea typeface="Verdana" panose="020B0604030504040204" pitchFamily="34" charset="0"/>
                <a:cs typeface="Calibri" panose="020F0502020204030204" pitchFamily="34" charset="0"/>
              </a:rPr>
              <a:t>A random test </a:t>
            </a:r>
            <a:r>
              <a:rPr lang="en-US" b="1" u="sng" dirty="0">
                <a:latin typeface="Calibri" panose="020F0502020204030204" pitchFamily="34" charset="0"/>
                <a:ea typeface="Verdana" panose="020B0604030504040204" pitchFamily="34" charset="0"/>
                <a:cs typeface="Calibri" panose="020F0502020204030204" pitchFamily="34" charset="0"/>
              </a:rPr>
              <a:t>must</a:t>
            </a:r>
            <a:r>
              <a:rPr lang="en-US" dirty="0">
                <a:latin typeface="Calibri" panose="020F0502020204030204" pitchFamily="34" charset="0"/>
                <a:ea typeface="Verdana" panose="020B0604030504040204" pitchFamily="34" charset="0"/>
                <a:cs typeface="Calibri" panose="020F0502020204030204" pitchFamily="34" charset="0"/>
              </a:rPr>
              <a:t> be conducted by a county Election Administrator or designee of 10% of each type of voting systems, a minimum of one per county on election day, to validate the accuracy of voted paper ballots with the voting system results.</a:t>
            </a:r>
          </a:p>
          <a:p>
            <a:pPr marL="0" lvl="1" indent="0">
              <a:lnSpc>
                <a:spcPct val="100000"/>
              </a:lnSpc>
              <a:spcBef>
                <a:spcPts val="0"/>
              </a:spcBef>
              <a:buNone/>
            </a:pPr>
            <a:endParaRPr lang="en-US" dirty="0">
              <a:latin typeface="Calibri" panose="020F0502020204030204" pitchFamily="34" charset="0"/>
              <a:ea typeface="Verdana" panose="020B0604030504040204" pitchFamily="34" charset="0"/>
              <a:cs typeface="Calibri" panose="020F0502020204030204" pitchFamily="34" charset="0"/>
            </a:endParaRPr>
          </a:p>
          <a:p>
            <a:pPr lvl="1">
              <a:lnSpc>
                <a:spcPct val="100000"/>
              </a:lnSpc>
              <a:spcBef>
                <a:spcPts val="0"/>
              </a:spcBef>
              <a:buFont typeface="Wingdings" panose="05000000000000000000" pitchFamily="2" charset="2"/>
              <a:buChar char="ü"/>
            </a:pPr>
            <a:r>
              <a:rPr lang="en-US" dirty="0">
                <a:latin typeface="Calibri" panose="020F0502020204030204" pitchFamily="34" charset="0"/>
                <a:ea typeface="Verdana" panose="020B0604030504040204" pitchFamily="34" charset="0"/>
                <a:cs typeface="Calibri" panose="020F0502020204030204" pitchFamily="34" charset="0"/>
              </a:rPr>
              <a:t>Make sure all equipment is set up and functioning properly before the polls</a:t>
            </a:r>
          </a:p>
          <a:p>
            <a:pPr marL="457200" lvl="1" indent="0">
              <a:lnSpc>
                <a:spcPct val="100000"/>
              </a:lnSpc>
              <a:spcBef>
                <a:spcPts val="0"/>
              </a:spcBef>
              <a:buNone/>
            </a:pPr>
            <a:r>
              <a:rPr lang="en-US" dirty="0">
                <a:latin typeface="Calibri" panose="020F0502020204030204" pitchFamily="34" charset="0"/>
                <a:ea typeface="Verdana" panose="020B0604030504040204" pitchFamily="34" charset="0"/>
                <a:cs typeface="Calibri" panose="020F0502020204030204" pitchFamily="34" charset="0"/>
              </a:rPr>
              <a:t>    open.</a:t>
            </a:r>
          </a:p>
          <a:p>
            <a:pPr lvl="1">
              <a:lnSpc>
                <a:spcPct val="100000"/>
              </a:lnSpc>
              <a:spcBef>
                <a:spcPts val="0"/>
              </a:spcBef>
              <a:spcAft>
                <a:spcPts val="600"/>
              </a:spcAft>
              <a:buFont typeface="Wingdings" panose="05000000000000000000" pitchFamily="2" charset="2"/>
              <a:buChar char="ü"/>
            </a:pPr>
            <a:r>
              <a:rPr lang="en-US" dirty="0">
                <a:latin typeface="Calibri" panose="020F0502020204030204" pitchFamily="34" charset="0"/>
                <a:ea typeface="Verdana" panose="020B0604030504040204" pitchFamily="34" charset="0"/>
                <a:cs typeface="Calibri" panose="020F0502020204030204" pitchFamily="34" charset="0"/>
              </a:rPr>
              <a:t>When time permits, check the equipment throughout the day to ensure it is working correctly.</a:t>
            </a:r>
          </a:p>
          <a:p>
            <a:pPr marL="0" lvl="1" indent="0">
              <a:lnSpc>
                <a:spcPct val="100000"/>
              </a:lnSpc>
              <a:spcBef>
                <a:spcPts val="0"/>
              </a:spcBef>
              <a:buNone/>
            </a:pPr>
            <a:r>
              <a:rPr lang="en-US" sz="2400" dirty="0">
                <a:latin typeface="Calibri" panose="020F0502020204030204" pitchFamily="34" charset="0"/>
                <a:ea typeface="Verdana" panose="020B0604030504040204" pitchFamily="34" charset="0"/>
                <a:cs typeface="Calibri" panose="020F0502020204030204" pitchFamily="34" charset="0"/>
              </a:rPr>
              <a:t>If equipment does not seem to be operating correctly, </a:t>
            </a:r>
            <a:r>
              <a:rPr lang="en-US" sz="2400" b="1" dirty="0">
                <a:latin typeface="Calibri" panose="020F0502020204030204" pitchFamily="34" charset="0"/>
                <a:ea typeface="Verdana" panose="020B0604030504040204" pitchFamily="34" charset="0"/>
                <a:cs typeface="Calibri" panose="020F0502020204030204" pitchFamily="34" charset="0"/>
              </a:rPr>
              <a:t>call the county Election Office </a:t>
            </a:r>
            <a:r>
              <a:rPr lang="en-US" sz="2400" b="1" u="sng" dirty="0">
                <a:latin typeface="Calibri" panose="020F0502020204030204" pitchFamily="34" charset="0"/>
                <a:ea typeface="Verdana" panose="020B0604030504040204" pitchFamily="34" charset="0"/>
                <a:cs typeface="Calibri" panose="020F0502020204030204" pitchFamily="34" charset="0"/>
              </a:rPr>
              <a:t>immediately</a:t>
            </a:r>
            <a:r>
              <a:rPr lang="en-US" sz="2400" b="1" dirty="0">
                <a:latin typeface="Calibri" panose="020F0502020204030204" pitchFamily="34" charset="0"/>
                <a:ea typeface="Verdana" panose="020B0604030504040204" pitchFamily="34" charset="0"/>
                <a:cs typeface="Calibri" panose="020F0502020204030204" pitchFamily="34" charset="0"/>
              </a:rPr>
              <a:t>.</a:t>
            </a:r>
          </a:p>
          <a:p>
            <a:pPr marL="0" lvl="1" indent="0">
              <a:lnSpc>
                <a:spcPct val="100000"/>
              </a:lnSpc>
              <a:spcBef>
                <a:spcPts val="0"/>
              </a:spcBef>
              <a:buNone/>
            </a:pPr>
            <a:endParaRPr lang="en-US" sz="2400" b="1" dirty="0">
              <a:latin typeface="Calibri" panose="020F0502020204030204" pitchFamily="34" charset="0"/>
              <a:ea typeface="Verdana" panose="020B060403050404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E2E76CD9-283F-71E3-6B22-C3F2BBC0614C}"/>
              </a:ext>
            </a:extLst>
          </p:cNvPr>
          <p:cNvSpPr txBox="1"/>
          <p:nvPr/>
        </p:nvSpPr>
        <p:spPr>
          <a:xfrm>
            <a:off x="639101" y="401216"/>
            <a:ext cx="8622890" cy="923330"/>
          </a:xfrm>
          <a:prstGeom prst="rect">
            <a:avLst/>
          </a:prstGeom>
          <a:noFill/>
        </p:spPr>
        <p:txBody>
          <a:bodyPr wrap="square">
            <a:spAutoFit/>
          </a:bodyPr>
          <a:lstStyle/>
          <a:p>
            <a:pPr marL="0" indent="0">
              <a:buNone/>
            </a:pPr>
            <a:r>
              <a:rPr lang="en-US" sz="5400" dirty="0">
                <a:ea typeface="Verdana" panose="020B0604030504040204" pitchFamily="34" charset="0"/>
                <a:cs typeface="Calibri Light" panose="020F0302020204030204" pitchFamily="34" charset="0"/>
              </a:rPr>
              <a:t>Equipment Problems </a:t>
            </a:r>
          </a:p>
        </p:txBody>
      </p:sp>
      <p:sp>
        <p:nvSpPr>
          <p:cNvPr id="5" name="TextBox 4">
            <a:extLst>
              <a:ext uri="{FF2B5EF4-FFF2-40B4-BE49-F238E27FC236}">
                <a16:creationId xmlns:a16="http://schemas.microsoft.com/office/drawing/2014/main" id="{88BB51A5-E55D-75C7-5733-40D823146A25}"/>
              </a:ext>
            </a:extLst>
          </p:cNvPr>
          <p:cNvSpPr txBox="1"/>
          <p:nvPr/>
        </p:nvSpPr>
        <p:spPr>
          <a:xfrm>
            <a:off x="133350" y="5873311"/>
            <a:ext cx="11858625" cy="446276"/>
          </a:xfrm>
          <a:prstGeom prst="rect">
            <a:avLst/>
          </a:prstGeom>
          <a:noFill/>
        </p:spPr>
        <p:txBody>
          <a:bodyPr wrap="square">
            <a:spAutoFit/>
          </a:bodyPr>
          <a:lstStyle/>
          <a:p>
            <a:pPr marL="114300" indent="0" algn="ctr">
              <a:lnSpc>
                <a:spcPct val="100000"/>
              </a:lnSpc>
              <a:spcBef>
                <a:spcPts val="0"/>
              </a:spcBef>
              <a:buNone/>
            </a:pPr>
            <a:r>
              <a:rPr lang="en-US" sz="2300" b="1" u="sng" dirty="0">
                <a:latin typeface="Calibri" panose="020F0502020204030204" pitchFamily="34" charset="0"/>
                <a:ea typeface="Verdana" panose="020B0604030504040204" pitchFamily="34" charset="0"/>
                <a:cs typeface="Calibri" panose="020F0502020204030204" pitchFamily="34" charset="0"/>
              </a:rPr>
              <a:t>NOTE</a:t>
            </a:r>
            <a:r>
              <a:rPr lang="en-US" sz="2300" b="1" dirty="0">
                <a:latin typeface="Calibri" panose="020F0502020204030204" pitchFamily="34" charset="0"/>
                <a:ea typeface="Verdana" panose="020B0604030504040204" pitchFamily="34" charset="0"/>
                <a:cs typeface="Calibri" panose="020F0502020204030204" pitchFamily="34" charset="0"/>
              </a:rPr>
              <a:t>:  For specific equipment problems, see the Election Handbook</a:t>
            </a:r>
            <a:r>
              <a:rPr lang="en-US" sz="2300" b="1" dirty="0">
                <a:solidFill>
                  <a:srgbClr val="0070C0"/>
                </a:solidFill>
                <a:latin typeface="Calibri" panose="020F0502020204030204" pitchFamily="34" charset="0"/>
                <a:ea typeface="Verdana" panose="020B0604030504040204" pitchFamily="34" charset="0"/>
                <a:cs typeface="Calibri" panose="020F0502020204030204" pitchFamily="34" charset="0"/>
              </a:rPr>
              <a:t> </a:t>
            </a:r>
            <a:r>
              <a:rPr lang="en-US" sz="2300" b="1" dirty="0">
                <a:latin typeface="Calibri" panose="020F0502020204030204" pitchFamily="34" charset="0"/>
                <a:ea typeface="Verdana" panose="020B0604030504040204" pitchFamily="34" charset="0"/>
                <a:cs typeface="Calibri" panose="020F0502020204030204" pitchFamily="34" charset="0"/>
              </a:rPr>
              <a:t>Troubleshooting Guide.</a:t>
            </a:r>
          </a:p>
        </p:txBody>
      </p:sp>
    </p:spTree>
    <p:custDataLst>
      <p:tags r:id="rId1"/>
    </p:custData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50164E-6733-F5D7-4C25-CA34217EAF69}"/>
              </a:ext>
            </a:extLst>
          </p:cNvPr>
          <p:cNvPicPr>
            <a:picLocks noChangeAspect="1"/>
          </p:cNvPicPr>
          <p:nvPr/>
        </p:nvPicPr>
        <p:blipFill rotWithShape="1">
          <a:blip r:embed="rId3"/>
          <a:srcRect t="8232"/>
          <a:stretch/>
        </p:blipFill>
        <p:spPr>
          <a:xfrm>
            <a:off x="0" y="1201683"/>
            <a:ext cx="12192000" cy="1559784"/>
          </a:xfrm>
          <a:prstGeom prst="rect">
            <a:avLst/>
          </a:prstGeom>
        </p:spPr>
      </p:pic>
      <p:sp>
        <p:nvSpPr>
          <p:cNvPr id="105475" name="Content Placeholder 2"/>
          <p:cNvSpPr>
            <a:spLocks noGrp="1"/>
          </p:cNvSpPr>
          <p:nvPr>
            <p:ph idx="1"/>
          </p:nvPr>
        </p:nvSpPr>
        <p:spPr>
          <a:xfrm>
            <a:off x="1046376" y="1462193"/>
            <a:ext cx="10307424" cy="5184513"/>
          </a:xfrm>
        </p:spPr>
        <p:txBody>
          <a:bodyPr>
            <a:normAutofit/>
          </a:bodyPr>
          <a:lstStyle/>
          <a:p>
            <a:pPr marL="58738" lvl="1" indent="0">
              <a:buNone/>
            </a:pPr>
            <a:r>
              <a:rPr lang="en-US" dirty="0">
                <a:latin typeface="+mn-lt"/>
                <a:ea typeface="Verdana" panose="020B0604030504040204" pitchFamily="34" charset="0"/>
                <a:cs typeface="Calibri" panose="020F0502020204030204" pitchFamily="34" charset="0"/>
              </a:rPr>
              <a:t>A list of declared write-in candidates will be provided by the Election Administrator.</a:t>
            </a:r>
          </a:p>
          <a:p>
            <a:pPr lvl="1"/>
            <a:r>
              <a:rPr lang="en-US" dirty="0">
                <a:latin typeface="+mn-lt"/>
                <a:ea typeface="Verdana" panose="020B0604030504040204" pitchFamily="34" charset="0"/>
                <a:cs typeface="Calibri" panose="020F0502020204030204" pitchFamily="34" charset="0"/>
              </a:rPr>
              <a:t>You should provide a copy of the list to an elector </a:t>
            </a:r>
            <a:r>
              <a:rPr lang="en-US" b="1" u="sng" dirty="0">
                <a:latin typeface="+mn-lt"/>
                <a:ea typeface="Verdana" panose="020B0604030504040204" pitchFamily="34" charset="0"/>
                <a:cs typeface="Calibri" panose="020F0502020204030204" pitchFamily="34" charset="0"/>
              </a:rPr>
              <a:t>ONLY</a:t>
            </a:r>
            <a:r>
              <a:rPr lang="en-US" dirty="0">
                <a:latin typeface="+mn-lt"/>
                <a:ea typeface="Verdana" panose="020B0604030504040204" pitchFamily="34" charset="0"/>
                <a:cs typeface="Calibri" panose="020F0502020204030204" pitchFamily="34" charset="0"/>
              </a:rPr>
              <a:t> if they request it.</a:t>
            </a:r>
          </a:p>
          <a:p>
            <a:pPr lvl="1"/>
            <a:r>
              <a:rPr lang="en-US" dirty="0">
                <a:latin typeface="+mn-lt"/>
                <a:ea typeface="Verdana" panose="020B0604030504040204" pitchFamily="34" charset="0"/>
                <a:cs typeface="Calibri" panose="020F0502020204030204" pitchFamily="34" charset="0"/>
              </a:rPr>
              <a:t>Your Election Administrator will advise you on the use of labels by voters for write-in candidates. </a:t>
            </a:r>
            <a:r>
              <a:rPr lang="en-US" sz="2400" dirty="0">
                <a:latin typeface="+mn-lt"/>
                <a:ea typeface="Verdana" panose="020B0604030504040204" pitchFamily="34" charset="0"/>
                <a:cs typeface="Calibri" panose="020F0502020204030204" pitchFamily="34" charset="0"/>
              </a:rPr>
              <a:t>Use of labels by voters may vary depending on the type of equipment (if any) used.</a:t>
            </a:r>
          </a:p>
          <a:p>
            <a:pPr lvl="1"/>
            <a:r>
              <a:rPr lang="en-US" dirty="0">
                <a:latin typeface="+mn-lt"/>
                <a:ea typeface="Verdana" panose="020B0604030504040204" pitchFamily="34" charset="0"/>
                <a:cs typeface="Calibri" panose="020F0502020204030204" pitchFamily="34" charset="0"/>
              </a:rPr>
              <a:t>An elector has the option to write in the name of a candidate of choice, whether there is a qualified candidate or not.</a:t>
            </a:r>
          </a:p>
          <a:p>
            <a:pPr marL="457200" lvl="1" indent="0">
              <a:buNone/>
            </a:pPr>
            <a:endParaRPr lang="en-US" sz="1600" dirty="0">
              <a:latin typeface="+mn-lt"/>
              <a:ea typeface="Verdana" panose="020B0604030504040204" pitchFamily="34" charset="0"/>
              <a:cs typeface="Calibri" panose="020F0502020204030204" pitchFamily="34" charset="0"/>
            </a:endParaRPr>
          </a:p>
          <a:p>
            <a:pPr marL="0" lvl="1" indent="0">
              <a:buNone/>
            </a:pPr>
            <a:r>
              <a:rPr lang="en-US" b="1" dirty="0">
                <a:latin typeface="+mn-lt"/>
                <a:ea typeface="Verdana" panose="020B0604030504040204" pitchFamily="34" charset="0"/>
                <a:cs typeface="Calibri Light" panose="020F0302020204030204" pitchFamily="34" charset="0"/>
              </a:rPr>
              <a:t>Counting Write-in Votes</a:t>
            </a:r>
          </a:p>
          <a:p>
            <a:pPr marL="685800" lvl="3"/>
            <a:r>
              <a:rPr lang="en-US" sz="2400" dirty="0">
                <a:latin typeface="+mn-lt"/>
                <a:ea typeface="Verdana" panose="020B0604030504040204" pitchFamily="34" charset="0"/>
                <a:cs typeface="Calibri Light" panose="020F0302020204030204" pitchFamily="34" charset="0"/>
              </a:rPr>
              <a:t>Write-ins votes are counted </a:t>
            </a:r>
            <a:r>
              <a:rPr lang="en-US" sz="2400" b="1" u="sng" dirty="0">
                <a:latin typeface="+mn-lt"/>
                <a:ea typeface="Verdana" panose="020B0604030504040204" pitchFamily="34" charset="0"/>
                <a:cs typeface="Calibri Light" panose="020F0302020204030204" pitchFamily="34" charset="0"/>
              </a:rPr>
              <a:t>only</a:t>
            </a:r>
            <a:r>
              <a:rPr lang="en-US" sz="2400" dirty="0">
                <a:latin typeface="+mn-lt"/>
                <a:ea typeface="Verdana" panose="020B0604030504040204" pitchFamily="34" charset="0"/>
                <a:cs typeface="Calibri Light" panose="020F0302020204030204" pitchFamily="34" charset="0"/>
              </a:rPr>
              <a:t> for any candidate who filed a “</a:t>
            </a:r>
            <a:r>
              <a:rPr lang="en-US" sz="2400" b="1" dirty="0">
                <a:latin typeface="+mn-lt"/>
                <a:ea typeface="Verdana" panose="020B0604030504040204" pitchFamily="34" charset="0"/>
                <a:cs typeface="Calibri Light" panose="020F0302020204030204" pitchFamily="34" charset="0"/>
              </a:rPr>
              <a:t>Declaration of Intent for Write-in Candidate</a:t>
            </a:r>
            <a:r>
              <a:rPr lang="en-US" sz="2400" dirty="0">
                <a:latin typeface="+mn-lt"/>
                <a:ea typeface="Verdana" panose="020B0604030504040204" pitchFamily="34" charset="0"/>
                <a:cs typeface="Calibri Light" panose="020F0302020204030204" pitchFamily="34" charset="0"/>
              </a:rPr>
              <a:t>.”</a:t>
            </a:r>
          </a:p>
          <a:p>
            <a:pPr marL="685800" lvl="3"/>
            <a:r>
              <a:rPr lang="en-US" sz="2400" dirty="0">
                <a:latin typeface="+mn-lt"/>
                <a:ea typeface="Verdana" panose="020B0604030504040204" pitchFamily="34" charset="0"/>
                <a:cs typeface="Calibri Light" panose="020F0302020204030204" pitchFamily="34" charset="0"/>
              </a:rPr>
              <a:t>See </a:t>
            </a:r>
            <a:r>
              <a:rPr lang="en-US" sz="2400" b="1" dirty="0">
                <a:latin typeface="+mn-lt"/>
                <a:ea typeface="Verdana" panose="020B0604030504040204" pitchFamily="34" charset="0"/>
                <a:cs typeface="Calibri Light" panose="020F0302020204030204" pitchFamily="34" charset="0"/>
              </a:rPr>
              <a:t>Election Handbook</a:t>
            </a:r>
            <a:r>
              <a:rPr lang="en-US" sz="2400" dirty="0">
                <a:latin typeface="+mn-lt"/>
                <a:ea typeface="Verdana" panose="020B0604030504040204" pitchFamily="34" charset="0"/>
                <a:cs typeface="Calibri Light" panose="020F0302020204030204" pitchFamily="34" charset="0"/>
              </a:rPr>
              <a:t> section on counting write-in votes for detailed instructions.</a:t>
            </a:r>
          </a:p>
          <a:p>
            <a:pPr lvl="1">
              <a:buFont typeface="Wingdings" panose="05000000000000000000" pitchFamily="2" charset="2"/>
              <a:buChar char="Ø"/>
            </a:pPr>
            <a:endParaRPr lang="en-US" dirty="0">
              <a:ea typeface="Verdana" panose="020B0604030504040204" pitchFamily="34" charset="0"/>
              <a:cs typeface="Calibri Light" panose="020F0302020204030204" pitchFamily="34" charset="0"/>
            </a:endParaRPr>
          </a:p>
        </p:txBody>
      </p:sp>
      <p:sp>
        <p:nvSpPr>
          <p:cNvPr id="2" name="TextBox 1">
            <a:extLst>
              <a:ext uri="{FF2B5EF4-FFF2-40B4-BE49-F238E27FC236}">
                <a16:creationId xmlns:a16="http://schemas.microsoft.com/office/drawing/2014/main" id="{32C3A0B8-59B4-80C1-5D46-3C74E0A0AB2B}"/>
              </a:ext>
            </a:extLst>
          </p:cNvPr>
          <p:cNvSpPr txBox="1"/>
          <p:nvPr/>
        </p:nvSpPr>
        <p:spPr>
          <a:xfrm>
            <a:off x="658765" y="401216"/>
            <a:ext cx="8622890" cy="923330"/>
          </a:xfrm>
          <a:prstGeom prst="rect">
            <a:avLst/>
          </a:prstGeom>
          <a:noFill/>
        </p:spPr>
        <p:txBody>
          <a:bodyPr wrap="square">
            <a:spAutoFit/>
          </a:bodyPr>
          <a:lstStyle/>
          <a:p>
            <a:pPr marL="0" indent="0">
              <a:buNone/>
            </a:pPr>
            <a:r>
              <a:rPr lang="en-US" sz="5400" dirty="0">
                <a:ea typeface="Verdana" panose="020B0604030504040204" pitchFamily="34" charset="0"/>
                <a:cs typeface="Calibri Light" panose="020F0302020204030204" pitchFamily="34" charset="0"/>
              </a:rPr>
              <a:t>Write-Ins</a:t>
            </a:r>
          </a:p>
        </p:txBody>
      </p:sp>
    </p:spTree>
    <p:custDataLst>
      <p:tags r:id="rId1"/>
    </p:custData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FAF250-2CA9-05E7-E5A2-8814C410D06C}"/>
              </a:ext>
            </a:extLst>
          </p:cNvPr>
          <p:cNvPicPr>
            <a:picLocks noChangeAspect="1"/>
          </p:cNvPicPr>
          <p:nvPr/>
        </p:nvPicPr>
        <p:blipFill>
          <a:blip r:embed="rId3"/>
          <a:stretch>
            <a:fillRect/>
          </a:stretch>
        </p:blipFill>
        <p:spPr>
          <a:xfrm>
            <a:off x="686820" y="453796"/>
            <a:ext cx="1988992" cy="1958510"/>
          </a:xfrm>
          <a:prstGeom prst="rect">
            <a:avLst/>
          </a:prstGeom>
        </p:spPr>
      </p:pic>
      <p:sp>
        <p:nvSpPr>
          <p:cNvPr id="107523" name="Content Placeholder 2"/>
          <p:cNvSpPr>
            <a:spLocks noGrp="1"/>
          </p:cNvSpPr>
          <p:nvPr>
            <p:ph idx="1"/>
          </p:nvPr>
        </p:nvSpPr>
        <p:spPr>
          <a:xfrm>
            <a:off x="2378799" y="2113991"/>
            <a:ext cx="8821581" cy="4165649"/>
          </a:xfrm>
        </p:spPr>
        <p:txBody>
          <a:bodyPr>
            <a:normAutofit/>
          </a:bodyPr>
          <a:lstStyle/>
          <a:p>
            <a:pPr marL="0" indent="0">
              <a:buNone/>
            </a:pPr>
            <a:r>
              <a:rPr lang="en-US" sz="2400" b="1" dirty="0">
                <a:ea typeface="Verdana" panose="020B0604030504040204" pitchFamily="34" charset="0"/>
                <a:cs typeface="Calibri Light" panose="020F0302020204030204" pitchFamily="34" charset="0"/>
              </a:rPr>
              <a:t>A Chief Election Judge or Official should </a:t>
            </a:r>
            <a:r>
              <a:rPr lang="en-US" sz="2400" b="1" u="sng" dirty="0">
                <a:ea typeface="Verdana" panose="020B0604030504040204" pitchFamily="34" charset="0"/>
                <a:cs typeface="Calibri Light" panose="020F0302020204030204" pitchFamily="34" charset="0"/>
              </a:rPr>
              <a:t>NOT</a:t>
            </a:r>
            <a:r>
              <a:rPr lang="en-US" sz="2400" b="1" dirty="0">
                <a:ea typeface="Verdana" panose="020B0604030504040204" pitchFamily="34" charset="0"/>
                <a:cs typeface="Calibri Light" panose="020F0302020204030204" pitchFamily="34" charset="0"/>
              </a:rPr>
              <a:t> s</a:t>
            </a:r>
            <a:r>
              <a:rPr lang="en-US" sz="2400" dirty="0">
                <a:ea typeface="Verdana" panose="020B0604030504040204" pitchFamily="34" charset="0"/>
                <a:cs typeface="Calibri Light" panose="020F0302020204030204" pitchFamily="34" charset="0"/>
              </a:rPr>
              <a:t>erve in a precinct where a voting system is used unless the judge:</a:t>
            </a:r>
          </a:p>
          <a:p>
            <a:pPr marL="0" indent="0">
              <a:buNone/>
            </a:pPr>
            <a:endParaRPr lang="en-US" sz="500" dirty="0">
              <a:ea typeface="Verdana" panose="020B0604030504040204" pitchFamily="34" charset="0"/>
              <a:cs typeface="Calibri Light" panose="020F0302020204030204" pitchFamily="34" charset="0"/>
            </a:endParaRPr>
          </a:p>
          <a:p>
            <a:pPr marL="747713" lvl="2" indent="-236538"/>
            <a:r>
              <a:rPr lang="en-US" sz="2400" dirty="0">
                <a:ea typeface="Verdana" panose="020B0604030504040204" pitchFamily="34" charset="0"/>
                <a:cs typeface="Calibri Light" panose="020F0302020204030204" pitchFamily="34" charset="0"/>
              </a:rPr>
              <a:t>has received the required instruction on the voting system(s);</a:t>
            </a:r>
          </a:p>
          <a:p>
            <a:pPr marL="747713" lvl="2" indent="-236538"/>
            <a:r>
              <a:rPr lang="en-US" sz="2400" dirty="0">
                <a:ea typeface="Verdana" panose="020B0604030504040204" pitchFamily="34" charset="0"/>
                <a:cs typeface="Calibri Light" panose="020F0302020204030204" pitchFamily="34" charset="0"/>
              </a:rPr>
              <a:t>is fully qualified to perform duties in connection with the system(s); </a:t>
            </a:r>
            <a:r>
              <a:rPr lang="en-US" sz="2400" b="1" dirty="0">
                <a:ea typeface="Verdana" panose="020B0604030504040204" pitchFamily="34" charset="0"/>
                <a:cs typeface="Calibri Light" panose="020F0302020204030204" pitchFamily="34" charset="0"/>
              </a:rPr>
              <a:t>and</a:t>
            </a:r>
            <a:r>
              <a:rPr lang="en-US" sz="2400" dirty="0">
                <a:ea typeface="Verdana" panose="020B0604030504040204" pitchFamily="34" charset="0"/>
                <a:cs typeface="Calibri Light" panose="020F0302020204030204" pitchFamily="34" charset="0"/>
              </a:rPr>
              <a:t> </a:t>
            </a:r>
          </a:p>
          <a:p>
            <a:pPr marL="747713" lvl="2" indent="-236538"/>
            <a:r>
              <a:rPr lang="en-US" sz="2400" dirty="0">
                <a:ea typeface="Verdana" panose="020B0604030504040204" pitchFamily="34" charset="0"/>
                <a:cs typeface="Calibri Light" panose="020F0302020204030204" pitchFamily="34" charset="0"/>
              </a:rPr>
              <a:t>has received a </a:t>
            </a:r>
            <a:r>
              <a:rPr lang="en-US" sz="2400" dirty="0">
                <a:ea typeface="Verdana" panose="020B0604030504040204" pitchFamily="34" charset="0"/>
                <a:cs typeface="Calibri Light" panose="020F0302020204030204" pitchFamily="34" charset="0"/>
                <a:hlinkClick r:id="rId4">
                  <a:extLst>
                    <a:ext uri="{A12FA001-AC4F-418D-AE19-62706E023703}">
                      <ahyp:hlinkClr xmlns:ahyp="http://schemas.microsoft.com/office/drawing/2018/hyperlinkcolor" val="tx"/>
                    </a:ext>
                  </a:extLst>
                </a:hlinkClick>
              </a:rPr>
              <a:t>Certificate</a:t>
            </a:r>
            <a:r>
              <a:rPr lang="en-US" sz="2400" dirty="0">
                <a:ea typeface="Verdana" panose="020B0604030504040204" pitchFamily="34" charset="0"/>
                <a:cs typeface="Calibri Light" panose="020F0302020204030204" pitchFamily="34" charset="0"/>
              </a:rPr>
              <a:t> of the above from the Election Administrator. </a:t>
            </a:r>
          </a:p>
          <a:p>
            <a:pPr lvl="2"/>
            <a:endParaRPr lang="en-US" b="1" dirty="0">
              <a:solidFill>
                <a:srgbClr val="7030A0"/>
              </a:solidFill>
            </a:endParaRPr>
          </a:p>
          <a:p>
            <a:pPr marL="914400" lvl="2" indent="0">
              <a:buNone/>
            </a:pPr>
            <a:endParaRPr lang="en-US" b="1" dirty="0">
              <a:solidFill>
                <a:srgbClr val="7030A0"/>
              </a:solidFill>
            </a:endParaRPr>
          </a:p>
        </p:txBody>
      </p:sp>
    </p:spTree>
    <p:custDataLst>
      <p:tags r:id="rId1"/>
    </p:custData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FAF250-2CA9-05E7-E5A2-8814C410D06C}"/>
              </a:ext>
            </a:extLst>
          </p:cNvPr>
          <p:cNvPicPr>
            <a:picLocks noChangeAspect="1"/>
          </p:cNvPicPr>
          <p:nvPr/>
        </p:nvPicPr>
        <p:blipFill>
          <a:blip r:embed="rId3"/>
          <a:stretch>
            <a:fillRect/>
          </a:stretch>
        </p:blipFill>
        <p:spPr>
          <a:xfrm>
            <a:off x="9357432" y="797925"/>
            <a:ext cx="1988992" cy="1958510"/>
          </a:xfrm>
          <a:prstGeom prst="rect">
            <a:avLst/>
          </a:prstGeom>
        </p:spPr>
      </p:pic>
      <p:sp>
        <p:nvSpPr>
          <p:cNvPr id="5" name="TextBox 4">
            <a:extLst>
              <a:ext uri="{FF2B5EF4-FFF2-40B4-BE49-F238E27FC236}">
                <a16:creationId xmlns:a16="http://schemas.microsoft.com/office/drawing/2014/main" id="{828A3249-4182-3716-F7B5-E45F7EADA658}"/>
              </a:ext>
            </a:extLst>
          </p:cNvPr>
          <p:cNvSpPr txBox="1"/>
          <p:nvPr/>
        </p:nvSpPr>
        <p:spPr>
          <a:xfrm>
            <a:off x="580104" y="544005"/>
            <a:ext cx="11031792" cy="5693866"/>
          </a:xfrm>
          <a:prstGeom prst="rect">
            <a:avLst/>
          </a:prstGeom>
          <a:noFill/>
        </p:spPr>
        <p:txBody>
          <a:bodyPr wrap="square">
            <a:spAutoFit/>
          </a:bodyPr>
          <a:lstStyle/>
          <a:p>
            <a:pPr marL="0" indent="0">
              <a:buNone/>
            </a:pPr>
            <a:r>
              <a:rPr lang="en-US" sz="2400" b="1" dirty="0">
                <a:latin typeface="Calibri" panose="020F0502020204030204" pitchFamily="34" charset="0"/>
                <a:ea typeface="Verdana" panose="020B0604030504040204" pitchFamily="34" charset="0"/>
                <a:cs typeface="Calibri" panose="020F0502020204030204" pitchFamily="34" charset="0"/>
              </a:rPr>
              <a:t>An Election Judge or Official should </a:t>
            </a:r>
            <a:r>
              <a:rPr lang="en-US" sz="2400" b="1" u="sng" dirty="0">
                <a:latin typeface="Calibri" panose="020F0502020204030204" pitchFamily="34" charset="0"/>
                <a:ea typeface="Verdana" panose="020B0604030504040204" pitchFamily="34" charset="0"/>
                <a:cs typeface="Calibri" panose="020F0502020204030204" pitchFamily="34" charset="0"/>
              </a:rPr>
              <a:t>NOT</a:t>
            </a:r>
            <a:r>
              <a:rPr lang="en-US" sz="2400" b="1" dirty="0">
                <a:latin typeface="Calibri" panose="020F0502020204030204" pitchFamily="34" charset="0"/>
                <a:ea typeface="Verdana" panose="020B0604030504040204" pitchFamily="34" charset="0"/>
                <a:cs typeface="Calibri" panose="020F0502020204030204" pitchFamily="34" charset="0"/>
              </a:rPr>
              <a:t>:</a:t>
            </a:r>
          </a:p>
          <a:p>
            <a:pPr marL="914400" lvl="1" indent="-457200">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Deposit a ballot in the ballot box that does not contain </a:t>
            </a:r>
          </a:p>
          <a:p>
            <a:pPr marL="796925" lvl="1" indent="-339725"/>
            <a:r>
              <a:rPr lang="en-US" sz="2400" dirty="0">
                <a:latin typeface="Calibri" panose="020F0502020204030204" pitchFamily="34" charset="0"/>
                <a:ea typeface="Verdana" panose="020B0604030504040204" pitchFamily="34" charset="0"/>
                <a:cs typeface="Calibri" panose="020F0502020204030204" pitchFamily="34" charset="0"/>
              </a:rPr>
              <a:t>       the official stamp, unless the judges agree that the missing </a:t>
            </a:r>
          </a:p>
          <a:p>
            <a:pPr lvl="1"/>
            <a:r>
              <a:rPr lang="en-US" sz="2400" dirty="0">
                <a:latin typeface="Calibri" panose="020F0502020204030204" pitchFamily="34" charset="0"/>
                <a:ea typeface="Verdana" panose="020B0604030504040204" pitchFamily="34" charset="0"/>
                <a:cs typeface="Calibri" panose="020F0502020204030204" pitchFamily="34" charset="0"/>
              </a:rPr>
              <a:t>       stamp is due to election judge error.</a:t>
            </a:r>
          </a:p>
          <a:p>
            <a:pPr marL="914400" lvl="1" indent="-457200">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Open or examine the folded ballot of an elector before putting                            the ballot in the ballot box.</a:t>
            </a:r>
          </a:p>
          <a:p>
            <a:pPr marL="914400" lvl="1" indent="-457200">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Look at any mark upon the ballot by the elector.</a:t>
            </a:r>
          </a:p>
          <a:p>
            <a:pPr marL="914400" lvl="1" indent="-457200">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Allow an individual other than the elector to be present at the marking of the ballot, unless the elector has a disability and chooses someone to aid. </a:t>
            </a:r>
          </a:p>
          <a:p>
            <a:pPr marL="914400" lvl="1" indent="-457200">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Make a false statement in a certificate regarding affirmation.</a:t>
            </a:r>
          </a:p>
          <a:p>
            <a:pPr marL="914400" lvl="1" indent="-457200">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Turn away any voter from the polls.</a:t>
            </a:r>
          </a:p>
          <a:p>
            <a:pPr marL="914400" lvl="1" indent="-457200">
              <a:buFont typeface="Arial" panose="020B0604020202020204" pitchFamily="34" charset="0"/>
              <a:buChar char="•"/>
            </a:pPr>
            <a:r>
              <a:rPr lang="en-US" sz="2400" dirty="0">
                <a:latin typeface="Calibri" panose="020F0502020204030204" pitchFamily="34" charset="0"/>
                <a:ea typeface="Verdana" panose="020B0604030504040204" pitchFamily="34" charset="0"/>
                <a:cs typeface="Calibri" panose="020F0502020204030204" pitchFamily="34" charset="0"/>
              </a:rPr>
              <a:t>Express their </a:t>
            </a:r>
            <a:r>
              <a:rPr lang="en-US" sz="2400" b="1" dirty="0">
                <a:latin typeface="Calibri" panose="020F0502020204030204" pitchFamily="34" charset="0"/>
                <a:ea typeface="Verdana" panose="020B0604030504040204" pitchFamily="34" charset="0"/>
                <a:cs typeface="Calibri" panose="020F0502020204030204" pitchFamily="34" charset="0"/>
              </a:rPr>
              <a:t>opinion(s)</a:t>
            </a:r>
            <a:r>
              <a:rPr lang="en-US" sz="2400" b="1" dirty="0">
                <a:solidFill>
                  <a:schemeClr val="accent1">
                    <a:lumMod val="75000"/>
                  </a:schemeClr>
                </a:solidFill>
                <a:latin typeface="Calibri" panose="020F0502020204030204" pitchFamily="34" charset="0"/>
                <a:ea typeface="Verdana" panose="020B0604030504040204" pitchFamily="34" charset="0"/>
                <a:cs typeface="Calibri" panose="020F0502020204030204" pitchFamily="34" charset="0"/>
              </a:rPr>
              <a:t> </a:t>
            </a:r>
            <a:r>
              <a:rPr lang="en-US" sz="2400" dirty="0">
                <a:latin typeface="Calibri" panose="020F0502020204030204" pitchFamily="34" charset="0"/>
                <a:ea typeface="Verdana" panose="020B0604030504040204" pitchFamily="34" charset="0"/>
                <a:cs typeface="Calibri" panose="020F0502020204030204" pitchFamily="34" charset="0"/>
              </a:rPr>
              <a:t>while in their official capacity regarding any election subject. </a:t>
            </a:r>
          </a:p>
          <a:p>
            <a:pPr lvl="1"/>
            <a:endParaRPr lang="en-US" sz="2400" dirty="0">
              <a:latin typeface="Calibri" panose="020F0502020204030204" pitchFamily="34" charset="0"/>
              <a:ea typeface="Verdana" panose="020B0604030504040204" pitchFamily="34" charset="0"/>
              <a:cs typeface="Calibri" panose="020F0502020204030204" pitchFamily="34" charset="0"/>
            </a:endParaRPr>
          </a:p>
          <a:p>
            <a:pPr marL="0" lvl="3" indent="0" algn="ctr">
              <a:buNone/>
            </a:pPr>
            <a:r>
              <a:rPr lang="en-US" sz="2400" b="1" dirty="0">
                <a:solidFill>
                  <a:srgbClr val="8A6900"/>
                </a:solidFill>
                <a:latin typeface="Calibri" panose="020F0502020204030204" pitchFamily="34" charset="0"/>
                <a:ea typeface="Verdana" panose="020B0604030504040204" pitchFamily="34" charset="0"/>
                <a:cs typeface="Calibri" panose="020F0502020204030204" pitchFamily="34" charset="0"/>
              </a:rPr>
              <a:t>These actions could result in charges of official misconduct or a misdemeanor.  </a:t>
            </a:r>
          </a:p>
        </p:txBody>
      </p:sp>
    </p:spTree>
    <p:custDataLst>
      <p:tags r:id="rId1"/>
    </p:custDataLst>
    <p:extLst>
      <p:ext uri="{BB962C8B-B14F-4D97-AF65-F5344CB8AC3E}">
        <p14:creationId xmlns:p14="http://schemas.microsoft.com/office/powerpoint/2010/main" val="77983021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Content Placeholder 2"/>
          <p:cNvSpPr>
            <a:spLocks noGrp="1"/>
          </p:cNvSpPr>
          <p:nvPr>
            <p:ph idx="1"/>
          </p:nvPr>
        </p:nvSpPr>
        <p:spPr>
          <a:xfrm>
            <a:off x="1178560" y="2801501"/>
            <a:ext cx="11013440" cy="3907083"/>
          </a:xfrm>
        </p:spPr>
        <p:txBody>
          <a:bodyPr>
            <a:normAutofit/>
          </a:bodyPr>
          <a:lstStyle/>
          <a:p>
            <a:pPr>
              <a:buFont typeface="Wingdings" panose="05000000000000000000" pitchFamily="2" charset="2"/>
              <a:buChar char="ü"/>
            </a:pPr>
            <a:r>
              <a:rPr lang="en-US" sz="2400" b="1" dirty="0">
                <a:latin typeface="Calibri" panose="020F0502020204030204" pitchFamily="34" charset="0"/>
                <a:ea typeface="Verdana" panose="020B0604030504040204" pitchFamily="34" charset="0"/>
                <a:cs typeface="Calibri" panose="020F0502020204030204" pitchFamily="34" charset="0"/>
              </a:rPr>
              <a:t>CALL</a:t>
            </a:r>
            <a:r>
              <a:rPr lang="en-US" sz="2400" dirty="0">
                <a:latin typeface="Calibri" panose="020F0502020204030204" pitchFamily="34" charset="0"/>
                <a:ea typeface="Verdana" panose="020B0604030504040204" pitchFamily="34" charset="0"/>
                <a:cs typeface="Calibri" panose="020F0502020204030204" pitchFamily="34" charset="0"/>
              </a:rPr>
              <a:t> the county Election Administrator for assistance with polling place or              tabulating issues.</a:t>
            </a:r>
          </a:p>
          <a:p>
            <a:pPr>
              <a:buFont typeface="Wingdings" panose="05000000000000000000" pitchFamily="2" charset="2"/>
              <a:buChar char="ü"/>
            </a:pPr>
            <a:r>
              <a:rPr lang="en-US" sz="2400" b="1" dirty="0">
                <a:latin typeface="Calibri" panose="020F0502020204030204" pitchFamily="34" charset="0"/>
                <a:ea typeface="Verdana" panose="020B0604030504040204" pitchFamily="34" charset="0"/>
                <a:cs typeface="Calibri" panose="020F0502020204030204" pitchFamily="34" charset="0"/>
              </a:rPr>
              <a:t>READ</a:t>
            </a:r>
            <a:r>
              <a:rPr lang="en-US" sz="2400" dirty="0">
                <a:latin typeface="Calibri" panose="020F0502020204030204" pitchFamily="34" charset="0"/>
                <a:ea typeface="Verdana" panose="020B0604030504040204" pitchFamily="34" charset="0"/>
                <a:cs typeface="Calibri" panose="020F0502020204030204" pitchFamily="34" charset="0"/>
              </a:rPr>
              <a:t> the </a:t>
            </a:r>
            <a:r>
              <a:rPr lang="en-US" sz="2400" b="1" dirty="0">
                <a:latin typeface="Calibri" panose="020F0502020204030204" pitchFamily="34" charset="0"/>
                <a:ea typeface="Verdana" panose="020B0604030504040204" pitchFamily="34" charset="0"/>
                <a:cs typeface="Calibri" panose="020F0502020204030204" pitchFamily="34" charset="0"/>
              </a:rPr>
              <a:t>Election Handbook</a:t>
            </a:r>
            <a:r>
              <a:rPr lang="en-US" sz="2400" dirty="0">
                <a:latin typeface="Calibri" panose="020F0502020204030204" pitchFamily="34" charset="0"/>
                <a:ea typeface="Verdana" panose="020B0604030504040204" pitchFamily="34" charset="0"/>
                <a:cs typeface="Calibri" panose="020F0502020204030204" pitchFamily="34" charset="0"/>
              </a:rPr>
              <a:t> and the </a:t>
            </a:r>
            <a:r>
              <a:rPr lang="en-US" sz="2400" dirty="0">
                <a:latin typeface="Calibri" panose="020F0502020204030204" pitchFamily="34" charset="0"/>
                <a:ea typeface="Verdana" panose="020B060403050404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Uniform Voting System Guide</a:t>
            </a:r>
            <a:r>
              <a:rPr lang="en-US" sz="2400" dirty="0">
                <a:latin typeface="Calibri" panose="020F0502020204030204" pitchFamily="34" charset="0"/>
                <a:ea typeface="Verdana" panose="020B0604030504040204" pitchFamily="34" charset="0"/>
                <a:cs typeface="Calibri" panose="020F0502020204030204" pitchFamily="34" charset="0"/>
              </a:rPr>
              <a:t>.</a:t>
            </a:r>
          </a:p>
          <a:p>
            <a:pPr>
              <a:buFont typeface="Wingdings" panose="05000000000000000000" pitchFamily="2" charset="2"/>
              <a:buChar char="ü"/>
            </a:pPr>
            <a:r>
              <a:rPr lang="en-US" sz="2400" b="1" dirty="0">
                <a:latin typeface="Calibri" panose="020F0502020204030204" pitchFamily="34" charset="0"/>
                <a:ea typeface="Verdana" panose="020B0604030504040204" pitchFamily="34" charset="0"/>
                <a:cs typeface="Calibri" panose="020F0502020204030204" pitchFamily="34" charset="0"/>
              </a:rPr>
              <a:t>REVIEW</a:t>
            </a:r>
            <a:r>
              <a:rPr lang="en-US" sz="2400" dirty="0">
                <a:latin typeface="Calibri" panose="020F0502020204030204" pitchFamily="34" charset="0"/>
                <a:ea typeface="Verdana" panose="020B0604030504040204" pitchFamily="34" charset="0"/>
                <a:cs typeface="Calibri" panose="020F0502020204030204" pitchFamily="34" charset="0"/>
              </a:rPr>
              <a:t> the </a:t>
            </a:r>
            <a:r>
              <a:rPr lang="en-US" sz="2400" dirty="0">
                <a:latin typeface="Calibri" panose="020F0502020204030204" pitchFamily="34" charset="0"/>
                <a:ea typeface="Verdana" panose="020B0604030504040204" pitchFamily="34" charset="0"/>
                <a:cs typeface="Calibri" panose="020F0502020204030204" pitchFamily="34" charset="0"/>
                <a:hlinkClick r:id="rId4"/>
              </a:rPr>
              <a:t>Polling Place Forms</a:t>
            </a:r>
            <a:r>
              <a:rPr lang="en-US" sz="2400" dirty="0">
                <a:latin typeface="Calibri" panose="020F0502020204030204" pitchFamily="34" charset="0"/>
                <a:ea typeface="Verdana" panose="020B0604030504040204" pitchFamily="34" charset="0"/>
                <a:cs typeface="Calibri" panose="020F0502020204030204" pitchFamily="34" charset="0"/>
              </a:rPr>
              <a:t>.</a:t>
            </a:r>
          </a:p>
          <a:p>
            <a:pPr>
              <a:buFont typeface="Wingdings" panose="05000000000000000000" pitchFamily="2" charset="2"/>
              <a:buChar char="ü"/>
            </a:pPr>
            <a:r>
              <a:rPr lang="en-US" sz="2400" b="1" dirty="0">
                <a:latin typeface="Calibri" panose="020F0502020204030204" pitchFamily="34" charset="0"/>
                <a:ea typeface="Verdana" panose="020B0604030504040204" pitchFamily="34" charset="0"/>
                <a:cs typeface="Calibri" panose="020F0502020204030204" pitchFamily="34" charset="0"/>
              </a:rPr>
              <a:t>HELP</a:t>
            </a:r>
            <a:r>
              <a:rPr lang="en-US" sz="2400" dirty="0">
                <a:latin typeface="Calibri" panose="020F0502020204030204" pitchFamily="34" charset="0"/>
                <a:ea typeface="Verdana" panose="020B0604030504040204" pitchFamily="34" charset="0"/>
                <a:cs typeface="Calibri" panose="020F0502020204030204" pitchFamily="34" charset="0"/>
              </a:rPr>
              <a:t> each voter through the process of casting a ballot.</a:t>
            </a:r>
          </a:p>
          <a:p>
            <a:pPr marL="0" indent="0">
              <a:buNone/>
            </a:pPr>
            <a:endParaRPr lang="en-US" dirty="0">
              <a:latin typeface="Calibri" panose="020F0502020204030204" pitchFamily="34" charset="0"/>
              <a:ea typeface="Verdana" panose="020B0604030504040204" pitchFamily="34" charset="0"/>
              <a:cs typeface="Calibri" panose="020F0502020204030204" pitchFamily="34" charset="0"/>
            </a:endParaRPr>
          </a:p>
          <a:p>
            <a:pPr marL="914400" indent="-914400">
              <a:buNone/>
            </a:pPr>
            <a:r>
              <a:rPr lang="en-US" sz="2400" b="1" u="sng" dirty="0">
                <a:solidFill>
                  <a:srgbClr val="8A6900"/>
                </a:solidFill>
                <a:latin typeface="Calibri" panose="020F0502020204030204" pitchFamily="34" charset="0"/>
                <a:ea typeface="Verdana" panose="020B0604030504040204" pitchFamily="34" charset="0"/>
                <a:cs typeface="Calibri" panose="020F0502020204030204" pitchFamily="34" charset="0"/>
              </a:rPr>
              <a:t>NOTE</a:t>
            </a:r>
            <a:r>
              <a:rPr lang="en-US" sz="2400">
                <a:solidFill>
                  <a:srgbClr val="8A6900"/>
                </a:solidFill>
                <a:latin typeface="Calibri" panose="020F0502020204030204" pitchFamily="34" charset="0"/>
                <a:ea typeface="Verdana" panose="020B0604030504040204" pitchFamily="34" charset="0"/>
                <a:cs typeface="Calibri" panose="020F0502020204030204" pitchFamily="34" charset="0"/>
              </a:rPr>
              <a:t>:  Do </a:t>
            </a:r>
            <a:r>
              <a:rPr lang="en-US" sz="2400" b="1" u="sng" dirty="0">
                <a:solidFill>
                  <a:srgbClr val="8A6900"/>
                </a:solidFill>
                <a:latin typeface="Calibri" panose="020F0502020204030204" pitchFamily="34" charset="0"/>
                <a:ea typeface="Verdana" panose="020B0604030504040204" pitchFamily="34" charset="0"/>
                <a:cs typeface="Calibri" panose="020F0502020204030204" pitchFamily="34" charset="0"/>
              </a:rPr>
              <a:t>NOT</a:t>
            </a:r>
            <a:r>
              <a:rPr lang="en-US" sz="2400" dirty="0">
                <a:solidFill>
                  <a:srgbClr val="8A6900"/>
                </a:solidFill>
                <a:latin typeface="Calibri" panose="020F0502020204030204" pitchFamily="34" charset="0"/>
                <a:ea typeface="Verdana" panose="020B0604030504040204" pitchFamily="34" charset="0"/>
                <a:cs typeface="Calibri" panose="020F0502020204030204" pitchFamily="34" charset="0"/>
              </a:rPr>
              <a:t> turn any voters away. The Help America Vote Act ensures every individual may cast a regular or provisional ballot.</a:t>
            </a:r>
          </a:p>
        </p:txBody>
      </p:sp>
      <p:sp>
        <p:nvSpPr>
          <p:cNvPr id="2" name="Rectangle 1">
            <a:extLst>
              <a:ext uri="{FF2B5EF4-FFF2-40B4-BE49-F238E27FC236}">
                <a16:creationId xmlns:a16="http://schemas.microsoft.com/office/drawing/2014/main" id="{3D317A18-C897-4FE4-8405-AF7FD7EE0F3E}"/>
              </a:ext>
            </a:extLst>
          </p:cNvPr>
          <p:cNvSpPr/>
          <p:nvPr/>
        </p:nvSpPr>
        <p:spPr>
          <a:xfrm>
            <a:off x="999242" y="1958353"/>
            <a:ext cx="10112096" cy="523220"/>
          </a:xfrm>
          <a:prstGeom prst="rect">
            <a:avLst/>
          </a:prstGeom>
          <a:solidFill>
            <a:srgbClr val="8A6900"/>
          </a:solidFill>
        </p:spPr>
        <p:txBody>
          <a:bodyPr wrap="square">
            <a:spAutoFit/>
          </a:bodyPr>
          <a:lstStyle/>
          <a:p>
            <a:pPr algn="ctr"/>
            <a:r>
              <a:rPr lang="en-US" sz="2800" b="1" dirty="0">
                <a:latin typeface="Calibri" panose="020F0502020204030204" pitchFamily="34" charset="0"/>
                <a:ea typeface="Verdana" panose="020B0604030504040204" pitchFamily="34" charset="0"/>
                <a:cs typeface="Calibri" panose="020F0502020204030204" pitchFamily="34" charset="0"/>
              </a:rPr>
              <a:t>Summary</a:t>
            </a:r>
          </a:p>
        </p:txBody>
      </p:sp>
      <p:pic>
        <p:nvPicPr>
          <p:cNvPr id="6" name="Picture 5">
            <a:extLst>
              <a:ext uri="{FF2B5EF4-FFF2-40B4-BE49-F238E27FC236}">
                <a16:creationId xmlns:a16="http://schemas.microsoft.com/office/drawing/2014/main" id="{3EABA5B6-0C62-449B-A361-D872F515C19D}"/>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4788922" y="361885"/>
            <a:ext cx="2449081" cy="1396040"/>
          </a:xfrm>
          <a:prstGeom prst="rect">
            <a:avLst/>
          </a:prstGeom>
          <a:noFill/>
          <a:ln>
            <a:noFill/>
          </a:ln>
        </p:spPr>
      </p:pic>
    </p:spTree>
    <p:custDataLst>
      <p:tags r:id="rId1"/>
    </p:custData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499EDF-2B63-9EA1-E346-1CBFFE67223A}"/>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5400" kern="1200" dirty="0">
                <a:solidFill>
                  <a:schemeClr val="tx1"/>
                </a:solidFill>
                <a:latin typeface="+mn-lt"/>
                <a:ea typeface="+mj-ea"/>
                <a:cs typeface="+mj-cs"/>
              </a:rPr>
              <a:t>Quiz</a:t>
            </a:r>
          </a:p>
        </p:txBody>
      </p:sp>
      <p:sp>
        <p:nvSpPr>
          <p:cNvPr id="11"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6499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0F1C6CF-4DC3-46F8-841D-5C8E44AAEF66}"/>
              </a:ext>
            </a:extLst>
          </p:cNvPr>
          <p:cNvSpPr/>
          <p:nvPr/>
        </p:nvSpPr>
        <p:spPr>
          <a:xfrm>
            <a:off x="447381" y="2719420"/>
            <a:ext cx="11297239" cy="1846659"/>
          </a:xfrm>
          <a:prstGeom prst="rect">
            <a:avLst/>
          </a:prstGeom>
        </p:spPr>
        <p:txBody>
          <a:bodyPr wrap="square">
            <a:spAutoFit/>
          </a:bodyPr>
          <a:lstStyle/>
          <a:p>
            <a:pPr algn="ctr">
              <a:defRPr/>
            </a:pPr>
            <a:r>
              <a:rPr lang="en-US" sz="2400" dirty="0">
                <a:latin typeface="Calibri" panose="020F0502020204030204" pitchFamily="34" charset="0"/>
                <a:ea typeface="Verdana" panose="020B0604030504040204" pitchFamily="34" charset="0"/>
                <a:cs typeface="Calibri" panose="020F0502020204030204" pitchFamily="34" charset="0"/>
              </a:rPr>
              <a:t>Take the </a:t>
            </a:r>
            <a:r>
              <a:rPr lang="en-US" sz="2400" b="1" dirty="0">
                <a:latin typeface="Calibri" panose="020F0502020204030204" pitchFamily="34" charset="0"/>
                <a:ea typeface="Verdana" panose="020B0604030504040204" pitchFamily="34" charset="0"/>
                <a:cs typeface="Calibri" panose="020F0502020204030204" pitchFamily="34" charset="0"/>
              </a:rPr>
              <a:t>Montana Election Judge Quiz </a:t>
            </a:r>
            <a:r>
              <a:rPr lang="en-US" sz="2400" dirty="0">
                <a:latin typeface="Calibri" panose="020F0502020204030204" pitchFamily="34" charset="0"/>
                <a:ea typeface="Verdana" panose="020B0604030504040204" pitchFamily="34" charset="0"/>
                <a:cs typeface="Calibri" panose="020F0502020204030204" pitchFamily="34" charset="0"/>
              </a:rPr>
              <a:t>to see how much you learned.</a:t>
            </a:r>
          </a:p>
          <a:p>
            <a:pPr algn="ctr">
              <a:defRPr/>
            </a:pPr>
            <a:r>
              <a:rPr lang="en-US" dirty="0">
                <a:latin typeface="Calibri" panose="020F0502020204030204" pitchFamily="34" charset="0"/>
                <a:ea typeface="Verdana" panose="020B0604030504040204" pitchFamily="34" charset="0"/>
                <a:cs typeface="Calibri" panose="020F0502020204030204" pitchFamily="34" charset="0"/>
              </a:rPr>
              <a:t> </a:t>
            </a:r>
          </a:p>
          <a:p>
            <a:pPr algn="ctr">
              <a:defRPr/>
            </a:pPr>
            <a:r>
              <a:rPr lang="en-US" sz="2400" dirty="0">
                <a:latin typeface="Calibri" panose="020F0502020204030204" pitchFamily="34" charset="0"/>
                <a:ea typeface="Verdana" panose="020B0604030504040204" pitchFamily="34" charset="0"/>
                <a:cs typeface="Calibri" panose="020F0502020204030204" pitchFamily="34" charset="0"/>
              </a:rPr>
              <a:t>The Quiz answers are at the end of the presentation:  </a:t>
            </a:r>
          </a:p>
          <a:p>
            <a:pPr marL="3028950" lvl="6" indent="-285750">
              <a:buFont typeface="Arial" panose="020B0604020202020204" pitchFamily="34" charset="0"/>
              <a:buChar char="•"/>
              <a:defRPr/>
            </a:pPr>
            <a:r>
              <a:rPr lang="en-US" sz="2400" dirty="0">
                <a:latin typeface="Calibri" panose="020F0502020204030204" pitchFamily="34" charset="0"/>
                <a:ea typeface="Verdana" panose="020B0604030504040204" pitchFamily="34" charset="0"/>
                <a:cs typeface="Calibri" panose="020F0502020204030204" pitchFamily="34" charset="0"/>
              </a:rPr>
              <a:t>The first section of the Quiz is </a:t>
            </a:r>
            <a:r>
              <a:rPr lang="en-US" sz="2400" b="1" dirty="0">
                <a:latin typeface="Calibri" panose="020F0502020204030204" pitchFamily="34" charset="0"/>
                <a:ea typeface="Verdana" panose="020B0604030504040204" pitchFamily="34" charset="0"/>
                <a:cs typeface="Calibri" panose="020F0502020204030204" pitchFamily="34" charset="0"/>
              </a:rPr>
              <a:t>True or False.  </a:t>
            </a:r>
            <a:endParaRPr lang="en-US" sz="2400" dirty="0">
              <a:latin typeface="Calibri" panose="020F0502020204030204" pitchFamily="34" charset="0"/>
              <a:ea typeface="Verdana" panose="020B0604030504040204" pitchFamily="34" charset="0"/>
              <a:cs typeface="Calibri" panose="020F0502020204030204" pitchFamily="34" charset="0"/>
            </a:endParaRPr>
          </a:p>
          <a:p>
            <a:pPr marL="3028950" lvl="6" indent="-285750">
              <a:buFont typeface="Arial" panose="020B0604020202020204" pitchFamily="34" charset="0"/>
              <a:buChar char="•"/>
              <a:defRPr/>
            </a:pPr>
            <a:r>
              <a:rPr lang="en-US" sz="2400" dirty="0">
                <a:latin typeface="Calibri" panose="020F0502020204030204" pitchFamily="34" charset="0"/>
                <a:ea typeface="Verdana" panose="020B0604030504040204" pitchFamily="34" charset="0"/>
                <a:cs typeface="Calibri" panose="020F0502020204030204" pitchFamily="34" charset="0"/>
              </a:rPr>
              <a:t>The second section is </a:t>
            </a:r>
            <a:r>
              <a:rPr lang="en-US" sz="2400" b="1" dirty="0">
                <a:latin typeface="Calibri" panose="020F0502020204030204" pitchFamily="34" charset="0"/>
                <a:ea typeface="Verdana" panose="020B0604030504040204" pitchFamily="34" charset="0"/>
                <a:cs typeface="Calibri" panose="020F0502020204030204" pitchFamily="34" charset="0"/>
              </a:rPr>
              <a:t>Multiple Choice</a:t>
            </a:r>
            <a:r>
              <a:rPr lang="en-US" sz="2400" dirty="0">
                <a:latin typeface="Calibri" panose="020F0502020204030204" pitchFamily="34" charset="0"/>
                <a:ea typeface="Verdana" panose="020B0604030504040204" pitchFamily="34" charset="0"/>
                <a:cs typeface="Calibri" panose="020F0502020204030204" pitchFamily="34" charset="0"/>
              </a:rPr>
              <a:t>.</a:t>
            </a:r>
            <a:endParaRPr lang="en-US" dirty="0">
              <a:latin typeface="Calibri" panose="020F0502020204030204" pitchFamily="34" charset="0"/>
              <a:ea typeface="Verdana" panose="020B060403050404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5D487A09-2723-453F-B20A-59F9278BF17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486898" y="4665893"/>
            <a:ext cx="3218204" cy="1833203"/>
          </a:xfrm>
          <a:prstGeom prst="rect">
            <a:avLst/>
          </a:prstGeom>
          <a:noFill/>
          <a:ln>
            <a:noFill/>
          </a:ln>
        </p:spPr>
      </p:pic>
      <p:pic>
        <p:nvPicPr>
          <p:cNvPr id="4" name="Picture 3">
            <a:extLst>
              <a:ext uri="{FF2B5EF4-FFF2-40B4-BE49-F238E27FC236}">
                <a16:creationId xmlns:a16="http://schemas.microsoft.com/office/drawing/2014/main" id="{87FDAA2B-4938-AF03-E384-4AE375594CBE}"/>
              </a:ext>
            </a:extLst>
          </p:cNvPr>
          <p:cNvPicPr>
            <a:picLocks noChangeAspect="1"/>
          </p:cNvPicPr>
          <p:nvPr/>
        </p:nvPicPr>
        <p:blipFill>
          <a:blip r:embed="rId3"/>
          <a:stretch>
            <a:fillRect/>
          </a:stretch>
        </p:blipFill>
        <p:spPr>
          <a:xfrm>
            <a:off x="4421294" y="226172"/>
            <a:ext cx="3349412" cy="2247441"/>
          </a:xfrm>
          <a:prstGeom prst="rect">
            <a:avLst/>
          </a:prstGeom>
        </p:spPr>
      </p:pic>
    </p:spTree>
    <p:extLst>
      <p:ext uri="{BB962C8B-B14F-4D97-AF65-F5344CB8AC3E}">
        <p14:creationId xmlns:p14="http://schemas.microsoft.com/office/powerpoint/2010/main" val="24154439"/>
      </p:ext>
    </p:extLst>
  </p:cSld>
  <p:clrMapOvr>
    <a:masterClrMapping/>
  </p:clrMapOvr>
  <p:transition spd="slow">
    <p:push dir="u"/>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418C138-BB50-40F1-A57D-95E91DFD8EC0}"/>
              </a:ext>
            </a:extLst>
          </p:cNvPr>
          <p:cNvSpPr/>
          <p:nvPr/>
        </p:nvSpPr>
        <p:spPr>
          <a:xfrm>
            <a:off x="547396" y="214604"/>
            <a:ext cx="11476538" cy="3738652"/>
          </a:xfrm>
          <a:prstGeom prst="rect">
            <a:avLst/>
          </a:prstGeom>
        </p:spPr>
        <p:txBody>
          <a:bodyPr wrap="square">
            <a:spAutoFit/>
          </a:bodyPr>
          <a:lstStyle/>
          <a:p>
            <a:pPr algn="ctr">
              <a:lnSpc>
                <a:spcPct val="107000"/>
              </a:lnSpc>
              <a:spcAft>
                <a:spcPts val="800"/>
              </a:spcAft>
            </a:pPr>
            <a:r>
              <a:rPr lang="en-US" b="1" u="sng" dirty="0">
                <a:ea typeface="Calibri" panose="020F0502020204030204" pitchFamily="34" charset="0"/>
                <a:cs typeface="Calibri" panose="020F0502020204030204" pitchFamily="34" charset="0"/>
              </a:rPr>
              <a:t>Election Judge Training QUIZ</a:t>
            </a:r>
          </a:p>
          <a:p>
            <a:pPr algn="ctr">
              <a:lnSpc>
                <a:spcPct val="107000"/>
              </a:lnSpc>
              <a:spcAft>
                <a:spcPts val="800"/>
              </a:spcAft>
            </a:pPr>
            <a:endParaRPr lang="en-US" sz="800" b="1" dirty="0">
              <a:ea typeface="Calibri" panose="020F0502020204030204" pitchFamily="34" charset="0"/>
              <a:cs typeface="Calibri" panose="020F0502020204030204" pitchFamily="34" charset="0"/>
            </a:endParaRPr>
          </a:p>
          <a:p>
            <a:pPr>
              <a:lnSpc>
                <a:spcPct val="107000"/>
              </a:lnSpc>
              <a:spcAft>
                <a:spcPts val="800"/>
              </a:spcAft>
            </a:pPr>
            <a:r>
              <a:rPr lang="en-US" sz="1400" b="1" u="sng" dirty="0">
                <a:ea typeface="Calibri" panose="020F0502020204030204" pitchFamily="34" charset="0"/>
                <a:cs typeface="Times New Roman" panose="02020603050405020304" pitchFamily="18" charset="0"/>
              </a:rPr>
              <a:t>True or False:</a:t>
            </a:r>
            <a:endParaRPr lang="en-US" sz="1400" b="1" dirty="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eriod"/>
              <a:tabLst>
                <a:tab pos="457200" algn="l"/>
              </a:tabLst>
            </a:pPr>
            <a:r>
              <a:rPr lang="en-US" sz="1400" dirty="0">
                <a:ea typeface="Calibri" panose="020F0502020204030204" pitchFamily="34" charset="0"/>
                <a:cs typeface="Times New Roman" panose="02020603050405020304" pitchFamily="18" charset="0"/>
              </a:rPr>
              <a:t>Anyone who serves as an election judge must be trained </a:t>
            </a:r>
            <a:r>
              <a:rPr lang="en-US" sz="1400" b="1" i="1" dirty="0">
                <a:ea typeface="Calibri" panose="020F0502020204030204" pitchFamily="34" charset="0"/>
                <a:cs typeface="Times New Roman" panose="02020603050405020304" pitchFamily="18" charset="0"/>
              </a:rPr>
              <a:t>every</a:t>
            </a:r>
            <a:r>
              <a:rPr lang="en-US" sz="1400" i="1" dirty="0">
                <a:ea typeface="Calibri" panose="020F0502020204030204" pitchFamily="34" charset="0"/>
                <a:cs typeface="Times New Roman" panose="02020603050405020304" pitchFamily="18" charset="0"/>
              </a:rPr>
              <a:t> </a:t>
            </a:r>
            <a:r>
              <a:rPr lang="en-US" sz="1400" dirty="0">
                <a:ea typeface="Calibri" panose="020F0502020204030204" pitchFamily="34" charset="0"/>
                <a:cs typeface="Times New Roman" panose="02020603050405020304" pitchFamily="18" charset="0"/>
              </a:rPr>
              <a:t>year and receive a certificate from the county Election Administrator upon completion of the training.</a:t>
            </a:r>
          </a:p>
          <a:p>
            <a:pPr marL="342900" marR="0" lvl="0" indent="-342900">
              <a:lnSpc>
                <a:spcPct val="107000"/>
              </a:lnSpc>
              <a:spcBef>
                <a:spcPts val="0"/>
              </a:spcBef>
              <a:spcAft>
                <a:spcPts val="800"/>
              </a:spcAft>
              <a:buFont typeface="+mj-lt"/>
              <a:buAutoNum type="arabicPeriod"/>
              <a:tabLst>
                <a:tab pos="457200" algn="l"/>
              </a:tabLst>
            </a:pPr>
            <a:r>
              <a:rPr lang="en-US" sz="1400" dirty="0">
                <a:ea typeface="Calibri" panose="020F0502020204030204" pitchFamily="34" charset="0"/>
                <a:cs typeface="Times New Roman" panose="02020603050405020304" pitchFamily="18" charset="0"/>
              </a:rPr>
              <a:t>A candidate whose name appears on the ballot in a precinct can’t be a poll watcher at that precinct. </a:t>
            </a:r>
          </a:p>
          <a:p>
            <a:pPr marL="342900" marR="0" lvl="0" indent="-342900">
              <a:lnSpc>
                <a:spcPct val="107000"/>
              </a:lnSpc>
              <a:spcBef>
                <a:spcPts val="0"/>
              </a:spcBef>
              <a:spcAft>
                <a:spcPts val="800"/>
              </a:spcAft>
              <a:buFont typeface="+mj-lt"/>
              <a:buAutoNum type="arabicPeriod"/>
              <a:tabLst>
                <a:tab pos="457200" algn="l"/>
              </a:tabLst>
            </a:pPr>
            <a:r>
              <a:rPr lang="en-US" sz="1400" dirty="0">
                <a:ea typeface="Calibri" panose="020F0502020204030204" pitchFamily="34" charset="0"/>
                <a:cs typeface="Times New Roman" panose="02020603050405020304" pitchFamily="18" charset="0"/>
              </a:rPr>
              <a:t>If a voter states they </a:t>
            </a:r>
            <a:r>
              <a:rPr lang="en-US" sz="1400" b="1" dirty="0">
                <a:ea typeface="Calibri" panose="020F0502020204030204" pitchFamily="34" charset="0"/>
                <a:cs typeface="Times New Roman" panose="02020603050405020304" pitchFamily="18" charset="0"/>
              </a:rPr>
              <a:t>cannot sign </a:t>
            </a:r>
            <a:r>
              <a:rPr lang="en-US" sz="1400" dirty="0">
                <a:ea typeface="Calibri" panose="020F0502020204030204" pitchFamily="34" charset="0"/>
                <a:cs typeface="Times New Roman" panose="02020603050405020304" pitchFamily="18" charset="0"/>
              </a:rPr>
              <a:t>the precinct register because of a disability, you should send them to a provisional judge to vote a provisional ballot.</a:t>
            </a:r>
          </a:p>
          <a:p>
            <a:pPr marL="342900" marR="0" lvl="0" indent="-342900">
              <a:lnSpc>
                <a:spcPct val="107000"/>
              </a:lnSpc>
              <a:spcBef>
                <a:spcPts val="0"/>
              </a:spcBef>
              <a:spcAft>
                <a:spcPts val="800"/>
              </a:spcAft>
              <a:buFont typeface="+mj-lt"/>
              <a:buAutoNum type="arabicPeriod"/>
              <a:tabLst>
                <a:tab pos="457200" algn="l"/>
              </a:tabLst>
            </a:pPr>
            <a:r>
              <a:rPr lang="en-US" sz="1400" dirty="0">
                <a:ea typeface="Calibri" panose="020F0502020204030204" pitchFamily="34" charset="0"/>
                <a:cs typeface="Times New Roman" panose="02020603050405020304" pitchFamily="18" charset="0"/>
              </a:rPr>
              <a:t>Political buttons, t-shirts, etc. that show support or opposition to any candidate on the ballot </a:t>
            </a:r>
            <a:r>
              <a:rPr lang="en-US" sz="1400" b="1" dirty="0">
                <a:ea typeface="Calibri" panose="020F0502020204030204" pitchFamily="34" charset="0"/>
                <a:cs typeface="Times New Roman" panose="02020603050405020304" pitchFamily="18" charset="0"/>
              </a:rPr>
              <a:t>can</a:t>
            </a:r>
            <a:r>
              <a:rPr lang="en-US" sz="1400" dirty="0">
                <a:ea typeface="Calibri" panose="020F0502020204030204" pitchFamily="34" charset="0"/>
                <a:cs typeface="Times New Roman" panose="02020603050405020304" pitchFamily="18" charset="0"/>
              </a:rPr>
              <a:t> be worn in the polling place if it is not the candidate themselves wearing one.</a:t>
            </a:r>
          </a:p>
          <a:p>
            <a:pPr marL="342900" marR="0" lvl="0" indent="-342900">
              <a:lnSpc>
                <a:spcPct val="107000"/>
              </a:lnSpc>
              <a:spcBef>
                <a:spcPts val="0"/>
              </a:spcBef>
              <a:spcAft>
                <a:spcPts val="800"/>
              </a:spcAft>
              <a:buFont typeface="+mj-lt"/>
              <a:buAutoNum type="arabicPeriod"/>
              <a:tabLst>
                <a:tab pos="457200" algn="l"/>
              </a:tabLst>
            </a:pPr>
            <a:r>
              <a:rPr lang="en-US" sz="1400" dirty="0">
                <a:ea typeface="Calibri" panose="020F0502020204030204" pitchFamily="34" charset="0"/>
                <a:cs typeface="Times New Roman" panose="02020603050405020304" pitchFamily="18" charset="0"/>
              </a:rPr>
              <a:t>A list of declared write-in candidates must be </a:t>
            </a:r>
            <a:r>
              <a:rPr lang="en-US" sz="1400" b="1" dirty="0">
                <a:ea typeface="Calibri" panose="020F0502020204030204" pitchFamily="34" charset="0"/>
                <a:cs typeface="Times New Roman" panose="02020603050405020304" pitchFamily="18" charset="0"/>
              </a:rPr>
              <a:t>posted</a:t>
            </a:r>
            <a:r>
              <a:rPr lang="en-US" sz="1400" dirty="0">
                <a:ea typeface="Calibri" panose="020F0502020204030204" pitchFamily="34" charset="0"/>
                <a:cs typeface="Times New Roman" panose="02020603050405020304" pitchFamily="18" charset="0"/>
              </a:rPr>
              <a:t> at each polling place.</a:t>
            </a:r>
          </a:p>
          <a:p>
            <a:pPr marL="342900" marR="0" lvl="0" indent="-342900">
              <a:lnSpc>
                <a:spcPct val="107000"/>
              </a:lnSpc>
              <a:spcBef>
                <a:spcPts val="0"/>
              </a:spcBef>
              <a:spcAft>
                <a:spcPts val="800"/>
              </a:spcAft>
              <a:buFont typeface="+mj-lt"/>
              <a:buAutoNum type="arabicPeriod"/>
              <a:tabLst>
                <a:tab pos="457200" algn="l"/>
              </a:tabLst>
            </a:pPr>
            <a:r>
              <a:rPr lang="en-US" sz="1400" dirty="0">
                <a:ea typeface="Calibri" panose="020F0502020204030204" pitchFamily="34" charset="0"/>
                <a:cs typeface="Times New Roman" panose="02020603050405020304" pitchFamily="18" charset="0"/>
              </a:rPr>
              <a:t>A voter whose name does not appear in the precinct register must be sent to the Election Office for late registration.</a:t>
            </a:r>
          </a:p>
          <a:p>
            <a:pPr marL="342900" marR="0" lvl="0" indent="-342900">
              <a:lnSpc>
                <a:spcPct val="107000"/>
              </a:lnSpc>
              <a:spcBef>
                <a:spcPts val="0"/>
              </a:spcBef>
              <a:spcAft>
                <a:spcPts val="800"/>
              </a:spcAft>
              <a:buFont typeface="+mj-lt"/>
              <a:buAutoNum type="arabicPeriod"/>
              <a:tabLst>
                <a:tab pos="457200" algn="l"/>
              </a:tabLst>
            </a:pPr>
            <a:r>
              <a:rPr lang="en-US" sz="1400" dirty="0">
                <a:ea typeface="Calibri" panose="020F0502020204030204" pitchFamily="34" charset="0"/>
                <a:cs typeface="Times New Roman" panose="02020603050405020304" pitchFamily="18" charset="0"/>
              </a:rPr>
              <a:t>For a primary election, the voter must tell you </a:t>
            </a:r>
            <a:r>
              <a:rPr lang="en-US" sz="1400" dirty="0">
                <a:latin typeface="Calibri Light" panose="020F0302020204030204" pitchFamily="34" charset="0"/>
                <a:ea typeface="Calibri" panose="020F0502020204030204" pitchFamily="34" charset="0"/>
                <a:cs typeface="Times New Roman" panose="02020603050405020304" pitchFamily="18" charset="0"/>
              </a:rPr>
              <a:t>which </a:t>
            </a:r>
            <a:r>
              <a:rPr lang="en-US" sz="1400" b="1" dirty="0">
                <a:latin typeface="Calibri Light" panose="020F0302020204030204" pitchFamily="34" charset="0"/>
                <a:ea typeface="Calibri" panose="020F0502020204030204" pitchFamily="34" charset="0"/>
                <a:cs typeface="Times New Roman" panose="02020603050405020304" pitchFamily="18" charset="0"/>
              </a:rPr>
              <a:t>party ballot </a:t>
            </a:r>
            <a:r>
              <a:rPr lang="en-US" sz="1400" dirty="0">
                <a:latin typeface="Calibri Light" panose="020F0302020204030204" pitchFamily="34" charset="0"/>
                <a:ea typeface="Calibri" panose="020F0502020204030204" pitchFamily="34" charset="0"/>
                <a:cs typeface="Times New Roman" panose="02020603050405020304" pitchFamily="18" charset="0"/>
              </a:rPr>
              <a:t>they want to vote, and you hand them that ballot only.</a:t>
            </a:r>
            <a:endParaRPr lang="en-US" sz="1400" dirty="0">
              <a:effectLst/>
              <a:latin typeface="Calibri Light" panose="020F0302020204030204" pitchFamily="34"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5D98463A-7825-40B9-A994-370C1989D8D6}"/>
              </a:ext>
            </a:extLst>
          </p:cNvPr>
          <p:cNvSpPr/>
          <p:nvPr/>
        </p:nvSpPr>
        <p:spPr>
          <a:xfrm>
            <a:off x="547396" y="4059532"/>
            <a:ext cx="11368379" cy="2182713"/>
          </a:xfrm>
          <a:prstGeom prst="rect">
            <a:avLst/>
          </a:prstGeom>
        </p:spPr>
        <p:txBody>
          <a:bodyPr wrap="square">
            <a:spAutoFit/>
          </a:bodyPr>
          <a:lstStyle/>
          <a:p>
            <a:pPr>
              <a:lnSpc>
                <a:spcPct val="107000"/>
              </a:lnSpc>
              <a:spcAft>
                <a:spcPts val="800"/>
              </a:spcAft>
            </a:pPr>
            <a:r>
              <a:rPr lang="en-US" sz="1400" b="1" u="sng" dirty="0">
                <a:latin typeface="Calibri" panose="020F0502020204030204" pitchFamily="34" charset="0"/>
                <a:ea typeface="Calibri" panose="020F0502020204030204" pitchFamily="34" charset="0"/>
                <a:cs typeface="Calibri" panose="020F0502020204030204" pitchFamily="34" charset="0"/>
              </a:rPr>
              <a:t>Multiple Choice:</a:t>
            </a:r>
            <a:endParaRPr lang="en-US" sz="1400" b="1" dirty="0">
              <a:latin typeface="Calibri" panose="020F0502020204030204" pitchFamily="34" charset="0"/>
              <a:ea typeface="Calibri" panose="020F0502020204030204" pitchFamily="34" charset="0"/>
              <a:cs typeface="Calibri" panose="020F0502020204030204" pitchFamily="34" charset="0"/>
            </a:endParaRPr>
          </a:p>
          <a:p>
            <a:pPr marL="457200" marR="0" lvl="0" indent="-457200">
              <a:lnSpc>
                <a:spcPct val="107000"/>
              </a:lnSpc>
              <a:spcBef>
                <a:spcPts val="0"/>
              </a:spcBef>
              <a:spcAft>
                <a:spcPts val="400"/>
              </a:spcAft>
              <a:tabLst>
                <a:tab pos="228600" algn="l"/>
              </a:tabLst>
            </a:pPr>
            <a:r>
              <a:rPr lang="en-US" sz="1300" dirty="0">
                <a:ea typeface="Calibri" panose="020F0502020204030204" pitchFamily="34" charset="0"/>
                <a:cs typeface="Calibri" panose="020F0502020204030204" pitchFamily="34" charset="0"/>
              </a:rPr>
              <a:t>1. </a:t>
            </a:r>
            <a:r>
              <a:rPr lang="en-US" sz="1400" dirty="0">
                <a:ea typeface="Calibri" panose="020F0502020204030204" pitchFamily="34" charset="0"/>
                <a:cs typeface="Calibri" panose="020F0502020204030204" pitchFamily="34" charset="0"/>
              </a:rPr>
              <a:t>A voter with a disability chooses to use the </a:t>
            </a:r>
            <a:r>
              <a:rPr lang="en-US" sz="1400" b="1" dirty="0">
                <a:ea typeface="Calibri" panose="020F0502020204030204" pitchFamily="34" charset="0"/>
                <a:cs typeface="Calibri" panose="020F0502020204030204" pitchFamily="34" charset="0"/>
              </a:rPr>
              <a:t>ExpressVote®</a:t>
            </a:r>
            <a:r>
              <a:rPr lang="en-US" sz="1400" dirty="0">
                <a:ea typeface="Calibri" panose="020F0502020204030204" pitchFamily="34" charset="0"/>
                <a:cs typeface="Calibri" panose="020F0502020204030204" pitchFamily="34" charset="0"/>
              </a:rPr>
              <a:t> to vote, but the ExpressVote® does not appear to be working. You should:</a:t>
            </a:r>
          </a:p>
          <a:p>
            <a:pPr marL="685800" marR="0" lvl="1" indent="-342900">
              <a:lnSpc>
                <a:spcPct val="107000"/>
              </a:lnSpc>
              <a:spcBef>
                <a:spcPts val="0"/>
              </a:spcBef>
              <a:spcAft>
                <a:spcPts val="400"/>
              </a:spcAft>
              <a:buFont typeface="+mj-lt"/>
              <a:buAutoNum type="alphaLcPeriod"/>
              <a:tabLst>
                <a:tab pos="914400" algn="l"/>
              </a:tabLst>
            </a:pPr>
            <a:r>
              <a:rPr lang="en-US" sz="1400" dirty="0">
                <a:ea typeface="Calibri" panose="020F0502020204030204" pitchFamily="34" charset="0"/>
                <a:cs typeface="Calibri" panose="020F0502020204030204" pitchFamily="34" charset="0"/>
              </a:rPr>
              <a:t>Tell the voter they will have to vote their ballot with assistance from election judges.</a:t>
            </a:r>
          </a:p>
          <a:p>
            <a:pPr marL="685800" marR="0" lvl="1" indent="-342900">
              <a:lnSpc>
                <a:spcPct val="107000"/>
              </a:lnSpc>
              <a:spcBef>
                <a:spcPts val="0"/>
              </a:spcBef>
              <a:spcAft>
                <a:spcPts val="400"/>
              </a:spcAft>
              <a:buFont typeface="+mj-lt"/>
              <a:buAutoNum type="alphaLcPeriod"/>
              <a:tabLst>
                <a:tab pos="914400" algn="l"/>
              </a:tabLst>
            </a:pPr>
            <a:r>
              <a:rPr lang="en-US" sz="1400" dirty="0">
                <a:ea typeface="Calibri" panose="020F0502020204030204" pitchFamily="34" charset="0"/>
                <a:cs typeface="Calibri" panose="020F0502020204030204" pitchFamily="34" charset="0"/>
              </a:rPr>
              <a:t>Review the ExpressVote® troubleshooting sections in the </a:t>
            </a:r>
            <a:r>
              <a:rPr lang="en-US" sz="1400" b="1" dirty="0">
                <a:ea typeface="Calibri" panose="020F0502020204030204" pitchFamily="34" charset="0"/>
                <a:cs typeface="Calibri" panose="020F0502020204030204" pitchFamily="34" charset="0"/>
              </a:rPr>
              <a:t>Election Handbook</a:t>
            </a:r>
            <a:r>
              <a:rPr lang="en-US" sz="1400" dirty="0">
                <a:ea typeface="Calibri" panose="020F0502020204030204" pitchFamily="34" charset="0"/>
                <a:cs typeface="Calibri" panose="020F0502020204030204" pitchFamily="34" charset="0"/>
              </a:rPr>
              <a:t>. If that doesn’t help, call the Election Office to see if there is a    spare ExpressVote® that can be quickly delivered to your polling place. If not, give the voter the option to vote at another, close polling place,     or to go to the Election Office to vote on the ExpressVote® if there is no close polling place, or to vote with assistance from 2 election judges        or from a person of their choice.</a:t>
            </a:r>
          </a:p>
          <a:p>
            <a:pPr marL="685800" marR="0" lvl="1" indent="-342900">
              <a:lnSpc>
                <a:spcPct val="107000"/>
              </a:lnSpc>
              <a:spcBef>
                <a:spcPts val="0"/>
              </a:spcBef>
              <a:spcAft>
                <a:spcPts val="400"/>
              </a:spcAft>
              <a:buFont typeface="+mj-lt"/>
              <a:buAutoNum type="alphaLcPeriod"/>
              <a:tabLst>
                <a:tab pos="914400" algn="l"/>
              </a:tabLst>
            </a:pPr>
            <a:r>
              <a:rPr lang="en-US" sz="1400" dirty="0">
                <a:ea typeface="Calibri" panose="020F0502020204030204" pitchFamily="34" charset="0"/>
                <a:cs typeface="Calibri" panose="020F0502020204030204" pitchFamily="34" charset="0"/>
              </a:rPr>
              <a:t>Send the voter to the provisional judge to vote a provisional ballot.</a:t>
            </a:r>
          </a:p>
        </p:txBody>
      </p:sp>
    </p:spTree>
    <p:extLst>
      <p:ext uri="{BB962C8B-B14F-4D97-AF65-F5344CB8AC3E}">
        <p14:creationId xmlns:p14="http://schemas.microsoft.com/office/powerpoint/2010/main" val="287875717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84196DE-718D-4F9F-B8D1-9CE914BFD12F}"/>
              </a:ext>
            </a:extLst>
          </p:cNvPr>
          <p:cNvSpPr/>
          <p:nvPr/>
        </p:nvSpPr>
        <p:spPr>
          <a:xfrm>
            <a:off x="329710" y="178507"/>
            <a:ext cx="11663265" cy="6436121"/>
          </a:xfrm>
          <a:prstGeom prst="rect">
            <a:avLst/>
          </a:prstGeom>
        </p:spPr>
        <p:txBody>
          <a:bodyPr wrap="square">
            <a:spAutoFit/>
          </a:bodyPr>
          <a:lstStyle/>
          <a:p>
            <a:pPr marL="342900" marR="0" lvl="0" indent="-342900">
              <a:lnSpc>
                <a:spcPct val="107000"/>
              </a:lnSpc>
              <a:spcBef>
                <a:spcPts val="0"/>
              </a:spcBef>
              <a:spcAft>
                <a:spcPts val="400"/>
              </a:spcAft>
              <a:tabLst>
                <a:tab pos="457200" algn="l"/>
              </a:tabLst>
            </a:pPr>
            <a:r>
              <a:rPr lang="en-US" sz="1300" dirty="0">
                <a:latin typeface="Calibri Light" panose="020F0302020204030204" pitchFamily="34" charset="0"/>
                <a:ea typeface="Calibri" panose="020F0502020204030204" pitchFamily="34" charset="0"/>
                <a:cs typeface="Times New Roman" panose="02020603050405020304" pitchFamily="18" charset="0"/>
              </a:rPr>
              <a:t>2</a:t>
            </a:r>
            <a:r>
              <a:rPr lang="en-US" sz="1300" dirty="0">
                <a:latin typeface="Calibri" panose="020F0502020204030204" pitchFamily="34" charset="0"/>
                <a:ea typeface="Calibri" panose="020F0502020204030204" pitchFamily="34" charset="0"/>
                <a:cs typeface="Calibri" panose="020F0502020204030204" pitchFamily="34" charset="0"/>
              </a:rPr>
              <a:t>. A voter who is not a late registrant drops off an absentee ballot at a polling place other than the one where they are registered. You should:</a:t>
            </a:r>
            <a:endParaRPr lang="en-US" sz="1100" dirty="0">
              <a:latin typeface="Calibri" panose="020F0502020204030204" pitchFamily="34" charset="0"/>
              <a:ea typeface="Calibri" panose="020F0502020204030204" pitchFamily="34" charset="0"/>
              <a:cs typeface="Calibri" panose="020F0502020204030204" pitchFamily="34" charset="0"/>
            </a:endParaRPr>
          </a:p>
          <a:p>
            <a:pPr marL="800100" marR="0" lvl="1" indent="-342900">
              <a:lnSpc>
                <a:spcPct val="107000"/>
              </a:lnSpc>
              <a:spcBef>
                <a:spcPts val="0"/>
              </a:spcBef>
              <a:spcAft>
                <a:spcPts val="600"/>
              </a:spcAft>
              <a:buFont typeface="+mj-lt"/>
              <a:buAutoNum type="alphaLcPeriod"/>
              <a:tabLst>
                <a:tab pos="914400" algn="l"/>
              </a:tabLst>
            </a:pPr>
            <a:r>
              <a:rPr lang="en-US" sz="1300" dirty="0">
                <a:latin typeface="Calibri" panose="020F0502020204030204" pitchFamily="34" charset="0"/>
                <a:ea typeface="Calibri" panose="020F0502020204030204" pitchFamily="34" charset="0"/>
                <a:cs typeface="Calibri" panose="020F0502020204030204" pitchFamily="34" charset="0"/>
              </a:rPr>
              <a:t>Tell the voter they must take it to the correct precinct, or if you do not catch the voter, reject the ballot.</a:t>
            </a:r>
            <a:endParaRPr lang="en-US" sz="1100" dirty="0">
              <a:latin typeface="Calibri" panose="020F0502020204030204" pitchFamily="34" charset="0"/>
              <a:ea typeface="Calibri" panose="020F0502020204030204" pitchFamily="34" charset="0"/>
              <a:cs typeface="Calibri" panose="020F0502020204030204" pitchFamily="34" charset="0"/>
            </a:endParaRPr>
          </a:p>
          <a:p>
            <a:pPr marL="800100" marR="0" lvl="1" indent="-342900">
              <a:lnSpc>
                <a:spcPct val="107000"/>
              </a:lnSpc>
              <a:spcBef>
                <a:spcPts val="0"/>
              </a:spcBef>
              <a:spcAft>
                <a:spcPts val="600"/>
              </a:spcAft>
              <a:buFont typeface="+mj-lt"/>
              <a:buAutoNum type="alphaLcPeriod"/>
              <a:tabLst>
                <a:tab pos="914400" algn="l"/>
              </a:tabLst>
            </a:pPr>
            <a:r>
              <a:rPr lang="en-US" sz="1300" dirty="0">
                <a:latin typeface="Calibri" panose="020F0502020204030204" pitchFamily="34" charset="0"/>
                <a:ea typeface="Calibri" panose="020F0502020204030204" pitchFamily="34" charset="0"/>
                <a:cs typeface="Calibri" panose="020F0502020204030204" pitchFamily="34" charset="0"/>
              </a:rPr>
              <a:t>Remove the secrecy envelope from the signature envelope and drop the secrecy envelope into the ballot box.</a:t>
            </a:r>
            <a:endParaRPr lang="en-US" sz="1100" dirty="0">
              <a:latin typeface="Calibri" panose="020F0502020204030204" pitchFamily="34" charset="0"/>
              <a:ea typeface="Calibri" panose="020F0502020204030204" pitchFamily="34" charset="0"/>
              <a:cs typeface="Calibri" panose="020F0502020204030204" pitchFamily="34" charset="0"/>
            </a:endParaRPr>
          </a:p>
          <a:p>
            <a:pPr marL="800100" marR="0" lvl="1" indent="-342900">
              <a:lnSpc>
                <a:spcPct val="107000"/>
              </a:lnSpc>
              <a:spcBef>
                <a:spcPts val="0"/>
              </a:spcBef>
              <a:spcAft>
                <a:spcPts val="600"/>
              </a:spcAft>
              <a:buFont typeface="+mj-lt"/>
              <a:buAutoNum type="alphaLcPeriod"/>
              <a:tabLst>
                <a:tab pos="914400" algn="l"/>
              </a:tabLst>
            </a:pPr>
            <a:r>
              <a:rPr lang="en-US" sz="1300" dirty="0">
                <a:latin typeface="Calibri" panose="020F0502020204030204" pitchFamily="34" charset="0"/>
                <a:ea typeface="Calibri" panose="020F0502020204030204" pitchFamily="34" charset="0"/>
                <a:cs typeface="Calibri" panose="020F0502020204030204" pitchFamily="34" charset="0"/>
              </a:rPr>
              <a:t>Deliver the absentee ballot in the signature envelope to the Election Office for signature verification. If all ballots are counted at the polls, the election       office will deliver the verified ballots to the appropriate poll location for counting.</a:t>
            </a:r>
            <a:endParaRPr lang="en-US" sz="11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nSpc>
                <a:spcPct val="107000"/>
              </a:lnSpc>
              <a:spcBef>
                <a:spcPts val="0"/>
              </a:spcBef>
              <a:spcAft>
                <a:spcPts val="400"/>
              </a:spcAft>
              <a:tabLst>
                <a:tab pos="457200" algn="l"/>
              </a:tabLst>
            </a:pPr>
            <a:r>
              <a:rPr lang="en-US" sz="1300" dirty="0">
                <a:latin typeface="Calibri" panose="020F0502020204030204" pitchFamily="34" charset="0"/>
                <a:ea typeface="Calibri" panose="020F0502020204030204" pitchFamily="34" charset="0"/>
                <a:cs typeface="Calibri" panose="020F0502020204030204" pitchFamily="34" charset="0"/>
              </a:rPr>
              <a:t>3. A voter shows photo ID, but the </a:t>
            </a:r>
            <a:r>
              <a:rPr lang="en-US" sz="1300" b="1" dirty="0">
                <a:latin typeface="Calibri" panose="020F0502020204030204" pitchFamily="34" charset="0"/>
                <a:ea typeface="Calibri" panose="020F0502020204030204" pitchFamily="34" charset="0"/>
                <a:cs typeface="Calibri" panose="020F0502020204030204" pitchFamily="34" charset="0"/>
              </a:rPr>
              <a:t>address</a:t>
            </a:r>
            <a:r>
              <a:rPr lang="en-US" sz="1300" dirty="0">
                <a:latin typeface="Calibri" panose="020F0502020204030204" pitchFamily="34" charset="0"/>
                <a:ea typeface="Calibri" panose="020F0502020204030204" pitchFamily="34" charset="0"/>
                <a:cs typeface="Calibri" panose="020F0502020204030204" pitchFamily="34" charset="0"/>
              </a:rPr>
              <a:t> on the photo ID does not match the address in the precinct register. You should:</a:t>
            </a:r>
            <a:endParaRPr lang="en-US" sz="1100" dirty="0">
              <a:latin typeface="Calibri" panose="020F0502020204030204" pitchFamily="34" charset="0"/>
              <a:ea typeface="Calibri" panose="020F0502020204030204" pitchFamily="34" charset="0"/>
              <a:cs typeface="Calibri" panose="020F0502020204030204" pitchFamily="34" charset="0"/>
            </a:endParaRPr>
          </a:p>
          <a:p>
            <a:pPr marL="800100" marR="0" lvl="1" indent="-342900">
              <a:lnSpc>
                <a:spcPct val="107000"/>
              </a:lnSpc>
              <a:spcBef>
                <a:spcPts val="0"/>
              </a:spcBef>
              <a:spcAft>
                <a:spcPts val="600"/>
              </a:spcAft>
              <a:buFont typeface="+mj-lt"/>
              <a:buAutoNum type="alphaLcPeriod"/>
              <a:tabLst>
                <a:tab pos="914400" algn="l"/>
              </a:tabLst>
            </a:pPr>
            <a:r>
              <a:rPr lang="en-US" sz="1300" dirty="0">
                <a:latin typeface="Calibri" panose="020F0502020204030204" pitchFamily="34" charset="0"/>
                <a:ea typeface="Calibri" panose="020F0502020204030204" pitchFamily="34" charset="0"/>
                <a:cs typeface="Calibri" panose="020F0502020204030204" pitchFamily="34" charset="0"/>
              </a:rPr>
              <a:t>Have the voter fill out a new registration application to update their address and send them to the correct precinct to vote.</a:t>
            </a:r>
            <a:endParaRPr lang="en-US" sz="1100" dirty="0">
              <a:latin typeface="Calibri" panose="020F0502020204030204" pitchFamily="34" charset="0"/>
              <a:ea typeface="Calibri" panose="020F0502020204030204" pitchFamily="34" charset="0"/>
              <a:cs typeface="Calibri" panose="020F0502020204030204" pitchFamily="34" charset="0"/>
            </a:endParaRPr>
          </a:p>
          <a:p>
            <a:pPr marL="800100" marR="0" lvl="1" indent="-342900">
              <a:lnSpc>
                <a:spcPct val="107000"/>
              </a:lnSpc>
              <a:spcBef>
                <a:spcPts val="0"/>
              </a:spcBef>
              <a:spcAft>
                <a:spcPts val="600"/>
              </a:spcAft>
              <a:buFont typeface="+mj-lt"/>
              <a:buAutoNum type="alphaLcPeriod"/>
              <a:tabLst>
                <a:tab pos="914400" algn="l"/>
              </a:tabLst>
            </a:pPr>
            <a:r>
              <a:rPr lang="en-US" sz="1300" dirty="0">
                <a:latin typeface="Calibri" panose="020F0502020204030204" pitchFamily="34" charset="0"/>
                <a:ea typeface="Calibri" panose="020F0502020204030204" pitchFamily="34" charset="0"/>
                <a:cs typeface="Calibri" panose="020F0502020204030204" pitchFamily="34" charset="0"/>
              </a:rPr>
              <a:t>Pay no attention to the address, if any, on the photo ID.</a:t>
            </a:r>
            <a:endParaRPr lang="en-US" sz="1100" dirty="0">
              <a:latin typeface="Calibri" panose="020F0502020204030204" pitchFamily="34" charset="0"/>
              <a:ea typeface="Calibri" panose="020F0502020204030204" pitchFamily="34" charset="0"/>
              <a:cs typeface="Calibri" panose="020F0502020204030204" pitchFamily="34" charset="0"/>
            </a:endParaRPr>
          </a:p>
          <a:p>
            <a:pPr marL="800100" marR="0" lvl="1" indent="-342900">
              <a:lnSpc>
                <a:spcPct val="107000"/>
              </a:lnSpc>
              <a:spcBef>
                <a:spcPts val="0"/>
              </a:spcBef>
              <a:spcAft>
                <a:spcPts val="600"/>
              </a:spcAft>
              <a:buFont typeface="+mj-lt"/>
              <a:buAutoNum type="alphaLcPeriod"/>
              <a:tabLst>
                <a:tab pos="914400" algn="l"/>
              </a:tabLst>
            </a:pPr>
            <a:r>
              <a:rPr lang="en-US" sz="1300" dirty="0">
                <a:latin typeface="Calibri" panose="020F0502020204030204" pitchFamily="34" charset="0"/>
                <a:ea typeface="Calibri" panose="020F0502020204030204" pitchFamily="34" charset="0"/>
                <a:cs typeface="Calibri" panose="020F0502020204030204" pitchFamily="34" charset="0"/>
              </a:rPr>
              <a:t>Send the voter to the provisional judge to vote a provisional ballot.</a:t>
            </a:r>
            <a:endParaRPr lang="en-US" sz="1100" dirty="0">
              <a:latin typeface="Calibri" panose="020F0502020204030204" pitchFamily="34" charset="0"/>
              <a:ea typeface="Calibri" panose="020F0502020204030204" pitchFamily="34" charset="0"/>
              <a:cs typeface="Calibri" panose="020F0502020204030204" pitchFamily="34" charset="0"/>
            </a:endParaRPr>
          </a:p>
          <a:p>
            <a:pPr marL="800100" marR="0" lvl="1" indent="-342900">
              <a:lnSpc>
                <a:spcPct val="107000"/>
              </a:lnSpc>
              <a:spcBef>
                <a:spcPts val="0"/>
              </a:spcBef>
              <a:spcAft>
                <a:spcPts val="800"/>
              </a:spcAft>
              <a:buFont typeface="+mj-lt"/>
              <a:buAutoNum type="alphaLcPeriod"/>
              <a:tabLst>
                <a:tab pos="914400" algn="l"/>
              </a:tabLst>
            </a:pPr>
            <a:r>
              <a:rPr lang="en-US" sz="1300" dirty="0">
                <a:latin typeface="Calibri" panose="020F0502020204030204" pitchFamily="34" charset="0"/>
                <a:ea typeface="Calibri" panose="020F0502020204030204" pitchFamily="34" charset="0"/>
                <a:cs typeface="Calibri" panose="020F0502020204030204" pitchFamily="34" charset="0"/>
              </a:rPr>
              <a:t>Send the voter to the Election Office to late register at the address on their photo ID.</a:t>
            </a:r>
          </a:p>
          <a:p>
            <a:pPr marL="171450" lvl="0" indent="-171450"/>
            <a:r>
              <a:rPr lang="en-US" sz="1300" dirty="0">
                <a:latin typeface="Calibri" panose="020F0502020204030204" pitchFamily="34" charset="0"/>
                <a:cs typeface="Calibri" panose="020F0502020204030204" pitchFamily="34" charset="0"/>
              </a:rPr>
              <a:t>4. A voter at the polls states that they don’t have an </a:t>
            </a:r>
            <a:r>
              <a:rPr lang="en-US" sz="1300" b="1" dirty="0">
                <a:latin typeface="Calibri" panose="020F0502020204030204" pitchFamily="34" charset="0"/>
                <a:cs typeface="Calibri" panose="020F0502020204030204" pitchFamily="34" charset="0"/>
              </a:rPr>
              <a:t>acceptable ID </a:t>
            </a:r>
            <a:r>
              <a:rPr lang="en-US" sz="1300" dirty="0">
                <a:latin typeface="Calibri" panose="020F0502020204030204" pitchFamily="34" charset="0"/>
                <a:cs typeface="Calibri" panose="020F0502020204030204" pitchFamily="34" charset="0"/>
              </a:rPr>
              <a:t>and can’t get back to the polling place on election day with ID but can send in a copy the day after     the election. You should:</a:t>
            </a:r>
          </a:p>
          <a:p>
            <a:pPr marL="800100" lvl="1" indent="-342900">
              <a:spcAft>
                <a:spcPts val="600"/>
              </a:spcAft>
              <a:buFont typeface="+mj-lt"/>
              <a:buAutoNum type="alphaLcPeriod"/>
            </a:pPr>
            <a:r>
              <a:rPr lang="en-US" sz="1300" dirty="0">
                <a:latin typeface="Calibri" panose="020F0502020204030204" pitchFamily="34" charset="0"/>
                <a:cs typeface="Calibri" panose="020F0502020204030204" pitchFamily="34" charset="0"/>
              </a:rPr>
              <a:t>Send the voter to the provisional judge to vote a provisional ballot. </a:t>
            </a:r>
          </a:p>
          <a:p>
            <a:pPr marL="800100" lvl="1" indent="-342900">
              <a:spcAft>
                <a:spcPts val="600"/>
              </a:spcAft>
              <a:buFont typeface="+mj-lt"/>
              <a:buAutoNum type="alphaLcPeriod"/>
            </a:pPr>
            <a:r>
              <a:rPr lang="en-US" sz="1300" dirty="0">
                <a:latin typeface="Calibri" panose="020F0502020204030204" pitchFamily="34" charset="0"/>
                <a:cs typeface="Calibri" panose="020F0502020204030204" pitchFamily="34" charset="0"/>
              </a:rPr>
              <a:t>Do not provide a ballot to this voter until they bring in photo ID.</a:t>
            </a:r>
          </a:p>
          <a:p>
            <a:pPr marL="800100" lvl="1" indent="-342900">
              <a:spcAft>
                <a:spcPts val="600"/>
              </a:spcAft>
              <a:buFont typeface="+mj-lt"/>
              <a:buAutoNum type="alphaLcPeriod"/>
            </a:pPr>
            <a:r>
              <a:rPr lang="en-US" sz="1300" dirty="0">
                <a:latin typeface="Calibri" panose="020F0502020204030204" pitchFamily="34" charset="0"/>
                <a:cs typeface="Calibri" panose="020F0502020204030204" pitchFamily="34" charset="0"/>
              </a:rPr>
              <a:t>Ask the voter for if they have their voter confirmation card.</a:t>
            </a:r>
          </a:p>
          <a:p>
            <a:pPr marR="0" lvl="0">
              <a:lnSpc>
                <a:spcPct val="107000"/>
              </a:lnSpc>
              <a:spcBef>
                <a:spcPts val="600"/>
              </a:spcBef>
              <a:spcAft>
                <a:spcPts val="400"/>
              </a:spcAft>
              <a:tabLst>
                <a:tab pos="457200" algn="l"/>
                <a:tab pos="1714500" algn="l"/>
              </a:tabLst>
            </a:pPr>
            <a:r>
              <a:rPr lang="en-US" sz="1300" dirty="0">
                <a:latin typeface="Calibri" panose="020F0502020204030204" pitchFamily="34" charset="0"/>
                <a:ea typeface="Calibri" panose="020F0502020204030204" pitchFamily="34" charset="0"/>
                <a:cs typeface="Calibri" panose="020F0502020204030204" pitchFamily="34" charset="0"/>
              </a:rPr>
              <a:t>5. A voter who is listed as “</a:t>
            </a:r>
            <a:r>
              <a:rPr lang="en-US" sz="1300" b="1" dirty="0">
                <a:latin typeface="Calibri" panose="020F0502020204030204" pitchFamily="34" charset="0"/>
                <a:ea typeface="Calibri" panose="020F0502020204030204" pitchFamily="34" charset="0"/>
                <a:cs typeface="Calibri" panose="020F0502020204030204" pitchFamily="34" charset="0"/>
              </a:rPr>
              <a:t>Inactive</a:t>
            </a:r>
            <a:r>
              <a:rPr lang="en-US" sz="1300" dirty="0">
                <a:latin typeface="Calibri" panose="020F0502020204030204" pitchFamily="34" charset="0"/>
                <a:ea typeface="Calibri" panose="020F0502020204030204" pitchFamily="34" charset="0"/>
                <a:cs typeface="Calibri" panose="020F0502020204030204" pitchFamily="34" charset="0"/>
              </a:rPr>
              <a:t>” in the precinct register appears to vote. You should:</a:t>
            </a:r>
          </a:p>
          <a:p>
            <a:pPr marL="800100" marR="0" lvl="1" indent="-342900">
              <a:lnSpc>
                <a:spcPct val="107000"/>
              </a:lnSpc>
              <a:spcBef>
                <a:spcPts val="0"/>
              </a:spcBef>
              <a:spcAft>
                <a:spcPts val="600"/>
              </a:spcAft>
              <a:buFont typeface="+mj-lt"/>
              <a:buAutoNum type="alphaLcPeriod"/>
              <a:tabLst>
                <a:tab pos="914400" algn="l"/>
                <a:tab pos="1714500" algn="l"/>
              </a:tabLst>
            </a:pPr>
            <a:r>
              <a:rPr lang="en-US" sz="1300" dirty="0">
                <a:latin typeface="Calibri" panose="020F0502020204030204" pitchFamily="34" charset="0"/>
                <a:ea typeface="Calibri" panose="020F0502020204030204" pitchFamily="34" charset="0"/>
                <a:cs typeface="Calibri" panose="020F0502020204030204" pitchFamily="34" charset="0"/>
              </a:rPr>
              <a:t>Send the voter to the Provisional Judge to vote a provisional ballot.</a:t>
            </a:r>
          </a:p>
          <a:p>
            <a:pPr marL="800100" marR="0" lvl="1" indent="-342900">
              <a:lnSpc>
                <a:spcPct val="107000"/>
              </a:lnSpc>
              <a:spcBef>
                <a:spcPts val="0"/>
              </a:spcBef>
              <a:spcAft>
                <a:spcPts val="600"/>
              </a:spcAft>
              <a:buFont typeface="+mj-lt"/>
              <a:buAutoNum type="alphaLcPeriod"/>
              <a:tabLst>
                <a:tab pos="914400" algn="l"/>
                <a:tab pos="1714500" algn="l"/>
              </a:tabLst>
            </a:pPr>
            <a:r>
              <a:rPr lang="en-US" sz="1300" dirty="0">
                <a:latin typeface="Calibri" panose="020F0502020204030204" pitchFamily="34" charset="0"/>
                <a:ea typeface="Calibri" panose="020F0502020204030204" pitchFamily="34" charset="0"/>
                <a:cs typeface="Calibri" panose="020F0502020204030204" pitchFamily="34" charset="0"/>
              </a:rPr>
              <a:t>Have them fill out a voter registration application if their information needs to be updated and allow them to vote a regular ballot.</a:t>
            </a:r>
          </a:p>
          <a:p>
            <a:pPr marL="800100" marR="0" lvl="1" indent="-342900">
              <a:lnSpc>
                <a:spcPct val="107000"/>
              </a:lnSpc>
              <a:spcBef>
                <a:spcPts val="0"/>
              </a:spcBef>
              <a:spcAft>
                <a:spcPts val="600"/>
              </a:spcAft>
              <a:buFont typeface="+mj-lt"/>
              <a:buAutoNum type="alphaLcPeriod"/>
              <a:tabLst>
                <a:tab pos="914400" algn="l"/>
                <a:tab pos="1714500" algn="l"/>
              </a:tabLst>
            </a:pPr>
            <a:r>
              <a:rPr lang="en-US" sz="1300" dirty="0">
                <a:latin typeface="Calibri" panose="020F0502020204030204" pitchFamily="34" charset="0"/>
                <a:ea typeface="Calibri" panose="020F0502020204030204" pitchFamily="34" charset="0"/>
                <a:cs typeface="Calibri" panose="020F0502020204030204" pitchFamily="34" charset="0"/>
              </a:rPr>
              <a:t>Send them to the Election Office to late register.</a:t>
            </a:r>
          </a:p>
          <a:p>
            <a:pPr marR="0" lvl="0">
              <a:lnSpc>
                <a:spcPct val="107000"/>
              </a:lnSpc>
              <a:spcBef>
                <a:spcPts val="0"/>
              </a:spcBef>
              <a:spcAft>
                <a:spcPts val="400"/>
              </a:spcAft>
              <a:tabLst>
                <a:tab pos="457200" algn="l"/>
                <a:tab pos="1714500" algn="l"/>
              </a:tabLst>
            </a:pPr>
            <a:r>
              <a:rPr lang="en-US" sz="1300" dirty="0">
                <a:latin typeface="Calibri" panose="020F0502020204030204" pitchFamily="34" charset="0"/>
                <a:ea typeface="Calibri" panose="020F0502020204030204" pitchFamily="34" charset="0"/>
                <a:cs typeface="Calibri" panose="020F0502020204030204" pitchFamily="34" charset="0"/>
              </a:rPr>
              <a:t>6. A voter who is listed in the precinct register as having been issued an </a:t>
            </a:r>
            <a:r>
              <a:rPr lang="en-US" sz="1300" b="1" dirty="0">
                <a:latin typeface="Calibri" panose="020F0502020204030204" pitchFamily="34" charset="0"/>
                <a:ea typeface="Calibri" panose="020F0502020204030204" pitchFamily="34" charset="0"/>
                <a:cs typeface="Calibri" panose="020F0502020204030204" pitchFamily="34" charset="0"/>
              </a:rPr>
              <a:t>absentee</a:t>
            </a:r>
            <a:r>
              <a:rPr lang="en-US" sz="1300" dirty="0">
                <a:latin typeface="Calibri" panose="020F0502020204030204" pitchFamily="34" charset="0"/>
                <a:ea typeface="Calibri" panose="020F0502020204030204" pitchFamily="34" charset="0"/>
                <a:cs typeface="Calibri" panose="020F0502020204030204" pitchFamily="34" charset="0"/>
              </a:rPr>
              <a:t> ballot shows up to vote.  You should:</a:t>
            </a:r>
          </a:p>
          <a:p>
            <a:pPr marL="800100" marR="0" lvl="1" indent="-342900">
              <a:lnSpc>
                <a:spcPct val="107000"/>
              </a:lnSpc>
              <a:spcBef>
                <a:spcPts val="0"/>
              </a:spcBef>
              <a:spcAft>
                <a:spcPts val="600"/>
              </a:spcAft>
              <a:buFont typeface="+mj-lt"/>
              <a:buAutoNum type="alphaLcPeriod"/>
              <a:tabLst>
                <a:tab pos="914400" algn="l"/>
                <a:tab pos="1714500" algn="l"/>
              </a:tabLst>
            </a:pPr>
            <a:r>
              <a:rPr lang="en-US" sz="1300" dirty="0">
                <a:latin typeface="Calibri" panose="020F0502020204030204" pitchFamily="34" charset="0"/>
                <a:ea typeface="Calibri" panose="020F0502020204030204" pitchFamily="34" charset="0"/>
                <a:cs typeface="Calibri" panose="020F0502020204030204" pitchFamily="34" charset="0"/>
              </a:rPr>
              <a:t>Ask if their ballot was not received, lost or destroyed, and if the answer is yes, let them vote a regular ballot.</a:t>
            </a:r>
          </a:p>
          <a:p>
            <a:pPr marL="800100" marR="0" lvl="1" indent="-342900">
              <a:lnSpc>
                <a:spcPct val="107000"/>
              </a:lnSpc>
              <a:spcBef>
                <a:spcPts val="0"/>
              </a:spcBef>
              <a:spcAft>
                <a:spcPts val="600"/>
              </a:spcAft>
              <a:buFont typeface="+mj-lt"/>
              <a:buAutoNum type="alphaLcPeriod"/>
              <a:tabLst>
                <a:tab pos="914400" algn="l"/>
                <a:tab pos="1714500" algn="l"/>
              </a:tabLst>
            </a:pPr>
            <a:r>
              <a:rPr lang="en-US" sz="1300" dirty="0">
                <a:latin typeface="Calibri" panose="020F0502020204030204" pitchFamily="34" charset="0"/>
                <a:ea typeface="Calibri" panose="020F0502020204030204" pitchFamily="34" charset="0"/>
                <a:cs typeface="Calibri" panose="020F0502020204030204" pitchFamily="34" charset="0"/>
              </a:rPr>
              <a:t>Call the Election Office, and if they indicate the absentee ballot has not been returned or was  undeliverable, let them vote a regular ballot.</a:t>
            </a:r>
          </a:p>
          <a:p>
            <a:pPr marL="800100" marR="0" lvl="1" indent="-342900">
              <a:lnSpc>
                <a:spcPct val="107000"/>
              </a:lnSpc>
              <a:spcBef>
                <a:spcPts val="0"/>
              </a:spcBef>
              <a:spcAft>
                <a:spcPts val="800"/>
              </a:spcAft>
              <a:buFont typeface="+mj-lt"/>
              <a:buAutoNum type="alphaLcPeriod"/>
              <a:tabLst>
                <a:tab pos="914400" algn="l"/>
                <a:tab pos="1714500" algn="l"/>
              </a:tabLst>
            </a:pPr>
            <a:r>
              <a:rPr lang="en-US" sz="1300" dirty="0">
                <a:latin typeface="Calibri" panose="020F0502020204030204" pitchFamily="34" charset="0"/>
                <a:ea typeface="Calibri" panose="020F0502020204030204" pitchFamily="34" charset="0"/>
                <a:cs typeface="Calibri" panose="020F0502020204030204" pitchFamily="34" charset="0"/>
              </a:rPr>
              <a:t>Send the voter to the </a:t>
            </a:r>
            <a:r>
              <a:rPr lang="en-US" sz="1300" b="1" dirty="0">
                <a:latin typeface="Calibri" panose="020F0502020204030204" pitchFamily="34" charset="0"/>
                <a:ea typeface="Calibri" panose="020F0502020204030204" pitchFamily="34" charset="0"/>
                <a:cs typeface="Calibri" panose="020F0502020204030204" pitchFamily="34" charset="0"/>
              </a:rPr>
              <a:t>Provisional Judge</a:t>
            </a:r>
            <a:r>
              <a:rPr lang="en-US" sz="1300" dirty="0">
                <a:latin typeface="Calibri" panose="020F0502020204030204" pitchFamily="34" charset="0"/>
                <a:ea typeface="Calibri" panose="020F0502020204030204" pitchFamily="34" charset="0"/>
                <a:cs typeface="Calibri" panose="020F0502020204030204" pitchFamily="34" charset="0"/>
              </a:rPr>
              <a:t> to vote a provisional ballot.</a:t>
            </a:r>
          </a:p>
        </p:txBody>
      </p:sp>
    </p:spTree>
    <p:extLst>
      <p:ext uri="{BB962C8B-B14F-4D97-AF65-F5344CB8AC3E}">
        <p14:creationId xmlns:p14="http://schemas.microsoft.com/office/powerpoint/2010/main" val="245965402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CB031D3-DD86-4DC6-B558-A38D14FDFB6A}"/>
              </a:ext>
            </a:extLst>
          </p:cNvPr>
          <p:cNvSpPr/>
          <p:nvPr/>
        </p:nvSpPr>
        <p:spPr>
          <a:xfrm>
            <a:off x="438539" y="326571"/>
            <a:ext cx="11672595" cy="6762621"/>
          </a:xfrm>
          <a:prstGeom prst="rect">
            <a:avLst/>
          </a:prstGeom>
        </p:spPr>
        <p:txBody>
          <a:bodyPr wrap="square">
            <a:spAutoFit/>
          </a:bodyPr>
          <a:lstStyle/>
          <a:p>
            <a:pPr marR="0" lvl="0">
              <a:lnSpc>
                <a:spcPct val="107000"/>
              </a:lnSpc>
              <a:spcBef>
                <a:spcPts val="0"/>
              </a:spcBef>
              <a:spcAft>
                <a:spcPts val="800"/>
              </a:spcAft>
              <a:tabLst>
                <a:tab pos="457200" algn="l"/>
                <a:tab pos="1714500" algn="l"/>
              </a:tabLst>
            </a:pPr>
            <a:r>
              <a:rPr lang="en-US" sz="1400" dirty="0">
                <a:ea typeface="Calibri" panose="020F0502020204030204" pitchFamily="34" charset="0"/>
                <a:cs typeface="Times New Roman" panose="02020603050405020304" pitchFamily="18" charset="0"/>
              </a:rPr>
              <a:t>7. A voter indicates that they have made a </a:t>
            </a:r>
            <a:r>
              <a:rPr lang="en-US" sz="1400" b="1" dirty="0">
                <a:ea typeface="Calibri" panose="020F0502020204030204" pitchFamily="34" charset="0"/>
                <a:cs typeface="Times New Roman" panose="02020603050405020304" pitchFamily="18" charset="0"/>
              </a:rPr>
              <a:t>mistake</a:t>
            </a:r>
            <a:r>
              <a:rPr lang="en-US" sz="1400" dirty="0">
                <a:ea typeface="Calibri" panose="020F0502020204030204" pitchFamily="34" charset="0"/>
                <a:cs typeface="Times New Roman" panose="02020603050405020304" pitchFamily="18" charset="0"/>
              </a:rPr>
              <a:t> on their ballot. You should:</a:t>
            </a:r>
          </a:p>
          <a:p>
            <a:pPr marL="800100" marR="0" lvl="1" indent="-342900">
              <a:lnSpc>
                <a:spcPct val="107000"/>
              </a:lnSpc>
              <a:spcBef>
                <a:spcPts val="0"/>
              </a:spcBef>
              <a:spcAft>
                <a:spcPts val="600"/>
              </a:spcAft>
              <a:buFont typeface="+mj-lt"/>
              <a:buAutoNum type="alphaLcPeriod"/>
              <a:tabLst>
                <a:tab pos="914400" algn="l"/>
                <a:tab pos="1714500" algn="l"/>
              </a:tabLst>
            </a:pPr>
            <a:r>
              <a:rPr lang="en-US" sz="1400" dirty="0">
                <a:ea typeface="Calibri" panose="020F0502020204030204" pitchFamily="34" charset="0"/>
                <a:cs typeface="Times New Roman" panose="02020603050405020304" pitchFamily="18" charset="0"/>
              </a:rPr>
              <a:t>Provide them with a sticker and instruct them to place the sticker over the mistake and continue voting the ballot.</a:t>
            </a:r>
          </a:p>
          <a:p>
            <a:pPr marL="800100" marR="0" lvl="1" indent="-342900">
              <a:lnSpc>
                <a:spcPct val="107000"/>
              </a:lnSpc>
              <a:spcBef>
                <a:spcPts val="0"/>
              </a:spcBef>
              <a:spcAft>
                <a:spcPts val="600"/>
              </a:spcAft>
              <a:buFont typeface="+mj-lt"/>
              <a:buAutoNum type="alphaLcPeriod"/>
              <a:tabLst>
                <a:tab pos="914400" algn="l"/>
                <a:tab pos="1714500" algn="l"/>
              </a:tabLst>
            </a:pPr>
            <a:r>
              <a:rPr lang="en-US" sz="1400" dirty="0">
                <a:ea typeface="Calibri" panose="020F0502020204030204" pitchFamily="34" charset="0"/>
                <a:cs typeface="Times New Roman" panose="02020603050405020304" pitchFamily="18" charset="0"/>
              </a:rPr>
              <a:t>Give them the option of correcting the ballot with a sticker or receiving a new ballot.</a:t>
            </a:r>
          </a:p>
          <a:p>
            <a:pPr marL="800100" marR="0" lvl="1" indent="-342900">
              <a:lnSpc>
                <a:spcPct val="107000"/>
              </a:lnSpc>
              <a:spcBef>
                <a:spcPts val="0"/>
              </a:spcBef>
              <a:spcAft>
                <a:spcPts val="600"/>
              </a:spcAft>
              <a:buFont typeface="+mj-lt"/>
              <a:buAutoNum type="alphaLcPeriod"/>
              <a:tabLst>
                <a:tab pos="914400" algn="l"/>
                <a:tab pos="1714500" algn="l"/>
              </a:tabLst>
            </a:pPr>
            <a:r>
              <a:rPr lang="en-US" sz="1400" dirty="0">
                <a:ea typeface="Calibri" panose="020F0502020204030204" pitchFamily="34" charset="0"/>
                <a:cs typeface="Times New Roman" panose="02020603050405020304" pitchFamily="18" charset="0"/>
              </a:rPr>
              <a:t>Remove the ballot stub, mark the stub as Spoiled, and place the stub in the stub box.  Have the elector mark their ballot as Spoiled and place it in   an envelope for Spoiled ballots.  Place the Spoiled Ballot Envelope in the ballot box. Issue a new ballot after instructing the Poll Book Judge to log the Spoiled ballot and Reissued ballot in the poll book.</a:t>
            </a:r>
          </a:p>
          <a:p>
            <a:pPr>
              <a:lnSpc>
                <a:spcPct val="107000"/>
              </a:lnSpc>
              <a:spcAft>
                <a:spcPts val="800"/>
              </a:spcAft>
              <a:tabLst>
                <a:tab pos="914400" algn="l"/>
                <a:tab pos="1714500" algn="l"/>
              </a:tabLst>
            </a:pPr>
            <a:r>
              <a:rPr lang="en-US" sz="1400" dirty="0">
                <a:ea typeface="Calibri" panose="020F0502020204030204" pitchFamily="34" charset="0"/>
                <a:cs typeface="Times New Roman" panose="02020603050405020304" pitchFamily="18" charset="0"/>
              </a:rPr>
              <a:t>8. A voter wrote in a name of a declared “write-in” candidate as demonstrated below.  This vote should be:</a:t>
            </a:r>
          </a:p>
          <a:p>
            <a:pPr>
              <a:lnSpc>
                <a:spcPct val="107000"/>
              </a:lnSpc>
              <a:spcAft>
                <a:spcPts val="800"/>
              </a:spcAft>
              <a:tabLst>
                <a:tab pos="914400" algn="l"/>
                <a:tab pos="1714500" algn="l"/>
              </a:tabLst>
            </a:pPr>
            <a:r>
              <a:rPr lang="en-US" sz="1400" dirty="0">
                <a:ea typeface="Calibri" panose="020F0502020204030204" pitchFamily="34" charset="0"/>
                <a:cs typeface="Times New Roman" panose="02020603050405020304" pitchFamily="18" charset="0"/>
              </a:rPr>
              <a:t>		Ben Smith</a:t>
            </a:r>
          </a:p>
          <a:p>
            <a:pPr>
              <a:lnSpc>
                <a:spcPct val="107000"/>
              </a:lnSpc>
              <a:spcAft>
                <a:spcPts val="800"/>
              </a:spcAft>
              <a:tabLst>
                <a:tab pos="914400" algn="l"/>
                <a:tab pos="1714500" algn="l"/>
              </a:tabLst>
            </a:pPr>
            <a:r>
              <a:rPr lang="en-US" sz="1400" dirty="0">
                <a:ea typeface="Calibri" panose="020F0502020204030204" pitchFamily="34" charset="0"/>
                <a:cs typeface="Times New Roman" panose="02020603050405020304" pitchFamily="18" charset="0"/>
              </a:rPr>
              <a:t>		Art Jones</a:t>
            </a:r>
          </a:p>
          <a:p>
            <a:pPr>
              <a:lnSpc>
                <a:spcPct val="107000"/>
              </a:lnSpc>
              <a:spcAft>
                <a:spcPts val="800"/>
              </a:spcAft>
              <a:tabLst>
                <a:tab pos="914400" algn="l"/>
                <a:tab pos="1714500" algn="l"/>
              </a:tabLst>
            </a:pPr>
            <a:r>
              <a:rPr lang="en-US" sz="1400" dirty="0">
                <a:ea typeface="Calibri" panose="020F0502020204030204" pitchFamily="34" charset="0"/>
                <a:cs typeface="Times New Roman" panose="02020603050405020304" pitchFamily="18" charset="0"/>
              </a:rPr>
              <a:t>		</a:t>
            </a:r>
            <a:r>
              <a:rPr lang="en-US" sz="1400" u="sng" dirty="0"/>
              <a:t>Steve Johnson</a:t>
            </a:r>
          </a:p>
          <a:p>
            <a:pPr marL="800100" lvl="1" indent="-342900">
              <a:lnSpc>
                <a:spcPct val="107000"/>
              </a:lnSpc>
              <a:spcAft>
                <a:spcPts val="600"/>
              </a:spcAft>
              <a:buFont typeface="+mj-lt"/>
              <a:buAutoNum type="alphaLcPeriod"/>
              <a:tabLst>
                <a:tab pos="914400" algn="l"/>
                <a:tab pos="1714500" algn="l"/>
              </a:tabLst>
            </a:pPr>
            <a:r>
              <a:rPr lang="en-US" sz="1400" dirty="0">
                <a:ea typeface="Calibri" panose="020F0502020204030204" pitchFamily="34" charset="0"/>
                <a:cs typeface="Times New Roman" panose="02020603050405020304" pitchFamily="18" charset="0"/>
              </a:rPr>
              <a:t>Counted for the “write-in” candidate because the intent of the voter is clear.</a:t>
            </a:r>
          </a:p>
          <a:p>
            <a:pPr marL="800100" lvl="1" indent="-342900">
              <a:lnSpc>
                <a:spcPct val="107000"/>
              </a:lnSpc>
              <a:spcAft>
                <a:spcPts val="600"/>
              </a:spcAft>
              <a:buFont typeface="+mj-lt"/>
              <a:buAutoNum type="alphaLcPeriod"/>
              <a:tabLst>
                <a:tab pos="914400" algn="l"/>
                <a:tab pos="1714500" algn="l"/>
              </a:tabLst>
            </a:pPr>
            <a:r>
              <a:rPr lang="en-US" sz="1400" dirty="0">
                <a:ea typeface="Calibri" panose="020F0502020204030204" pitchFamily="34" charset="0"/>
                <a:cs typeface="Times New Roman" panose="02020603050405020304" pitchFamily="18" charset="0"/>
              </a:rPr>
              <a:t>Designated as an undervote because no oval was filled in.</a:t>
            </a:r>
          </a:p>
          <a:p>
            <a:pPr marL="171450" marR="0" lvl="0" indent="-171450">
              <a:lnSpc>
                <a:spcPct val="107000"/>
              </a:lnSpc>
              <a:spcBef>
                <a:spcPts val="0"/>
              </a:spcBef>
              <a:spcAft>
                <a:spcPts val="800"/>
              </a:spcAft>
              <a:tabLst>
                <a:tab pos="400050" algn="l"/>
                <a:tab pos="1714500" algn="l"/>
              </a:tabLst>
            </a:pPr>
            <a:r>
              <a:rPr lang="en-US" sz="1400" dirty="0">
                <a:ea typeface="Calibri" panose="020F0502020204030204" pitchFamily="34" charset="0"/>
                <a:cs typeface="Times New Roman" panose="02020603050405020304" pitchFamily="18" charset="0"/>
              </a:rPr>
              <a:t>9. A voter has been </a:t>
            </a:r>
            <a:r>
              <a:rPr lang="en-US" sz="1400" b="1" dirty="0">
                <a:ea typeface="Calibri" panose="020F0502020204030204" pitchFamily="34" charset="0"/>
                <a:cs typeface="Times New Roman" panose="02020603050405020304" pitchFamily="18" charset="0"/>
              </a:rPr>
              <a:t>challenged</a:t>
            </a:r>
            <a:r>
              <a:rPr lang="en-US" sz="1400" dirty="0">
                <a:ea typeface="Calibri" panose="020F0502020204030204" pitchFamily="34" charset="0"/>
                <a:cs typeface="Times New Roman" panose="02020603050405020304" pitchFamily="18" charset="0"/>
              </a:rPr>
              <a:t> by a poll watcher based on differing addresses listed in the precinct register versus the postal address list that the poll watcher is using. You should:</a:t>
            </a:r>
          </a:p>
          <a:p>
            <a:pPr marL="800100" marR="0" lvl="2" indent="-342900">
              <a:lnSpc>
                <a:spcPct val="107000"/>
              </a:lnSpc>
              <a:spcBef>
                <a:spcPts val="0"/>
              </a:spcBef>
              <a:spcAft>
                <a:spcPts val="600"/>
              </a:spcAft>
              <a:buFont typeface="+mj-lt"/>
              <a:buAutoNum type="alphaLcPeriod"/>
              <a:tabLst>
                <a:tab pos="400050" algn="l"/>
                <a:tab pos="1714500" algn="l"/>
              </a:tabLst>
            </a:pPr>
            <a:r>
              <a:rPr lang="en-US" sz="1400" dirty="0">
                <a:ea typeface="Calibri" panose="020F0502020204030204" pitchFamily="34" charset="0"/>
                <a:cs typeface="Times New Roman" panose="02020603050405020304" pitchFamily="18" charset="0"/>
              </a:rPr>
              <a:t>Send the voter to the provisional judge to vote a provisional ballot.</a:t>
            </a:r>
          </a:p>
          <a:p>
            <a:pPr marL="800100" marR="0" lvl="2" indent="-342900">
              <a:lnSpc>
                <a:spcPct val="107000"/>
              </a:lnSpc>
              <a:spcBef>
                <a:spcPts val="0"/>
              </a:spcBef>
              <a:spcAft>
                <a:spcPts val="600"/>
              </a:spcAft>
              <a:buFont typeface="+mj-lt"/>
              <a:buAutoNum type="alphaLcPeriod"/>
              <a:tabLst>
                <a:tab pos="400050" algn="l"/>
                <a:tab pos="1714500" algn="l"/>
              </a:tabLst>
            </a:pPr>
            <a:r>
              <a:rPr lang="en-US" sz="1400" dirty="0">
                <a:ea typeface="Calibri" panose="020F0502020204030204" pitchFamily="34" charset="0"/>
                <a:cs typeface="Times New Roman" panose="02020603050405020304" pitchFamily="18" charset="0"/>
              </a:rPr>
              <a:t>Reject the challenge unless the voter confirms in writing that the postal service address is the correct residence address. They still may choose to vote one last time in their old precinct.</a:t>
            </a:r>
          </a:p>
          <a:p>
            <a:pPr marL="800100" marR="0" lvl="2" indent="-342900">
              <a:lnSpc>
                <a:spcPct val="107000"/>
              </a:lnSpc>
              <a:spcBef>
                <a:spcPts val="0"/>
              </a:spcBef>
              <a:spcAft>
                <a:spcPts val="600"/>
              </a:spcAft>
              <a:buFont typeface="+mj-lt"/>
              <a:buAutoNum type="alphaLcPeriod"/>
              <a:tabLst>
                <a:tab pos="400050" algn="l"/>
                <a:tab pos="1714500" algn="l"/>
              </a:tabLst>
            </a:pPr>
            <a:r>
              <a:rPr lang="en-US" sz="1400" dirty="0">
                <a:ea typeface="Calibri" panose="020F0502020204030204" pitchFamily="34" charset="0"/>
                <a:cs typeface="Times New Roman" panose="02020603050405020304" pitchFamily="18" charset="0"/>
              </a:rPr>
              <a:t>Send the voter to the Election Office.</a:t>
            </a:r>
          </a:p>
          <a:p>
            <a:pPr marL="800100" marR="0" lvl="2" indent="-342900">
              <a:lnSpc>
                <a:spcPct val="107000"/>
              </a:lnSpc>
              <a:spcBef>
                <a:spcPts val="0"/>
              </a:spcBef>
              <a:spcAft>
                <a:spcPts val="600"/>
              </a:spcAft>
              <a:buFont typeface="+mj-lt"/>
              <a:buAutoNum type="alphaLcPeriod"/>
              <a:tabLst>
                <a:tab pos="400050" algn="l"/>
                <a:tab pos="1714500" algn="l"/>
              </a:tabLst>
            </a:pPr>
            <a:r>
              <a:rPr lang="en-US" sz="1400" dirty="0">
                <a:ea typeface="Calibri" panose="020F0502020204030204" pitchFamily="34" charset="0"/>
                <a:cs typeface="Times New Roman" panose="02020603050405020304" pitchFamily="18" charset="0"/>
              </a:rPr>
              <a:t>Approve the challenge and do not allow the voter to vote because the postal service address list would probably be more updated than the voter registration list.</a:t>
            </a:r>
          </a:p>
          <a:p>
            <a:pPr lvl="1">
              <a:lnSpc>
                <a:spcPct val="107000"/>
              </a:lnSpc>
              <a:spcAft>
                <a:spcPts val="800"/>
              </a:spcAft>
              <a:tabLst>
                <a:tab pos="914400" algn="l"/>
                <a:tab pos="1714500" algn="l"/>
              </a:tabLst>
            </a:pPr>
            <a:endParaRPr lang="en-US" sz="1300" dirty="0">
              <a:latin typeface="Calibri Light" panose="020F0302020204030204" pitchFamily="34" charset="0"/>
              <a:ea typeface="Calibri" panose="020F0502020204030204" pitchFamily="34" charset="0"/>
              <a:cs typeface="Times New Roman" panose="02020603050405020304" pitchFamily="18" charset="0"/>
            </a:endParaRPr>
          </a:p>
          <a:p>
            <a:pPr marR="0" lvl="1">
              <a:lnSpc>
                <a:spcPct val="107000"/>
              </a:lnSpc>
              <a:spcBef>
                <a:spcPts val="0"/>
              </a:spcBef>
              <a:spcAft>
                <a:spcPts val="800"/>
              </a:spcAft>
              <a:tabLst>
                <a:tab pos="914400" algn="l"/>
                <a:tab pos="1714500" algn="l"/>
              </a:tabLst>
            </a:pPr>
            <a:endParaRPr lang="en-US" sz="1300" dirty="0">
              <a:effectLst/>
              <a:latin typeface="Calibri Light" panose="020F0302020204030204" pitchFamily="34" charset="0"/>
              <a:ea typeface="Calibri" panose="020F0502020204030204" pitchFamily="34" charset="0"/>
              <a:cs typeface="Times New Roman" panose="02020603050405020304" pitchFamily="18" charset="0"/>
            </a:endParaRPr>
          </a:p>
        </p:txBody>
      </p:sp>
      <p:sp>
        <p:nvSpPr>
          <p:cNvPr id="21" name="Oval 20">
            <a:extLst>
              <a:ext uri="{FF2B5EF4-FFF2-40B4-BE49-F238E27FC236}">
                <a16:creationId xmlns:a16="http://schemas.microsoft.com/office/drawing/2014/main" id="{A385ADA7-8825-405B-AEDD-232367916596}"/>
              </a:ext>
            </a:extLst>
          </p:cNvPr>
          <p:cNvSpPr/>
          <p:nvPr/>
        </p:nvSpPr>
        <p:spPr>
          <a:xfrm>
            <a:off x="1987708" y="2399058"/>
            <a:ext cx="123825" cy="219075"/>
          </a:xfrm>
          <a:prstGeom prst="ellipse">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latin typeface="Calibri Light" panose="020F0302020204030204" pitchFamily="34" charset="0"/>
            </a:endParaRPr>
          </a:p>
        </p:txBody>
      </p:sp>
      <p:sp>
        <p:nvSpPr>
          <p:cNvPr id="22" name="Oval 21">
            <a:extLst>
              <a:ext uri="{FF2B5EF4-FFF2-40B4-BE49-F238E27FC236}">
                <a16:creationId xmlns:a16="http://schemas.microsoft.com/office/drawing/2014/main" id="{7F709D33-C08C-4F36-B612-BB0CE156294E}"/>
              </a:ext>
            </a:extLst>
          </p:cNvPr>
          <p:cNvSpPr/>
          <p:nvPr/>
        </p:nvSpPr>
        <p:spPr>
          <a:xfrm>
            <a:off x="1987708" y="2743916"/>
            <a:ext cx="123825" cy="219075"/>
          </a:xfrm>
          <a:prstGeom prst="ellipse">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latin typeface="Calibri Light" panose="020F0302020204030204" pitchFamily="34" charset="0"/>
            </a:endParaRPr>
          </a:p>
        </p:txBody>
      </p:sp>
      <p:sp>
        <p:nvSpPr>
          <p:cNvPr id="23" name="Oval 22">
            <a:extLst>
              <a:ext uri="{FF2B5EF4-FFF2-40B4-BE49-F238E27FC236}">
                <a16:creationId xmlns:a16="http://schemas.microsoft.com/office/drawing/2014/main" id="{076FFFEB-E3F3-4B6F-B4C4-2519AA8BB611}"/>
              </a:ext>
            </a:extLst>
          </p:cNvPr>
          <p:cNvSpPr/>
          <p:nvPr/>
        </p:nvSpPr>
        <p:spPr>
          <a:xfrm>
            <a:off x="1987707" y="3079249"/>
            <a:ext cx="123825" cy="219075"/>
          </a:xfrm>
          <a:prstGeom prst="ellipse">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latin typeface="Calibri Light" panose="020F0302020204030204" pitchFamily="34" charset="0"/>
            </a:endParaRPr>
          </a:p>
        </p:txBody>
      </p:sp>
    </p:spTree>
    <p:extLst>
      <p:ext uri="{BB962C8B-B14F-4D97-AF65-F5344CB8AC3E}">
        <p14:creationId xmlns:p14="http://schemas.microsoft.com/office/powerpoint/2010/main" val="406990735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380E64-A40B-4716-8C8F-9DF794ED1404}"/>
              </a:ext>
            </a:extLst>
          </p:cNvPr>
          <p:cNvSpPr/>
          <p:nvPr/>
        </p:nvSpPr>
        <p:spPr>
          <a:xfrm>
            <a:off x="449533" y="641612"/>
            <a:ext cx="7686608" cy="461665"/>
          </a:xfrm>
          <a:prstGeom prst="rect">
            <a:avLst/>
          </a:prstGeom>
          <a:solidFill>
            <a:srgbClr val="8A6900"/>
          </a:solidFill>
        </p:spPr>
        <p:txBody>
          <a:bodyPr wrap="square">
            <a:spAutoFit/>
          </a:bodyPr>
          <a:lstStyle/>
          <a:p>
            <a:pPr algn="ctr"/>
            <a:r>
              <a:rPr lang="en-US" sz="2400" u="sng" dirty="0">
                <a:solidFill>
                  <a:schemeClr val="bg1"/>
                </a:solidFill>
                <a:latin typeface="Calibri Light" panose="020F0302020204030204" pitchFamily="34" charset="0"/>
                <a:ea typeface="Calibri" panose="020F0502020204030204" pitchFamily="34" charset="0"/>
                <a:cs typeface="Times New Roman" panose="02020603050405020304" pitchFamily="18" charset="0"/>
              </a:rPr>
              <a:t>Election Judge True False Quiz Answers</a:t>
            </a:r>
            <a:endParaRPr lang="en-US" sz="2400" dirty="0">
              <a:solidFill>
                <a:schemeClr val="bg1"/>
              </a:solidFill>
              <a:latin typeface="Calibri Light" panose="020F0302020204030204" pitchFamily="34" charset="0"/>
            </a:endParaRPr>
          </a:p>
        </p:txBody>
      </p:sp>
      <p:sp>
        <p:nvSpPr>
          <p:cNvPr id="8" name="Rectangle 7">
            <a:extLst>
              <a:ext uri="{FF2B5EF4-FFF2-40B4-BE49-F238E27FC236}">
                <a16:creationId xmlns:a16="http://schemas.microsoft.com/office/drawing/2014/main" id="{6E42A81E-2A3A-4201-843E-7B0BB3D4D5FA}"/>
              </a:ext>
            </a:extLst>
          </p:cNvPr>
          <p:cNvSpPr/>
          <p:nvPr/>
        </p:nvSpPr>
        <p:spPr>
          <a:xfrm>
            <a:off x="449532" y="1253746"/>
            <a:ext cx="11018568" cy="4500591"/>
          </a:xfrm>
          <a:prstGeom prst="rect">
            <a:avLst/>
          </a:prstGeom>
        </p:spPr>
        <p:txBody>
          <a:bodyPr wrap="square">
            <a:spAutoFit/>
          </a:bodyPr>
          <a:lstStyle/>
          <a:p>
            <a:pPr>
              <a:lnSpc>
                <a:spcPct val="107000"/>
              </a:lnSpc>
              <a:spcAft>
                <a:spcPts val="600"/>
              </a:spcAft>
              <a:tabLst>
                <a:tab pos="1714500" algn="l"/>
              </a:tabLst>
            </a:pPr>
            <a:r>
              <a:rPr lang="en-US" sz="1600" b="1" u="sng" dirty="0">
                <a:latin typeface="Calibri" panose="020F0502020204030204" pitchFamily="34" charset="0"/>
                <a:ea typeface="Calibri" panose="020F0502020204030204" pitchFamily="34" charset="0"/>
                <a:cs typeface="Calibri" panose="020F0502020204030204" pitchFamily="34" charset="0"/>
              </a:rPr>
              <a:t>True/False Choice Answers:</a:t>
            </a:r>
            <a:endParaRPr lang="en-US" sz="1600" b="1"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600"/>
              </a:spcAft>
              <a:tabLst>
                <a:tab pos="1714500" algn="l"/>
              </a:tabLst>
            </a:pPr>
            <a:endParaRPr lang="en-US" sz="500" dirty="0">
              <a:latin typeface="Calibri" panose="020F0502020204030204" pitchFamily="34" charset="0"/>
              <a:cs typeface="Calibri" panose="020F0502020204030204" pitchFamily="34" charset="0"/>
            </a:endParaRPr>
          </a:p>
          <a:p>
            <a:pPr>
              <a:lnSpc>
                <a:spcPct val="107000"/>
              </a:lnSpc>
              <a:spcAft>
                <a:spcPts val="600"/>
              </a:spcAft>
              <a:tabLst>
                <a:tab pos="1714500" algn="l"/>
              </a:tabLst>
            </a:pPr>
            <a:r>
              <a:rPr lang="en-US" sz="1500" dirty="0">
                <a:latin typeface="Calibri" panose="020F0502020204030204" pitchFamily="34" charset="0"/>
                <a:cs typeface="Calibri" panose="020F0502020204030204" pitchFamily="34" charset="0"/>
              </a:rPr>
              <a:t>1. False</a:t>
            </a:r>
          </a:p>
          <a:p>
            <a:pPr>
              <a:lnSpc>
                <a:spcPct val="107000"/>
              </a:lnSpc>
              <a:spcAft>
                <a:spcPts val="600"/>
              </a:spcAft>
              <a:tabLst>
                <a:tab pos="1714500" algn="l"/>
              </a:tabLst>
            </a:pPr>
            <a:r>
              <a:rPr lang="en-US" sz="1500" dirty="0">
                <a:latin typeface="Calibri" panose="020F0502020204030204" pitchFamily="34" charset="0"/>
                <a:cs typeface="Calibri" panose="020F0502020204030204" pitchFamily="34" charset="0"/>
              </a:rPr>
              <a:t>2. True – A candidate may no serve as a poll watcher at a polling place where electors are voting on ballots with the candidate’s name on them (13-13-120(2) MCA). </a:t>
            </a:r>
          </a:p>
          <a:p>
            <a:pPr>
              <a:lnSpc>
                <a:spcPct val="107000"/>
              </a:lnSpc>
              <a:tabLst>
                <a:tab pos="1714500" algn="l"/>
              </a:tabLst>
            </a:pPr>
            <a:r>
              <a:rPr lang="en-US" sz="1500" dirty="0">
                <a:latin typeface="Calibri" panose="020F0502020204030204" pitchFamily="34" charset="0"/>
                <a:cs typeface="Calibri" panose="020F0502020204030204" pitchFamily="34" charset="0"/>
              </a:rPr>
              <a:t>3. False - a voter with a disability can make a mark in the register  or have a designated agent sign for them.</a:t>
            </a:r>
          </a:p>
          <a:p>
            <a:pPr marL="342900" lvl="1" indent="-171450">
              <a:lnSpc>
                <a:spcPct val="107000"/>
              </a:lnSpc>
              <a:buFont typeface="Arial" panose="020B0604020202020204" pitchFamily="34" charset="0"/>
              <a:buChar char="•"/>
              <a:tabLst>
                <a:tab pos="457200" algn="l"/>
                <a:tab pos="1714500" algn="l"/>
              </a:tabLst>
            </a:pPr>
            <a:r>
              <a:rPr lang="en-US" sz="1500" dirty="0">
                <a:latin typeface="Calibri" panose="020F0502020204030204" pitchFamily="34" charset="0"/>
                <a:ea typeface="Calibri" panose="020F0502020204030204" pitchFamily="34" charset="0"/>
                <a:cs typeface="Calibri" panose="020F0502020204030204" pitchFamily="34" charset="0"/>
              </a:rPr>
              <a:t>You should note in the register that you witnessed the elector making the mark.</a:t>
            </a:r>
            <a:r>
              <a:rPr lang="en-US" sz="1500" b="1" i="1" dirty="0">
                <a:latin typeface="Calibri" panose="020F0502020204030204" pitchFamily="34" charset="0"/>
                <a:ea typeface="Calibri" panose="020F0502020204030204" pitchFamily="34" charset="0"/>
                <a:cs typeface="Calibri" panose="020F0502020204030204" pitchFamily="34" charset="0"/>
              </a:rPr>
              <a:t> </a:t>
            </a:r>
            <a:endParaRPr lang="en-US" sz="1500" dirty="0">
              <a:latin typeface="Calibri" panose="020F0502020204030204" pitchFamily="34" charset="0"/>
              <a:ea typeface="Calibri" panose="020F0502020204030204" pitchFamily="34" charset="0"/>
              <a:cs typeface="Calibri" panose="020F0502020204030204" pitchFamily="34" charset="0"/>
            </a:endParaRPr>
          </a:p>
          <a:p>
            <a:pPr marL="342900" lvl="1" indent="-171450">
              <a:lnSpc>
                <a:spcPct val="107000"/>
              </a:lnSpc>
              <a:spcAft>
                <a:spcPts val="600"/>
              </a:spcAft>
              <a:buFont typeface="Arial" panose="020B0604020202020204" pitchFamily="34" charset="0"/>
              <a:buChar char="•"/>
              <a:tabLst>
                <a:tab pos="457200" algn="l"/>
                <a:tab pos="1714500" algn="l"/>
              </a:tabLst>
            </a:pPr>
            <a:r>
              <a:rPr lang="en-US" sz="1500" dirty="0">
                <a:latin typeface="Calibri" panose="020F0502020204030204" pitchFamily="34" charset="0"/>
                <a:ea typeface="Calibri" panose="020F0502020204030204" pitchFamily="34" charset="0"/>
                <a:cs typeface="Calibri" panose="020F0502020204030204" pitchFamily="34" charset="0"/>
              </a:rPr>
              <a:t>If an elector is </a:t>
            </a:r>
            <a:r>
              <a:rPr lang="en-US" sz="1500" b="1" dirty="0">
                <a:latin typeface="Calibri" panose="020F0502020204030204" pitchFamily="34" charset="0"/>
                <a:ea typeface="Calibri" panose="020F0502020204030204" pitchFamily="34" charset="0"/>
                <a:cs typeface="Calibri" panose="020F0502020204030204" pitchFamily="34" charset="0"/>
              </a:rPr>
              <a:t>unable</a:t>
            </a:r>
            <a:r>
              <a:rPr lang="en-US" sz="1500" dirty="0">
                <a:latin typeface="Calibri" panose="020F0502020204030204" pitchFamily="34" charset="0"/>
                <a:ea typeface="Calibri" panose="020F0502020204030204" pitchFamily="34" charset="0"/>
                <a:cs typeface="Calibri" panose="020F0502020204030204" pitchFamily="34" charset="0"/>
              </a:rPr>
              <a:t> to provide a fingerprint or an identifying mark and the elector has </a:t>
            </a:r>
            <a:r>
              <a:rPr lang="en-US" sz="1500" b="1" dirty="0">
                <a:latin typeface="Calibri" panose="020F0502020204030204" pitchFamily="34" charset="0"/>
                <a:ea typeface="Calibri" panose="020F0502020204030204" pitchFamily="34" charset="0"/>
                <a:cs typeface="Calibri" panose="020F0502020204030204" pitchFamily="34" charset="0"/>
              </a:rPr>
              <a:t>not</a:t>
            </a:r>
            <a:r>
              <a:rPr lang="en-US" sz="1500" dirty="0">
                <a:latin typeface="Calibri" panose="020F0502020204030204" pitchFamily="34" charset="0"/>
                <a:ea typeface="Calibri" panose="020F0502020204030204" pitchFamily="34" charset="0"/>
                <a:cs typeface="Calibri" panose="020F0502020204030204" pitchFamily="34" charset="0"/>
              </a:rPr>
              <a:t> established an agent, the Election Administrator or an election judge may sign for the elector after reviewing and verifying the elector's identification.</a:t>
            </a:r>
          </a:p>
          <a:p>
            <a:pPr marR="0">
              <a:lnSpc>
                <a:spcPct val="107000"/>
              </a:lnSpc>
              <a:spcBef>
                <a:spcPts val="0"/>
              </a:spcBef>
              <a:spcAft>
                <a:spcPts val="600"/>
              </a:spcAft>
              <a:tabLst>
                <a:tab pos="1714500" algn="l"/>
              </a:tabLst>
            </a:pPr>
            <a:r>
              <a:rPr lang="en-US" sz="1500" dirty="0">
                <a:latin typeface="Calibri" panose="020F0502020204030204" pitchFamily="34" charset="0"/>
                <a:cs typeface="Calibri" panose="020F0502020204030204" pitchFamily="34" charset="0"/>
              </a:rPr>
              <a:t>4. False </a:t>
            </a:r>
            <a:r>
              <a:rPr lang="en-US" sz="1500" dirty="0">
                <a:latin typeface="Calibri" panose="020F0502020204030204" pitchFamily="34" charset="0"/>
                <a:ea typeface="Calibri" panose="020F0502020204030204" pitchFamily="34" charset="0"/>
                <a:cs typeface="Calibri" panose="020F0502020204030204" pitchFamily="34" charset="0"/>
              </a:rPr>
              <a:t>- no political buttons, t-shirts, etc. can be worn in the polling place or within 100 feet of any entrance to a polling place by</a:t>
            </a:r>
            <a:r>
              <a:rPr lang="en-US" sz="1500" b="1" i="1" dirty="0">
                <a:latin typeface="Calibri" panose="020F0502020204030204" pitchFamily="34" charset="0"/>
                <a:ea typeface="Calibri" panose="020F0502020204030204" pitchFamily="34" charset="0"/>
                <a:cs typeface="Calibri" panose="020F0502020204030204" pitchFamily="34" charset="0"/>
              </a:rPr>
              <a:t> anyone</a:t>
            </a:r>
            <a:r>
              <a:rPr lang="en-US" sz="1500" dirty="0">
                <a:latin typeface="Calibri" panose="020F0502020204030204" pitchFamily="34" charset="0"/>
                <a:ea typeface="Calibri" panose="020F0502020204030204" pitchFamily="34" charset="0"/>
                <a:cs typeface="Calibri" panose="020F0502020204030204" pitchFamily="34" charset="0"/>
              </a:rPr>
              <a:t>.</a:t>
            </a:r>
          </a:p>
          <a:p>
            <a:pPr marR="0">
              <a:lnSpc>
                <a:spcPct val="107000"/>
              </a:lnSpc>
              <a:spcBef>
                <a:spcPts val="0"/>
              </a:spcBef>
              <a:spcAft>
                <a:spcPts val="600"/>
              </a:spcAft>
              <a:tabLst>
                <a:tab pos="1714500" algn="l"/>
              </a:tabLst>
            </a:pPr>
            <a:r>
              <a:rPr lang="en-US" sz="1500" dirty="0">
                <a:latin typeface="Calibri" panose="020F0502020204030204" pitchFamily="34" charset="0"/>
                <a:ea typeface="Calibri" panose="020F0502020204030204" pitchFamily="34" charset="0"/>
                <a:cs typeface="Calibri" panose="020F0502020204030204" pitchFamily="34" charset="0"/>
              </a:rPr>
              <a:t>5. False - the list of declared write-in candidates </a:t>
            </a:r>
            <a:r>
              <a:rPr lang="en-US" sz="1500" b="1" i="1" dirty="0">
                <a:latin typeface="Calibri" panose="020F0502020204030204" pitchFamily="34" charset="0"/>
                <a:ea typeface="Calibri" panose="020F0502020204030204" pitchFamily="34" charset="0"/>
                <a:cs typeface="Calibri" panose="020F0502020204030204" pitchFamily="34" charset="0"/>
              </a:rPr>
              <a:t>can be provided to a voter upon request but</a:t>
            </a:r>
            <a:r>
              <a:rPr lang="en-US" sz="1500" dirty="0">
                <a:latin typeface="Calibri" panose="020F0502020204030204" pitchFamily="34" charset="0"/>
                <a:ea typeface="Calibri" panose="020F0502020204030204" pitchFamily="34" charset="0"/>
                <a:cs typeface="Calibri" panose="020F0502020204030204" pitchFamily="34" charset="0"/>
              </a:rPr>
              <a:t> cannot be </a:t>
            </a:r>
            <a:r>
              <a:rPr lang="en-US" sz="1500" b="1" dirty="0">
                <a:latin typeface="Calibri" panose="020F0502020204030204" pitchFamily="34" charset="0"/>
                <a:ea typeface="Calibri" panose="020F0502020204030204" pitchFamily="34" charset="0"/>
                <a:cs typeface="Calibri" panose="020F0502020204030204" pitchFamily="34" charset="0"/>
              </a:rPr>
              <a:t>posted</a:t>
            </a:r>
            <a:r>
              <a:rPr lang="en-US" sz="1500" dirty="0">
                <a:latin typeface="Calibri" panose="020F0502020204030204" pitchFamily="34" charset="0"/>
                <a:ea typeface="Calibri" panose="020F0502020204030204" pitchFamily="34" charset="0"/>
                <a:cs typeface="Calibri" panose="020F0502020204030204" pitchFamily="34" charset="0"/>
              </a:rPr>
              <a:t> in the polling place.</a:t>
            </a:r>
          </a:p>
          <a:p>
            <a:pPr marR="0">
              <a:lnSpc>
                <a:spcPct val="107000"/>
              </a:lnSpc>
              <a:spcBef>
                <a:spcPts val="0"/>
              </a:spcBef>
              <a:spcAft>
                <a:spcPts val="600"/>
              </a:spcAft>
              <a:tabLst>
                <a:tab pos="1714500" algn="l"/>
              </a:tabLst>
            </a:pPr>
            <a:r>
              <a:rPr lang="en-US" sz="1500" dirty="0">
                <a:latin typeface="Calibri" panose="020F0502020204030204" pitchFamily="34" charset="0"/>
                <a:ea typeface="Calibri" panose="020F0502020204030204" pitchFamily="34" charset="0"/>
                <a:cs typeface="Calibri" panose="020F0502020204030204" pitchFamily="34" charset="0"/>
              </a:rPr>
              <a:t>6. False - you should first look to see if the person appears in another precinct register, look to see if they are somehow out of alphabetical order (sometimes data entry mistakes can put a person out of alphabetical order), and if you still cannot find them, attempt to verify with the Election Office that the person was not erroneously omitted due to registering with MVD or another Agency. Only after a thorough investigation should you send the person to the Election Office.</a:t>
            </a:r>
          </a:p>
          <a:p>
            <a:pPr marR="0">
              <a:lnSpc>
                <a:spcPct val="107000"/>
              </a:lnSpc>
              <a:spcBef>
                <a:spcPts val="0"/>
              </a:spcBef>
              <a:spcAft>
                <a:spcPts val="800"/>
              </a:spcAft>
              <a:tabLst>
                <a:tab pos="1714500" algn="l"/>
              </a:tabLst>
            </a:pPr>
            <a:r>
              <a:rPr lang="en-US" sz="1500" dirty="0">
                <a:latin typeface="Calibri" panose="020F0502020204030204" pitchFamily="34" charset="0"/>
                <a:ea typeface="Calibri" panose="020F0502020204030204" pitchFamily="34" charset="0"/>
                <a:cs typeface="Calibri" panose="020F0502020204030204" pitchFamily="34" charset="0"/>
              </a:rPr>
              <a:t>7. False - in a Primary election a voter is provided </a:t>
            </a:r>
            <a:r>
              <a:rPr lang="en-US" sz="1500" b="1" dirty="0">
                <a:latin typeface="Calibri" panose="020F0502020204030204" pitchFamily="34" charset="0"/>
                <a:ea typeface="Calibri" panose="020F0502020204030204" pitchFamily="34" charset="0"/>
                <a:cs typeface="Calibri" panose="020F0502020204030204" pitchFamily="34" charset="0"/>
              </a:rPr>
              <a:t>all</a:t>
            </a:r>
            <a:r>
              <a:rPr lang="en-US" sz="1500" dirty="0">
                <a:latin typeface="Calibri" panose="020F0502020204030204" pitchFamily="34" charset="0"/>
                <a:ea typeface="Calibri" panose="020F0502020204030204" pitchFamily="34" charset="0"/>
                <a:cs typeface="Calibri" panose="020F0502020204030204" pitchFamily="34" charset="0"/>
              </a:rPr>
              <a:t> party ballots, and in </a:t>
            </a:r>
            <a:r>
              <a:rPr lang="en-US" sz="1500" b="1" dirty="0">
                <a:latin typeface="Calibri" panose="020F0502020204030204" pitchFamily="34" charset="0"/>
                <a:ea typeface="Calibri" panose="020F0502020204030204" pitchFamily="34" charset="0"/>
                <a:cs typeface="Calibri" panose="020F0502020204030204" pitchFamily="34" charset="0"/>
              </a:rPr>
              <a:t>private</a:t>
            </a:r>
            <a:r>
              <a:rPr lang="en-US" sz="1500" dirty="0">
                <a:latin typeface="Calibri" panose="020F0502020204030204" pitchFamily="34" charset="0"/>
                <a:ea typeface="Calibri" panose="020F0502020204030204" pitchFamily="34" charset="0"/>
                <a:cs typeface="Calibri" panose="020F0502020204030204" pitchFamily="34" charset="0"/>
              </a:rPr>
              <a:t> can select which party ballot to vote. </a:t>
            </a:r>
            <a:endParaRPr lang="en-US" sz="150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7706618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B92D7AB-A7E3-456C-B9D0-7A99A4AEB8A2}"/>
              </a:ext>
            </a:extLst>
          </p:cNvPr>
          <p:cNvSpPr/>
          <p:nvPr/>
        </p:nvSpPr>
        <p:spPr>
          <a:xfrm>
            <a:off x="592498" y="829657"/>
            <a:ext cx="11094677" cy="6013762"/>
          </a:xfrm>
          <a:prstGeom prst="rect">
            <a:avLst/>
          </a:prstGeom>
        </p:spPr>
        <p:txBody>
          <a:bodyPr wrap="square">
            <a:spAutoFit/>
          </a:bodyPr>
          <a:lstStyle/>
          <a:p>
            <a:pPr>
              <a:lnSpc>
                <a:spcPct val="107000"/>
              </a:lnSpc>
              <a:spcAft>
                <a:spcPts val="800"/>
              </a:spcAft>
              <a:tabLst>
                <a:tab pos="1714500" algn="l"/>
              </a:tabLst>
            </a:pPr>
            <a:r>
              <a:rPr lang="en-US" sz="1600" b="1" u="sng" dirty="0">
                <a:latin typeface="Calibri" panose="020F0502020204030204" pitchFamily="34" charset="0"/>
                <a:ea typeface="Calibri" panose="020F0502020204030204" pitchFamily="34" charset="0"/>
                <a:cs typeface="Calibri" panose="020F0502020204030204" pitchFamily="34" charset="0"/>
              </a:rPr>
              <a:t>Multiple Choice Answers:</a:t>
            </a:r>
            <a:endParaRPr lang="en-US" sz="1600" b="1"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tabLst>
                <a:tab pos="1714500" algn="l"/>
              </a:tabLst>
            </a:pPr>
            <a:r>
              <a:rPr lang="en-US" sz="1350" dirty="0">
                <a:latin typeface="Calibri" panose="020F0502020204030204" pitchFamily="34" charset="0"/>
                <a:ea typeface="Calibri" panose="020F0502020204030204" pitchFamily="34" charset="0"/>
                <a:cs typeface="Calibri" panose="020F0502020204030204" pitchFamily="34" charset="0"/>
              </a:rPr>
              <a:t>1. B - The </a:t>
            </a:r>
            <a:r>
              <a:rPr lang="en-US" sz="1350" b="1" dirty="0">
                <a:latin typeface="Calibri" panose="020F0502020204030204" pitchFamily="34" charset="0"/>
                <a:ea typeface="Calibri" panose="020F0502020204030204" pitchFamily="34" charset="0"/>
                <a:cs typeface="Calibri" panose="020F0502020204030204" pitchFamily="34" charset="0"/>
              </a:rPr>
              <a:t>ExpressVote® troubleshooting </a:t>
            </a:r>
            <a:r>
              <a:rPr lang="en-US" sz="1350" dirty="0">
                <a:latin typeface="Calibri" panose="020F0502020204030204" pitchFamily="34" charset="0"/>
                <a:ea typeface="Calibri" panose="020F0502020204030204" pitchFamily="34" charset="0"/>
                <a:cs typeface="Calibri" panose="020F0502020204030204" pitchFamily="34" charset="0"/>
              </a:rPr>
              <a:t>sections in the </a:t>
            </a:r>
            <a:r>
              <a:rPr lang="en-US" sz="1350" b="1" dirty="0">
                <a:latin typeface="Calibri" panose="020F0502020204030204" pitchFamily="34" charset="0"/>
                <a:ea typeface="Calibri" panose="020F0502020204030204" pitchFamily="34" charset="0"/>
                <a:cs typeface="Calibri" panose="020F0502020204030204" pitchFamily="34" charset="0"/>
              </a:rPr>
              <a:t>Election Handbook</a:t>
            </a:r>
            <a:r>
              <a:rPr lang="en-US" sz="1350" dirty="0">
                <a:latin typeface="Calibri" panose="020F0502020204030204" pitchFamily="34" charset="0"/>
                <a:ea typeface="Calibri" panose="020F0502020204030204" pitchFamily="34" charset="0"/>
                <a:cs typeface="Calibri" panose="020F0502020204030204" pitchFamily="34" charset="0"/>
              </a:rPr>
              <a:t> should be reviewed. If that doesn’t answer the question, attempt to have a </a:t>
            </a:r>
            <a:r>
              <a:rPr lang="en-US" sz="1350" b="1" dirty="0">
                <a:latin typeface="Calibri" panose="020F0502020204030204" pitchFamily="34" charset="0"/>
                <a:ea typeface="Calibri" panose="020F0502020204030204" pitchFamily="34" charset="0"/>
                <a:cs typeface="Calibri" panose="020F0502020204030204" pitchFamily="34" charset="0"/>
              </a:rPr>
              <a:t>functioning</a:t>
            </a:r>
            <a:r>
              <a:rPr lang="en-US" sz="1350" dirty="0">
                <a:latin typeface="Calibri" panose="020F0502020204030204" pitchFamily="34" charset="0"/>
                <a:ea typeface="Calibri" panose="020F0502020204030204" pitchFamily="34" charset="0"/>
                <a:cs typeface="Calibri" panose="020F0502020204030204" pitchFamily="34" charset="0"/>
              </a:rPr>
              <a:t> ExpressVote® delivered to replace the machine that is not working; if that is not possible, the voter has the option to vote at another, close polling place, or at the Election Office, on an ExpressVote®, OR receive assistance from 2 election judges or from a person of their choice to mark their ballot.</a:t>
            </a:r>
          </a:p>
          <a:p>
            <a:pPr>
              <a:lnSpc>
                <a:spcPct val="107000"/>
              </a:lnSpc>
              <a:spcAft>
                <a:spcPts val="800"/>
              </a:spcAft>
              <a:tabLst>
                <a:tab pos="1714500" algn="l"/>
              </a:tabLst>
            </a:pPr>
            <a:r>
              <a:rPr lang="en-US" sz="1350" dirty="0">
                <a:latin typeface="Calibri" panose="020F0502020204030204" pitchFamily="34" charset="0"/>
                <a:ea typeface="Calibri" panose="020F0502020204030204" pitchFamily="34" charset="0"/>
                <a:cs typeface="Calibri" panose="020F0502020204030204" pitchFamily="34" charset="0"/>
              </a:rPr>
              <a:t>2. C - A voter must be allowed to drop off an absentee ballot </a:t>
            </a:r>
            <a:r>
              <a:rPr lang="en-US" sz="1350" b="1" dirty="0">
                <a:latin typeface="Calibri" panose="020F0502020204030204" pitchFamily="34" charset="0"/>
                <a:ea typeface="Calibri" panose="020F0502020204030204" pitchFamily="34" charset="0"/>
                <a:cs typeface="Calibri" panose="020F0502020204030204" pitchFamily="34" charset="0"/>
              </a:rPr>
              <a:t>at any polling place in the county</a:t>
            </a:r>
            <a:r>
              <a:rPr lang="en-US" sz="1350" dirty="0">
                <a:latin typeface="Calibri" panose="020F0502020204030204" pitchFamily="34" charset="0"/>
                <a:ea typeface="Calibri" panose="020F0502020204030204" pitchFamily="34" charset="0"/>
                <a:cs typeface="Calibri" panose="020F0502020204030204" pitchFamily="34" charset="0"/>
              </a:rPr>
              <a:t>, but the ballot must be sent to the Election Office for signature verification and tabulation. If all ballots are counted at the polls, the Election Office will deliver the verified ballot to the appropriate polling place for counting. </a:t>
            </a:r>
          </a:p>
          <a:p>
            <a:pPr>
              <a:lnSpc>
                <a:spcPct val="107000"/>
              </a:lnSpc>
              <a:spcAft>
                <a:spcPts val="800"/>
              </a:spcAft>
              <a:tabLst>
                <a:tab pos="1714500" algn="l"/>
              </a:tabLst>
            </a:pPr>
            <a:r>
              <a:rPr lang="en-US" sz="1350" dirty="0">
                <a:latin typeface="Calibri" panose="020F0502020204030204" pitchFamily="34" charset="0"/>
                <a:ea typeface="Calibri" panose="020F0502020204030204" pitchFamily="34" charset="0"/>
                <a:cs typeface="Calibri" panose="020F0502020204030204" pitchFamily="34" charset="0"/>
              </a:rPr>
              <a:t>3. B - If the voter presents </a:t>
            </a:r>
            <a:r>
              <a:rPr lang="en-US" sz="1350" b="1" dirty="0">
                <a:latin typeface="Calibri" panose="020F0502020204030204" pitchFamily="34" charset="0"/>
                <a:ea typeface="Calibri" panose="020F0502020204030204" pitchFamily="34" charset="0"/>
                <a:cs typeface="Calibri" panose="020F0502020204030204" pitchFamily="34" charset="0"/>
              </a:rPr>
              <a:t>photo ID</a:t>
            </a:r>
            <a:r>
              <a:rPr lang="en-US" sz="1350" dirty="0">
                <a:latin typeface="Calibri" panose="020F0502020204030204" pitchFamily="34" charset="0"/>
                <a:ea typeface="Calibri" panose="020F0502020204030204" pitchFamily="34" charset="0"/>
                <a:cs typeface="Calibri" panose="020F0502020204030204" pitchFamily="34" charset="0"/>
              </a:rPr>
              <a:t>, you only verify that the photo is indeed the voter.  The photo ID is for identification only, not for verifying voter registration information.</a:t>
            </a:r>
          </a:p>
          <a:p>
            <a:pPr>
              <a:lnSpc>
                <a:spcPct val="107000"/>
              </a:lnSpc>
              <a:spcAft>
                <a:spcPts val="800"/>
              </a:spcAft>
              <a:tabLst>
                <a:tab pos="1714500" algn="l"/>
              </a:tabLst>
            </a:pPr>
            <a:r>
              <a:rPr lang="en-US" sz="1350" dirty="0">
                <a:latin typeface="Calibri" panose="020F0502020204030204" pitchFamily="34" charset="0"/>
                <a:ea typeface="Calibri" panose="020F0502020204030204" pitchFamily="34" charset="0"/>
                <a:cs typeface="Calibri" panose="020F0502020204030204" pitchFamily="34" charset="0"/>
              </a:rPr>
              <a:t>4. A – Send the voter to the Provisional Judge to vote a provisional ballot.  The voter needs to present acceptable ID at the polling place to vote a regular ballot.  They can always vote provisional ballot and either deliver or mail a copy of the ID to the Election Office the next day.  See Provisional Voting in the </a:t>
            </a:r>
            <a:r>
              <a:rPr lang="en-US" sz="1350" b="1" dirty="0">
                <a:latin typeface="Calibri" panose="020F0502020204030204" pitchFamily="34" charset="0"/>
                <a:ea typeface="Calibri" panose="020F0502020204030204" pitchFamily="34" charset="0"/>
                <a:cs typeface="Calibri" panose="020F0502020204030204" pitchFamily="34" charset="0"/>
              </a:rPr>
              <a:t>Election Handbook</a:t>
            </a:r>
            <a:r>
              <a:rPr lang="en-US" sz="1350" dirty="0">
                <a:latin typeface="Calibri" panose="020F0502020204030204" pitchFamily="34" charset="0"/>
                <a:ea typeface="Calibri" panose="020F0502020204030204" pitchFamily="34" charset="0"/>
                <a:cs typeface="Calibri" panose="020F0502020204030204" pitchFamily="34" charset="0"/>
              </a:rPr>
              <a:t> for more information.  </a:t>
            </a:r>
          </a:p>
          <a:p>
            <a:pPr>
              <a:lnSpc>
                <a:spcPct val="107000"/>
              </a:lnSpc>
              <a:spcAft>
                <a:spcPts val="800"/>
              </a:spcAft>
              <a:tabLst>
                <a:tab pos="1714500" algn="l"/>
              </a:tabLst>
            </a:pPr>
            <a:r>
              <a:rPr lang="en-US" sz="1350" dirty="0">
                <a:latin typeface="Calibri" panose="020F0502020204030204" pitchFamily="34" charset="0"/>
                <a:ea typeface="Calibri" panose="020F0502020204030204" pitchFamily="34" charset="0"/>
                <a:cs typeface="Calibri" panose="020F0502020204030204" pitchFamily="34" charset="0"/>
              </a:rPr>
              <a:t>5. B - An </a:t>
            </a:r>
            <a:r>
              <a:rPr lang="en-US" sz="1350" b="1" dirty="0">
                <a:latin typeface="Calibri" panose="020F0502020204030204" pitchFamily="34" charset="0"/>
                <a:ea typeface="Calibri" panose="020F0502020204030204" pitchFamily="34" charset="0"/>
                <a:cs typeface="Calibri" panose="020F0502020204030204" pitchFamily="34" charset="0"/>
              </a:rPr>
              <a:t>Inactive</a:t>
            </a:r>
            <a:r>
              <a:rPr lang="en-US" sz="1350" dirty="0">
                <a:latin typeface="Calibri" panose="020F0502020204030204" pitchFamily="34" charset="0"/>
                <a:ea typeface="Calibri" panose="020F0502020204030204" pitchFamily="34" charset="0"/>
                <a:cs typeface="Calibri" panose="020F0502020204030204" pitchFamily="34" charset="0"/>
              </a:rPr>
              <a:t> voter does not have to late register; such voters reactivate their registration by appearing to vote. If their residence address has changed, they can vote one time at their previous precinct.</a:t>
            </a:r>
          </a:p>
          <a:p>
            <a:pPr>
              <a:lnSpc>
                <a:spcPct val="107000"/>
              </a:lnSpc>
              <a:spcAft>
                <a:spcPts val="800"/>
              </a:spcAft>
              <a:tabLst>
                <a:tab pos="1714500" algn="l"/>
              </a:tabLst>
            </a:pPr>
            <a:r>
              <a:rPr lang="en-US" sz="1350" dirty="0">
                <a:latin typeface="Calibri" panose="020F0502020204030204" pitchFamily="34" charset="0"/>
                <a:cs typeface="Calibri" panose="020F0502020204030204" pitchFamily="34" charset="0"/>
              </a:rPr>
              <a:t>6. C - Any voter listed in the register as “</a:t>
            </a:r>
            <a:r>
              <a:rPr lang="en-US" sz="1350" b="1" dirty="0">
                <a:latin typeface="Calibri" panose="020F0502020204030204" pitchFamily="34" charset="0"/>
                <a:cs typeface="Calibri" panose="020F0502020204030204" pitchFamily="34" charset="0"/>
              </a:rPr>
              <a:t>Absentee</a:t>
            </a:r>
            <a:r>
              <a:rPr lang="en-US" sz="1350" dirty="0">
                <a:latin typeface="Calibri" panose="020F0502020204030204" pitchFamily="34" charset="0"/>
                <a:cs typeface="Calibri" panose="020F0502020204030204" pitchFamily="34" charset="0"/>
              </a:rPr>
              <a:t>” who asks to vote at the polls must vote a </a:t>
            </a:r>
            <a:r>
              <a:rPr lang="en-US" sz="1350" b="1" dirty="0">
                <a:latin typeface="Calibri" panose="020F0502020204030204" pitchFamily="34" charset="0"/>
                <a:cs typeface="Calibri" panose="020F0502020204030204" pitchFamily="34" charset="0"/>
              </a:rPr>
              <a:t>provisional</a:t>
            </a:r>
            <a:r>
              <a:rPr lang="en-US" sz="1350" dirty="0">
                <a:latin typeface="Calibri" panose="020F0502020204030204" pitchFamily="34" charset="0"/>
                <a:cs typeface="Calibri" panose="020F0502020204030204" pitchFamily="34" charset="0"/>
              </a:rPr>
              <a:t> ballot at the polls – </a:t>
            </a:r>
            <a:r>
              <a:rPr lang="en-US" sz="1350" b="1" u="sng" dirty="0">
                <a:latin typeface="Calibri" panose="020F0502020204030204" pitchFamily="34" charset="0"/>
                <a:cs typeface="Calibri" panose="020F0502020204030204" pitchFamily="34" charset="0"/>
              </a:rPr>
              <a:t>no exceptions</a:t>
            </a:r>
            <a:r>
              <a:rPr lang="en-US" sz="1350" dirty="0">
                <a:latin typeface="Calibri" panose="020F0502020204030204" pitchFamily="34" charset="0"/>
                <a:cs typeface="Calibri" panose="020F0502020204030204" pitchFamily="34" charset="0"/>
              </a:rPr>
              <a:t>!</a:t>
            </a:r>
          </a:p>
          <a:p>
            <a:r>
              <a:rPr lang="en-US" sz="1350" dirty="0">
                <a:latin typeface="Calibri" panose="020F0502020204030204" pitchFamily="34" charset="0"/>
                <a:cs typeface="Calibri" panose="020F0502020204030204" pitchFamily="34" charset="0"/>
              </a:rPr>
              <a:t>7. C - Ensure that the privacy of the voter’s ballot is not at risk by having the voter mark the ballot as </a:t>
            </a:r>
            <a:r>
              <a:rPr lang="en-US" sz="1350" b="1" dirty="0">
                <a:latin typeface="Calibri" panose="020F0502020204030204" pitchFamily="34" charset="0"/>
                <a:cs typeface="Calibri" panose="020F0502020204030204" pitchFamily="34" charset="0"/>
              </a:rPr>
              <a:t>Spoiled</a:t>
            </a:r>
            <a:r>
              <a:rPr lang="en-US" sz="1350" dirty="0">
                <a:latin typeface="Calibri" panose="020F0502020204030204" pitchFamily="34" charset="0"/>
                <a:cs typeface="Calibri" panose="020F0502020204030204" pitchFamily="34" charset="0"/>
              </a:rPr>
              <a:t> and place it in the envelope for Spoiled ballots.  A voter must be provided with a </a:t>
            </a:r>
            <a:r>
              <a:rPr lang="en-US" sz="1350" b="1" dirty="0">
                <a:latin typeface="Calibri" panose="020F0502020204030204" pitchFamily="34" charset="0"/>
                <a:cs typeface="Calibri" panose="020F0502020204030204" pitchFamily="34" charset="0"/>
              </a:rPr>
              <a:t>replacement ballot</a:t>
            </a:r>
            <a:r>
              <a:rPr lang="en-US" sz="1350" dirty="0">
                <a:latin typeface="Calibri" panose="020F0502020204030204" pitchFamily="34" charset="0"/>
                <a:cs typeface="Calibri" panose="020F0502020204030204" pitchFamily="34" charset="0"/>
              </a:rPr>
              <a:t>; stickers or labels are not allowed to correct ballots.</a:t>
            </a:r>
          </a:p>
          <a:p>
            <a:endParaRPr lang="en-US" sz="1350" dirty="0">
              <a:latin typeface="Calibri" panose="020F0502020204030204" pitchFamily="34" charset="0"/>
              <a:cs typeface="Calibri" panose="020F0502020204030204" pitchFamily="34" charset="0"/>
            </a:endParaRPr>
          </a:p>
          <a:p>
            <a:pPr>
              <a:lnSpc>
                <a:spcPct val="107000"/>
              </a:lnSpc>
              <a:spcAft>
                <a:spcPts val="800"/>
              </a:spcAft>
              <a:tabLst>
                <a:tab pos="1714500" algn="l"/>
              </a:tabLst>
            </a:pPr>
            <a:r>
              <a:rPr lang="en-US" sz="1350" dirty="0">
                <a:latin typeface="Calibri" panose="020F0502020204030204" pitchFamily="34" charset="0"/>
                <a:ea typeface="Calibri" panose="020F0502020204030204" pitchFamily="34" charset="0"/>
                <a:cs typeface="Calibri" panose="020F0502020204030204" pitchFamily="34" charset="0"/>
              </a:rPr>
              <a:t>8. B - This is an </a:t>
            </a:r>
            <a:r>
              <a:rPr lang="en-US" sz="1350" b="1" dirty="0">
                <a:latin typeface="Calibri" panose="020F0502020204030204" pitchFamily="34" charset="0"/>
                <a:ea typeface="Calibri" panose="020F0502020204030204" pitchFamily="34" charset="0"/>
                <a:cs typeface="Calibri" panose="020F0502020204030204" pitchFamily="34" charset="0"/>
              </a:rPr>
              <a:t>undervote</a:t>
            </a:r>
            <a:r>
              <a:rPr lang="en-US" sz="1350" dirty="0">
                <a:latin typeface="Calibri" panose="020F0502020204030204" pitchFamily="34" charset="0"/>
                <a:ea typeface="Calibri" panose="020F0502020204030204" pitchFamily="34" charset="0"/>
                <a:cs typeface="Calibri" panose="020F0502020204030204" pitchFamily="34" charset="0"/>
              </a:rPr>
              <a:t> – according to the law and </a:t>
            </a:r>
            <a:r>
              <a:rPr lang="en-US" sz="1350" u="sng" dirty="0">
                <a:solidFill>
                  <a:srgbClr val="0563C1"/>
                </a:solidFill>
                <a:latin typeface="Calibri" panose="020F0502020204030204" pitchFamily="34" charset="0"/>
                <a:ea typeface="Calibri" panose="020F0502020204030204" pitchFamily="34" charset="0"/>
                <a:cs typeface="Calibri" panose="020F0502020204030204" pitchFamily="34" charset="0"/>
                <a:hlinkClick r:id="rId3"/>
              </a:rPr>
              <a:t>uniform rules</a:t>
            </a:r>
            <a:r>
              <a:rPr lang="en-US" sz="1350" dirty="0">
                <a:latin typeface="Calibri" panose="020F0502020204030204" pitchFamily="34" charset="0"/>
                <a:ea typeface="Calibri" panose="020F0502020204030204" pitchFamily="34" charset="0"/>
                <a:cs typeface="Calibri" panose="020F0502020204030204" pitchFamily="34" charset="0"/>
              </a:rPr>
              <a:t>, the name must be written in </a:t>
            </a:r>
            <a:r>
              <a:rPr lang="en-US" sz="1350" b="1" dirty="0">
                <a:latin typeface="Calibri" panose="020F0502020204030204" pitchFamily="34" charset="0"/>
                <a:ea typeface="Calibri" panose="020F0502020204030204" pitchFamily="34" charset="0"/>
                <a:cs typeface="Calibri" panose="020F0502020204030204" pitchFamily="34" charset="0"/>
              </a:rPr>
              <a:t>AND</a:t>
            </a:r>
            <a:r>
              <a:rPr lang="en-US" sz="1350" dirty="0">
                <a:latin typeface="Calibri" panose="020F0502020204030204" pitchFamily="34" charset="0"/>
                <a:ea typeface="Calibri" panose="020F0502020204030204" pitchFamily="34" charset="0"/>
                <a:cs typeface="Calibri" panose="020F0502020204030204" pitchFamily="34" charset="0"/>
              </a:rPr>
              <a:t> the designated voting area must be marked for the write-in candidate for the vote to be counted.</a:t>
            </a:r>
          </a:p>
          <a:p>
            <a:pPr>
              <a:lnSpc>
                <a:spcPct val="107000"/>
              </a:lnSpc>
              <a:spcAft>
                <a:spcPts val="800"/>
              </a:spcAft>
              <a:tabLst>
                <a:tab pos="1714500" algn="l"/>
              </a:tabLst>
            </a:pPr>
            <a:r>
              <a:rPr lang="en-US" sz="1350" dirty="0">
                <a:latin typeface="Calibri" panose="020F0502020204030204" pitchFamily="34" charset="0"/>
                <a:ea typeface="Calibri" panose="020F0502020204030204" pitchFamily="34" charset="0"/>
                <a:cs typeface="Calibri" panose="020F0502020204030204" pitchFamily="34" charset="0"/>
              </a:rPr>
              <a:t>9. B - A challenge based on a residential address must fail unless the voter confirms in writing that their address has changed. Even if they confirm in writing that their address has changed, they still may choose to vote one last time in their old precinct.</a:t>
            </a:r>
            <a:endParaRPr lang="en-US" sz="1200" dirty="0">
              <a:effectLst/>
              <a:latin typeface="Calibri Light" panose="020F0302020204030204" pitchFamily="34" charset="0"/>
              <a:ea typeface="Calibri" panose="020F0502020204030204" pitchFamily="34" charset="0"/>
              <a:cs typeface="Calibri Light" panose="020F0302020204030204" pitchFamily="34" charset="0"/>
            </a:endParaRPr>
          </a:p>
        </p:txBody>
      </p:sp>
      <p:sp>
        <p:nvSpPr>
          <p:cNvPr id="6" name="Rectangle 5">
            <a:extLst>
              <a:ext uri="{FF2B5EF4-FFF2-40B4-BE49-F238E27FC236}">
                <a16:creationId xmlns:a16="http://schemas.microsoft.com/office/drawing/2014/main" id="{E529DCE4-2EDF-49F1-9679-36887BDA95EB}"/>
              </a:ext>
            </a:extLst>
          </p:cNvPr>
          <p:cNvSpPr/>
          <p:nvPr/>
        </p:nvSpPr>
        <p:spPr>
          <a:xfrm>
            <a:off x="592498" y="323411"/>
            <a:ext cx="7456127" cy="461665"/>
          </a:xfrm>
          <a:prstGeom prst="rect">
            <a:avLst/>
          </a:prstGeom>
          <a:solidFill>
            <a:srgbClr val="8A6900"/>
          </a:solidFill>
        </p:spPr>
        <p:txBody>
          <a:bodyPr wrap="square">
            <a:spAutoFit/>
          </a:bodyPr>
          <a:lstStyle/>
          <a:p>
            <a:pPr algn="ctr"/>
            <a:r>
              <a:rPr lang="en-US" sz="2400" u="sng" dirty="0">
                <a:solidFill>
                  <a:schemeClr val="bg1"/>
                </a:solidFill>
                <a:latin typeface="Calibri Light" panose="020F0302020204030204" pitchFamily="34" charset="0"/>
                <a:ea typeface="Calibri" panose="020F0502020204030204" pitchFamily="34" charset="0"/>
                <a:cs typeface="Times New Roman" panose="02020603050405020304" pitchFamily="18" charset="0"/>
              </a:rPr>
              <a:t>Election Judge Multiple Choice Quiz Answers</a:t>
            </a:r>
            <a:endParaRPr lang="en-US" sz="2400" dirty="0">
              <a:solidFill>
                <a:schemeClr val="bg1"/>
              </a:solidFill>
              <a:latin typeface="Calibri Light" panose="020F0302020204030204" pitchFamily="34" charset="0"/>
            </a:endParaRPr>
          </a:p>
        </p:txBody>
      </p:sp>
    </p:spTree>
    <p:extLst>
      <p:ext uri="{BB962C8B-B14F-4D97-AF65-F5344CB8AC3E}">
        <p14:creationId xmlns:p14="http://schemas.microsoft.com/office/powerpoint/2010/main" val="110250785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Scroll: Horizontal 4">
            <a:extLst>
              <a:ext uri="{FF2B5EF4-FFF2-40B4-BE49-F238E27FC236}">
                <a16:creationId xmlns:a16="http://schemas.microsoft.com/office/drawing/2014/main" id="{F4FADAC8-A487-BCDA-9E14-5B017EB021F4}"/>
              </a:ext>
            </a:extLst>
          </p:cNvPr>
          <p:cNvSpPr/>
          <p:nvPr/>
        </p:nvSpPr>
        <p:spPr>
          <a:xfrm>
            <a:off x="389574" y="4807974"/>
            <a:ext cx="11336594" cy="1655762"/>
          </a:xfrm>
          <a:prstGeom prst="horizontalScroll">
            <a:avLst/>
          </a:prstGeom>
          <a:solidFill>
            <a:srgbClr val="916F0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B2FBC04-5B22-4310-9327-722A93D9D8E6}"/>
              </a:ext>
            </a:extLst>
          </p:cNvPr>
          <p:cNvSpPr/>
          <p:nvPr/>
        </p:nvSpPr>
        <p:spPr>
          <a:xfrm>
            <a:off x="1047280" y="759805"/>
            <a:ext cx="10306520"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700" b="1" dirty="0">
                <a:solidFill>
                  <a:srgbClr val="FFFFFF"/>
                </a:solidFill>
                <a:latin typeface="+mj-lt"/>
                <a:ea typeface="+mj-ea"/>
                <a:cs typeface="+mj-cs"/>
              </a:rPr>
              <a:t>CONGRATULATIONS!  </a:t>
            </a:r>
          </a:p>
          <a:p>
            <a:pPr>
              <a:lnSpc>
                <a:spcPct val="90000"/>
              </a:lnSpc>
              <a:spcBef>
                <a:spcPct val="0"/>
              </a:spcBef>
              <a:spcAft>
                <a:spcPts val="600"/>
              </a:spcAft>
            </a:pPr>
            <a:r>
              <a:rPr lang="en-US" sz="3700" b="1" dirty="0">
                <a:solidFill>
                  <a:srgbClr val="FFFFFF"/>
                </a:solidFill>
                <a:latin typeface="+mj-lt"/>
                <a:ea typeface="+mj-ea"/>
                <a:cs typeface="+mj-cs"/>
              </a:rPr>
              <a:t>You have completed the 2024 Election Judge Training! </a:t>
            </a:r>
          </a:p>
        </p:txBody>
      </p:sp>
      <p:pic>
        <p:nvPicPr>
          <p:cNvPr id="12" name="Picture 11">
            <a:extLst>
              <a:ext uri="{FF2B5EF4-FFF2-40B4-BE49-F238E27FC236}">
                <a16:creationId xmlns:a16="http://schemas.microsoft.com/office/drawing/2014/main" id="{CB6DB8C8-5936-4F51-B1B5-930B7903FC5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488894" y="1047491"/>
            <a:ext cx="4777144" cy="3040624"/>
          </a:xfrm>
          <a:prstGeom prst="rect">
            <a:avLst/>
          </a:prstGeom>
          <a:noFill/>
          <a:ln>
            <a:noFill/>
          </a:ln>
        </p:spPr>
      </p:pic>
      <p:sp>
        <p:nvSpPr>
          <p:cNvPr id="2" name="Subtitle 8">
            <a:extLst>
              <a:ext uri="{FF2B5EF4-FFF2-40B4-BE49-F238E27FC236}">
                <a16:creationId xmlns:a16="http://schemas.microsoft.com/office/drawing/2014/main" id="{B013BB24-F85C-294F-E91C-A7DB9DD29E77}"/>
              </a:ext>
            </a:extLst>
          </p:cNvPr>
          <p:cNvSpPr txBox="1">
            <a:spLocks/>
          </p:cNvSpPr>
          <p:nvPr/>
        </p:nvSpPr>
        <p:spPr>
          <a:xfrm>
            <a:off x="7934633" y="534107"/>
            <a:ext cx="3470787" cy="4067393"/>
          </a:xfrm>
          <a:prstGeom prst="rect">
            <a:avLst/>
          </a:prstGeom>
          <a:solidFill>
            <a:schemeClr val="bg1"/>
          </a:solidFill>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Light" panose="020F03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Light" panose="020F03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mn-lt"/>
              </a:rPr>
              <a:t>Montana Secretary of State,          Election and Voter Services</a:t>
            </a:r>
          </a:p>
          <a:p>
            <a:pPr marL="0" indent="0">
              <a:spcBef>
                <a:spcPts val="600"/>
              </a:spcBef>
              <a:buNone/>
            </a:pPr>
            <a:r>
              <a:rPr lang="en-US" sz="2000" dirty="0">
                <a:latin typeface="+mn-lt"/>
              </a:rPr>
              <a:t>State Capitol Building </a:t>
            </a:r>
          </a:p>
          <a:p>
            <a:pPr marL="0" indent="0">
              <a:spcBef>
                <a:spcPts val="600"/>
              </a:spcBef>
              <a:buNone/>
            </a:pPr>
            <a:r>
              <a:rPr lang="en-US" sz="2000" dirty="0">
                <a:latin typeface="+mn-lt"/>
              </a:rPr>
              <a:t>1301 E. 6</a:t>
            </a:r>
            <a:r>
              <a:rPr lang="en-US" sz="2000" baseline="30000" dirty="0">
                <a:latin typeface="+mn-lt"/>
              </a:rPr>
              <a:t>th</a:t>
            </a:r>
            <a:r>
              <a:rPr lang="en-US" sz="2000" dirty="0">
                <a:latin typeface="+mn-lt"/>
              </a:rPr>
              <a:t> Ave, Room 260 </a:t>
            </a:r>
          </a:p>
          <a:p>
            <a:pPr marL="0" indent="0">
              <a:spcBef>
                <a:spcPts val="600"/>
              </a:spcBef>
              <a:buNone/>
            </a:pPr>
            <a:r>
              <a:rPr lang="en-US" sz="2000" dirty="0">
                <a:latin typeface="+mn-lt"/>
              </a:rPr>
              <a:t>PO Box 202801</a:t>
            </a:r>
          </a:p>
          <a:p>
            <a:pPr marL="0" indent="0">
              <a:spcBef>
                <a:spcPts val="600"/>
              </a:spcBef>
              <a:buNone/>
            </a:pPr>
            <a:r>
              <a:rPr lang="en-US" sz="2000" dirty="0">
                <a:latin typeface="+mn-lt"/>
              </a:rPr>
              <a:t>Helena, MT 59620</a:t>
            </a:r>
          </a:p>
          <a:p>
            <a:pPr marL="0" indent="0">
              <a:lnSpc>
                <a:spcPct val="100000"/>
              </a:lnSpc>
              <a:buNone/>
            </a:pPr>
            <a:r>
              <a:rPr lang="en-US" sz="2000" dirty="0">
                <a:latin typeface="+mn-lt"/>
                <a:hlinkClick r:id="rId3">
                  <a:extLst>
                    <a:ext uri="{A12FA001-AC4F-418D-AE19-62706E023703}">
                      <ahyp:hlinkClr xmlns:ahyp="http://schemas.microsoft.com/office/drawing/2018/hyperlinkcolor" val="tx"/>
                    </a:ext>
                  </a:extLst>
                </a:hlinkClick>
              </a:rPr>
              <a:t>sosmt.gov </a:t>
            </a:r>
            <a:r>
              <a:rPr lang="en-US" sz="2000" dirty="0">
                <a:latin typeface="+mn-lt"/>
              </a:rPr>
              <a:t>   </a:t>
            </a:r>
            <a:r>
              <a:rPr lang="en-US" sz="2000" u="sng" dirty="0">
                <a:latin typeface="+mn-lt"/>
                <a:hlinkClick r:id="rId4">
                  <a:extLst>
                    <a:ext uri="{A12FA001-AC4F-418D-AE19-62706E023703}">
                      <ahyp:hlinkClr xmlns:ahyp="http://schemas.microsoft.com/office/drawing/2018/hyperlinkcolor" val="tx"/>
                    </a:ext>
                  </a:extLst>
                </a:hlinkClick>
              </a:rPr>
              <a:t>soselections@mt.gov</a:t>
            </a:r>
            <a:r>
              <a:rPr lang="en-US" sz="2000" dirty="0">
                <a:latin typeface="+mn-lt"/>
              </a:rPr>
              <a:t>           406-444-9608 or 888-884-8683</a:t>
            </a:r>
          </a:p>
        </p:txBody>
      </p:sp>
      <p:sp>
        <p:nvSpPr>
          <p:cNvPr id="4" name="Subtitle 3">
            <a:extLst>
              <a:ext uri="{FF2B5EF4-FFF2-40B4-BE49-F238E27FC236}">
                <a16:creationId xmlns:a16="http://schemas.microsoft.com/office/drawing/2014/main" id="{9CF73EEA-675F-113C-332C-8A89EAB6AC17}"/>
              </a:ext>
            </a:extLst>
          </p:cNvPr>
          <p:cNvSpPr>
            <a:spLocks noGrp="1"/>
          </p:cNvSpPr>
          <p:nvPr>
            <p:ph type="subTitle" idx="1"/>
          </p:nvPr>
        </p:nvSpPr>
        <p:spPr>
          <a:xfrm>
            <a:off x="226141" y="5354638"/>
            <a:ext cx="11336594" cy="608271"/>
          </a:xfrm>
        </p:spPr>
        <p:txBody>
          <a:bodyPr>
            <a:normAutofit fontScale="92500"/>
          </a:bodyPr>
          <a:lstStyle/>
          <a:p>
            <a:pPr>
              <a:spcBef>
                <a:spcPts val="1200"/>
              </a:spcBef>
            </a:pPr>
            <a:r>
              <a:rPr lang="en-US" sz="3200" b="1" dirty="0"/>
              <a:t>     Congratulations! You have completed the 2024 Election Judge Training!</a:t>
            </a:r>
          </a:p>
        </p:txBody>
      </p:sp>
    </p:spTree>
    <p:extLst>
      <p:ext uri="{BB962C8B-B14F-4D97-AF65-F5344CB8AC3E}">
        <p14:creationId xmlns:p14="http://schemas.microsoft.com/office/powerpoint/2010/main" val="492176674"/>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ARTICULATE_LOCK_SLIDE" val="0"/>
  <p:tag name="AUDIO_ID" val="450"/>
  <p:tag name="ARTICULATE_USED_LAYOUT" val="2"/>
</p:tagLst>
</file>

<file path=ppt/tags/tag2.xml><?xml version="1.0" encoding="utf-8"?>
<p:tagLst xmlns:a="http://schemas.openxmlformats.org/drawingml/2006/main" xmlns:r="http://schemas.openxmlformats.org/officeDocument/2006/relationships" xmlns:p="http://schemas.openxmlformats.org/presentationml/2006/main">
  <p:tag name="ARTICULATE_LOCK_SLIDE" val="0"/>
  <p:tag name="AUDIO_ID" val="287"/>
  <p:tag name="ARTICULATE_USED_LAYOUT" val="2"/>
</p:tagLst>
</file>

<file path=ppt/tags/tag3.xml><?xml version="1.0" encoding="utf-8"?>
<p:tagLst xmlns:a="http://schemas.openxmlformats.org/drawingml/2006/main" xmlns:r="http://schemas.openxmlformats.org/officeDocument/2006/relationships" xmlns:p="http://schemas.openxmlformats.org/presentationml/2006/main">
  <p:tag name="ARTICULATE_LOCK_SLIDE" val="0"/>
  <p:tag name="AUDIO_ID" val="278"/>
  <p:tag name="ARTICULATE_USED_LAYOUT" val="2"/>
</p:tagLst>
</file>

<file path=ppt/tags/tag4.xml><?xml version="1.0" encoding="utf-8"?>
<p:tagLst xmlns:a="http://schemas.openxmlformats.org/drawingml/2006/main" xmlns:r="http://schemas.openxmlformats.org/officeDocument/2006/relationships" xmlns:p="http://schemas.openxmlformats.org/presentationml/2006/main">
  <p:tag name="ARTICULATE_LOCK_SLIDE" val="0"/>
  <p:tag name="AUDIO_ID" val="292"/>
  <p:tag name="ARTICULATE_USED_LAYOUT" val="2"/>
</p:tagLst>
</file>

<file path=ppt/tags/tag5.xml><?xml version="1.0" encoding="utf-8"?>
<p:tagLst xmlns:a="http://schemas.openxmlformats.org/drawingml/2006/main" xmlns:r="http://schemas.openxmlformats.org/officeDocument/2006/relationships" xmlns:p="http://schemas.openxmlformats.org/presentationml/2006/main">
  <p:tag name="ARTICULATE_LOCK_SLIDE" val="0"/>
  <p:tag name="AUDIO_ID" val="294"/>
  <p:tag name="ARTICULATE_USED_LAYOUT" val="2"/>
</p:tagLst>
</file>

<file path=ppt/tags/tag6.xml><?xml version="1.0" encoding="utf-8"?>
<p:tagLst xmlns:a="http://schemas.openxmlformats.org/drawingml/2006/main" xmlns:r="http://schemas.openxmlformats.org/officeDocument/2006/relationships" xmlns:p="http://schemas.openxmlformats.org/presentationml/2006/main">
  <p:tag name="ARTICULATE_LOCK_SLIDE" val="0"/>
  <p:tag name="AUDIO_ID" val="294"/>
  <p:tag name="ARTICULATE_USED_LAYOUT" val="2"/>
</p:tagLst>
</file>

<file path=ppt/tags/tag7.xml><?xml version="1.0" encoding="utf-8"?>
<p:tagLst xmlns:a="http://schemas.openxmlformats.org/drawingml/2006/main" xmlns:r="http://schemas.openxmlformats.org/officeDocument/2006/relationships" xmlns:p="http://schemas.openxmlformats.org/presentationml/2006/main">
  <p:tag name="ARTICULATE_LOCK_SLIDE" val="0"/>
  <p:tag name="AUDIO_ID" val="297"/>
  <p:tag name="ARTICULATE_USED_LAYOUT" val="2"/>
</p:tagLst>
</file>

<file path=ppt/tags/tag8.xml><?xml version="1.0" encoding="utf-8"?>
<p:tagLst xmlns:a="http://schemas.openxmlformats.org/drawingml/2006/main" xmlns:r="http://schemas.openxmlformats.org/officeDocument/2006/relationships" xmlns:p="http://schemas.openxmlformats.org/presentationml/2006/main">
  <p:tag name="ARTICULATE_LOCK_SLIDE" val="0"/>
  <p:tag name="AUDIO_ID" val="297"/>
  <p:tag name="ARTICULATE_USED_LAYOUT" val="2"/>
</p:tagLst>
</file>

<file path=ppt/tags/tag9.xml><?xml version="1.0" encoding="utf-8"?>
<p:tagLst xmlns:a="http://schemas.openxmlformats.org/drawingml/2006/main" xmlns:r="http://schemas.openxmlformats.org/officeDocument/2006/relationships" xmlns:p="http://schemas.openxmlformats.org/presentationml/2006/main">
  <p:tag name="ARTICULATE_LOCK_SLIDE" val="0"/>
  <p:tag name="AUDIO_ID" val="297"/>
  <p:tag name="ARTICULATE_USED_LAYOUT" val="2"/>
</p:tagLst>
</file>

<file path=ppt/tags/tag10.xml><?xml version="1.0" encoding="utf-8"?>
<p:tagLst xmlns:a="http://schemas.openxmlformats.org/drawingml/2006/main" xmlns:r="http://schemas.openxmlformats.org/officeDocument/2006/relationships" xmlns:p="http://schemas.openxmlformats.org/presentationml/2006/main">
  <p:tag name="ARTICULATE_LOCK_SLIDE" val="0"/>
  <p:tag name="AUDIO_ID" val="426"/>
  <p:tag name="ARTICULATE_USED_LAYOUT" val="2"/>
</p:tagLst>
</file>

<file path=ppt/tags/tag11.xml><?xml version="1.0" encoding="utf-8"?>
<p:tagLst xmlns:a="http://schemas.openxmlformats.org/drawingml/2006/main" xmlns:r="http://schemas.openxmlformats.org/officeDocument/2006/relationships" xmlns:p="http://schemas.openxmlformats.org/presentationml/2006/main">
  <p:tag name="ARTICULATE_LOCK_SLIDE" val="0"/>
  <p:tag name="AUDIO_ID" val="427"/>
  <p:tag name="ARTICULATE_USED_LAYOUT" val="2"/>
</p:tagLst>
</file>

<file path=ppt/tags/tag12.xml><?xml version="1.0" encoding="utf-8"?>
<p:tagLst xmlns:a="http://schemas.openxmlformats.org/drawingml/2006/main" xmlns:r="http://schemas.openxmlformats.org/officeDocument/2006/relationships" xmlns:p="http://schemas.openxmlformats.org/presentationml/2006/main">
  <p:tag name="ARTICULATE_LOCK_SLIDE" val="0"/>
  <p:tag name="AUDIO_ID" val="308"/>
  <p:tag name="ARTICULATE_USED_LAYOUT" val="2"/>
</p:tagLst>
</file>

<file path=ppt/tags/tag13.xml><?xml version="1.0" encoding="utf-8"?>
<p:tagLst xmlns:a="http://schemas.openxmlformats.org/drawingml/2006/main" xmlns:r="http://schemas.openxmlformats.org/officeDocument/2006/relationships" xmlns:p="http://schemas.openxmlformats.org/presentationml/2006/main">
  <p:tag name="ARTICULATE_LOCK_SLIDE" val="0"/>
  <p:tag name="AUDIO_ID" val="389"/>
  <p:tag name="ARTICULATE_USED_LAYOUT" val="2"/>
</p:tagLst>
</file>

<file path=ppt/tags/tag14.xml><?xml version="1.0" encoding="utf-8"?>
<p:tagLst xmlns:a="http://schemas.openxmlformats.org/drawingml/2006/main" xmlns:r="http://schemas.openxmlformats.org/officeDocument/2006/relationships" xmlns:p="http://schemas.openxmlformats.org/presentationml/2006/main">
  <p:tag name="ARTICULATE_LOCK_SLIDE" val="0"/>
  <p:tag name="AUDIO_ID" val="391"/>
  <p:tag name="ARTICULATE_USED_LAYOUT" val="2"/>
</p:tagLst>
</file>

<file path=ppt/tags/tag15.xml><?xml version="1.0" encoding="utf-8"?>
<p:tagLst xmlns:a="http://schemas.openxmlformats.org/drawingml/2006/main" xmlns:r="http://schemas.openxmlformats.org/officeDocument/2006/relationships" xmlns:p="http://schemas.openxmlformats.org/presentationml/2006/main">
  <p:tag name="ARTICULATE_LOCK_SLIDE" val="0"/>
  <p:tag name="AUDIO_ID" val="393"/>
  <p:tag name="ARTICULATE_USED_LAYOUT" val="2"/>
</p:tagLst>
</file>

<file path=ppt/tags/tag16.xml><?xml version="1.0" encoding="utf-8"?>
<p:tagLst xmlns:a="http://schemas.openxmlformats.org/drawingml/2006/main" xmlns:r="http://schemas.openxmlformats.org/officeDocument/2006/relationships" xmlns:p="http://schemas.openxmlformats.org/presentationml/2006/main">
  <p:tag name="ARTICULATE_LOCK_SLIDE" val="0"/>
  <p:tag name="AUDIO_ID" val="395"/>
  <p:tag name="ARTICULATE_USED_LAYOUT" val="2"/>
</p:tagLst>
</file>

<file path=ppt/tags/tag17.xml><?xml version="1.0" encoding="utf-8"?>
<p:tagLst xmlns:a="http://schemas.openxmlformats.org/drawingml/2006/main" xmlns:r="http://schemas.openxmlformats.org/officeDocument/2006/relationships" xmlns:p="http://schemas.openxmlformats.org/presentationml/2006/main">
  <p:tag name="ARTICULATE_LOCK_SLIDE" val="0"/>
  <p:tag name="AUDIO_ID" val="397"/>
  <p:tag name="ARTICULATE_USED_LAYOUT" val="2"/>
</p:tagLst>
</file>

<file path=ppt/tags/tag18.xml><?xml version="1.0" encoding="utf-8"?>
<p:tagLst xmlns:a="http://schemas.openxmlformats.org/drawingml/2006/main" xmlns:r="http://schemas.openxmlformats.org/officeDocument/2006/relationships" xmlns:p="http://schemas.openxmlformats.org/presentationml/2006/main">
  <p:tag name="ARTICULATE_LOCK_SLIDE" val="0"/>
  <p:tag name="AUDIO_ID" val="398"/>
  <p:tag name="ARTICULATE_USED_LAYOUT" val="2"/>
</p:tagLst>
</file>

<file path=ppt/tags/tag19.xml><?xml version="1.0" encoding="utf-8"?>
<p:tagLst xmlns:a="http://schemas.openxmlformats.org/drawingml/2006/main" xmlns:r="http://schemas.openxmlformats.org/officeDocument/2006/relationships" xmlns:p="http://schemas.openxmlformats.org/presentationml/2006/main">
  <p:tag name="ARTICULATE_LOCK_SLIDE" val="0"/>
  <p:tag name="AUDIO_ID" val="328"/>
  <p:tag name="ARTICULATE_USED_LAYOUT" val="2"/>
</p:tagLst>
</file>

<file path=ppt/tags/tag20.xml><?xml version="1.0" encoding="utf-8"?>
<p:tagLst xmlns:a="http://schemas.openxmlformats.org/drawingml/2006/main" xmlns:r="http://schemas.openxmlformats.org/officeDocument/2006/relationships" xmlns:p="http://schemas.openxmlformats.org/presentationml/2006/main">
  <p:tag name="ARTICULATE_LOCK_SLIDE" val="0"/>
  <p:tag name="AUDIO_ID" val="331"/>
  <p:tag name="ARTICULATE_USED_LAYOUT" val="2"/>
</p:tagLst>
</file>

<file path=ppt/tags/tag21.xml><?xml version="1.0" encoding="utf-8"?>
<p:tagLst xmlns:a="http://schemas.openxmlformats.org/drawingml/2006/main" xmlns:r="http://schemas.openxmlformats.org/officeDocument/2006/relationships" xmlns:p="http://schemas.openxmlformats.org/presentationml/2006/main">
  <p:tag name="ARTICULATE_LOCK_SLIDE" val="0"/>
  <p:tag name="AUDIO_ID" val="331"/>
  <p:tag name="ARTICULATE_USED_LAYOUT" val="2"/>
</p:tagLst>
</file>

<file path=ppt/tags/tag22.xml><?xml version="1.0" encoding="utf-8"?>
<p:tagLst xmlns:a="http://schemas.openxmlformats.org/drawingml/2006/main" xmlns:r="http://schemas.openxmlformats.org/officeDocument/2006/relationships" xmlns:p="http://schemas.openxmlformats.org/presentationml/2006/main">
  <p:tag name="ARTICULATE_LOCK_SLIDE" val="0"/>
  <p:tag name="AUDIO_ID" val="323"/>
  <p:tag name="ARTICULATE_USED_LAYOUT" val="2"/>
</p:tagLst>
</file>

<file path=ppt/tags/tag23.xml><?xml version="1.0" encoding="utf-8"?>
<p:tagLst xmlns:a="http://schemas.openxmlformats.org/drawingml/2006/main" xmlns:r="http://schemas.openxmlformats.org/officeDocument/2006/relationships" xmlns:p="http://schemas.openxmlformats.org/presentationml/2006/main">
  <p:tag name="ARTICULATE_LOCK_SLIDE" val="0"/>
  <p:tag name="AUDIO_ID" val="451"/>
  <p:tag name="ARTICULATE_USED_LAYOUT" val="2"/>
</p:tagLst>
</file>

<file path=ppt/tags/tag24.xml><?xml version="1.0" encoding="utf-8"?>
<p:tagLst xmlns:a="http://schemas.openxmlformats.org/drawingml/2006/main" xmlns:r="http://schemas.openxmlformats.org/officeDocument/2006/relationships" xmlns:p="http://schemas.openxmlformats.org/presentationml/2006/main">
  <p:tag name="ARTICULATE_LOCK_SLIDE" val="0"/>
  <p:tag name="AUDIO_ID" val="325"/>
  <p:tag name="ARTICULATE_USED_LAYOUT" val="2"/>
</p:tagLst>
</file>

<file path=ppt/tags/tag25.xml><?xml version="1.0" encoding="utf-8"?>
<p:tagLst xmlns:a="http://schemas.openxmlformats.org/drawingml/2006/main" xmlns:r="http://schemas.openxmlformats.org/officeDocument/2006/relationships" xmlns:p="http://schemas.openxmlformats.org/presentationml/2006/main">
  <p:tag name="ARTICULATE_LOCK_SLIDE" val="0"/>
  <p:tag name="AUDIO_ID" val="325"/>
  <p:tag name="ARTICULATE_USED_LAYOUT" val="2"/>
</p:tagLst>
</file>

<file path=ppt/tags/tag26.xml><?xml version="1.0" encoding="utf-8"?>
<p:tagLst xmlns:a="http://schemas.openxmlformats.org/drawingml/2006/main" xmlns:r="http://schemas.openxmlformats.org/officeDocument/2006/relationships" xmlns:p="http://schemas.openxmlformats.org/presentationml/2006/main">
  <p:tag name="ARTICULATE_LOCK_SLIDE" val="0"/>
  <p:tag name="AUDIO_ID" val="325"/>
  <p:tag name="ARTICULATE_USED_LAYOUT" val="2"/>
</p:tagLst>
</file>

<file path=ppt/tags/tag27.xml><?xml version="1.0" encoding="utf-8"?>
<p:tagLst xmlns:a="http://schemas.openxmlformats.org/drawingml/2006/main" xmlns:r="http://schemas.openxmlformats.org/officeDocument/2006/relationships" xmlns:p="http://schemas.openxmlformats.org/presentationml/2006/main">
  <p:tag name="ARTICULATE_LOCK_SLIDE" val="0"/>
  <p:tag name="AUDIO_ID" val="334"/>
  <p:tag name="ARTICULATE_USED_LAYOUT" val="2"/>
</p:tagLst>
</file>

<file path=ppt/tags/tag28.xml><?xml version="1.0" encoding="utf-8"?>
<p:tagLst xmlns:a="http://schemas.openxmlformats.org/drawingml/2006/main" xmlns:r="http://schemas.openxmlformats.org/officeDocument/2006/relationships" xmlns:p="http://schemas.openxmlformats.org/presentationml/2006/main">
  <p:tag name="ARTICULATE_LOCK_SLIDE" val="0"/>
  <p:tag name="AUDIO_ID" val="369"/>
  <p:tag name="ARTICULATE_USED_LAYOUT" val="2"/>
</p:tagLst>
</file>

<file path=ppt/tags/tag29.xml><?xml version="1.0" encoding="utf-8"?>
<p:tagLst xmlns:a="http://schemas.openxmlformats.org/drawingml/2006/main" xmlns:r="http://schemas.openxmlformats.org/officeDocument/2006/relationships" xmlns:p="http://schemas.openxmlformats.org/presentationml/2006/main">
  <p:tag name="ARTICULATE_LOCK_SLIDE" val="0"/>
  <p:tag name="AUDIO_ID" val="327"/>
  <p:tag name="ARTICULATE_USED_LAYOUT" val="2"/>
</p:tagLst>
</file>

<file path=ppt/tags/tag30.xml><?xml version="1.0" encoding="utf-8"?>
<p:tagLst xmlns:a="http://schemas.openxmlformats.org/drawingml/2006/main" xmlns:r="http://schemas.openxmlformats.org/officeDocument/2006/relationships" xmlns:p="http://schemas.openxmlformats.org/presentationml/2006/main">
  <p:tag name="ARTICULATE_LOCK_SLIDE" val="0"/>
  <p:tag name="AUDIO_ID" val="365"/>
  <p:tag name="ARTICULATE_USED_LAYOUT" val="2"/>
</p:tagLst>
</file>

<file path=ppt/tags/tag31.xml><?xml version="1.0" encoding="utf-8"?>
<p:tagLst xmlns:a="http://schemas.openxmlformats.org/drawingml/2006/main" xmlns:r="http://schemas.openxmlformats.org/officeDocument/2006/relationships" xmlns:p="http://schemas.openxmlformats.org/presentationml/2006/main">
  <p:tag name="ARTICULATE_LOCK_SLIDE" val="0"/>
  <p:tag name="AUDIO_ID" val="424"/>
  <p:tag name="ARTICULATE_USED_LAYOUT" val="2"/>
</p:tagLst>
</file>

<file path=ppt/tags/tag32.xml><?xml version="1.0" encoding="utf-8"?>
<p:tagLst xmlns:a="http://schemas.openxmlformats.org/drawingml/2006/main" xmlns:r="http://schemas.openxmlformats.org/officeDocument/2006/relationships" xmlns:p="http://schemas.openxmlformats.org/presentationml/2006/main">
  <p:tag name="ARTICULATE_LOCK_SLIDE" val="0"/>
  <p:tag name="AUDIO_ID" val="424"/>
  <p:tag name="ARTICULATE_USED_LAYOUT" val="2"/>
</p:tagLst>
</file>

<file path=ppt/tags/tag33.xml><?xml version="1.0" encoding="utf-8"?>
<p:tagLst xmlns:a="http://schemas.openxmlformats.org/drawingml/2006/main" xmlns:r="http://schemas.openxmlformats.org/officeDocument/2006/relationships" xmlns:p="http://schemas.openxmlformats.org/presentationml/2006/main">
  <p:tag name="ARTICULATE_LOCK_SLIDE" val="0"/>
  <p:tag name="AUDIO_ID" val="344"/>
  <p:tag name="ARTICULATE_USED_LAYOUT" val="2"/>
</p:tagLst>
</file>

<file path=ppt/tags/tag34.xml><?xml version="1.0" encoding="utf-8"?>
<p:tagLst xmlns:a="http://schemas.openxmlformats.org/drawingml/2006/main" xmlns:r="http://schemas.openxmlformats.org/officeDocument/2006/relationships" xmlns:p="http://schemas.openxmlformats.org/presentationml/2006/main">
  <p:tag name="ARTICULATE_LOCK_SLIDE" val="0"/>
  <p:tag name="AUDIO_ID" val="382"/>
  <p:tag name="ARTICULATE_USED_LAYOUT" val="2"/>
</p:tagLst>
</file>

<file path=ppt/tags/tag35.xml><?xml version="1.0" encoding="utf-8"?>
<p:tagLst xmlns:a="http://schemas.openxmlformats.org/drawingml/2006/main" xmlns:r="http://schemas.openxmlformats.org/officeDocument/2006/relationships" xmlns:p="http://schemas.openxmlformats.org/presentationml/2006/main">
  <p:tag name="ARTICULATE_LOCK_SLIDE" val="0"/>
  <p:tag name="AUDIO_ID" val="382"/>
  <p:tag name="ARTICULATE_USED_LAYOUT" val="2"/>
</p:tagLst>
</file>

<file path=ppt/tags/tag36.xml><?xml version="1.0" encoding="utf-8"?>
<p:tagLst xmlns:a="http://schemas.openxmlformats.org/drawingml/2006/main" xmlns:r="http://schemas.openxmlformats.org/officeDocument/2006/relationships" xmlns:p="http://schemas.openxmlformats.org/presentationml/2006/main">
  <p:tag name="ARTICULATE_LOCK_SLIDE" val="0"/>
  <p:tag name="AUDIO_ID" val="336"/>
  <p:tag name="ARTICULATE_USED_LAYOUT" val="2"/>
</p:tagLst>
</file>

<file path=ppt/tags/tag37.xml><?xml version="1.0" encoding="utf-8"?>
<p:tagLst xmlns:a="http://schemas.openxmlformats.org/drawingml/2006/main" xmlns:r="http://schemas.openxmlformats.org/officeDocument/2006/relationships" xmlns:p="http://schemas.openxmlformats.org/presentationml/2006/main">
  <p:tag name="ARTICULATE_LOCK_SLIDE" val="0"/>
  <p:tag name="AUDIO_ID" val="338"/>
  <p:tag name="ARTICULATE_USED_LAYOUT" val="2"/>
</p:tagLst>
</file>

<file path=ppt/tags/tag38.xml><?xml version="1.0" encoding="utf-8"?>
<p:tagLst xmlns:a="http://schemas.openxmlformats.org/drawingml/2006/main" xmlns:r="http://schemas.openxmlformats.org/officeDocument/2006/relationships" xmlns:p="http://schemas.openxmlformats.org/presentationml/2006/main">
  <p:tag name="ARTICULATE_LOCK_SLIDE" val="0"/>
  <p:tag name="AUDIO_ID" val="339"/>
  <p:tag name="ARTICULATE_USED_LAYOUT" val="2"/>
</p:tagLst>
</file>

<file path=ppt/tags/tag39.xml><?xml version="1.0" encoding="utf-8"?>
<p:tagLst xmlns:a="http://schemas.openxmlformats.org/drawingml/2006/main" xmlns:r="http://schemas.openxmlformats.org/officeDocument/2006/relationships" xmlns:p="http://schemas.openxmlformats.org/presentationml/2006/main">
  <p:tag name="ARTICULATE_LOCK_SLIDE" val="0"/>
  <p:tag name="AUDIO_ID" val="340"/>
  <p:tag name="ARTICULATE_USED_LAYOUT" val="2"/>
</p:tagLst>
</file>

<file path=ppt/tags/tag40.xml><?xml version="1.0" encoding="utf-8"?>
<p:tagLst xmlns:a="http://schemas.openxmlformats.org/drawingml/2006/main" xmlns:r="http://schemas.openxmlformats.org/officeDocument/2006/relationships" xmlns:p="http://schemas.openxmlformats.org/presentationml/2006/main">
  <p:tag name="ARTICULATE_LOCK_SLIDE" val="0"/>
  <p:tag name="AUDIO_ID" val="341"/>
  <p:tag name="ARTICULATE_USED_LAYOUT" val="2"/>
</p:tagLst>
</file>

<file path=ppt/tags/tag41.xml><?xml version="1.0" encoding="utf-8"?>
<p:tagLst xmlns:a="http://schemas.openxmlformats.org/drawingml/2006/main" xmlns:r="http://schemas.openxmlformats.org/officeDocument/2006/relationships" xmlns:p="http://schemas.openxmlformats.org/presentationml/2006/main">
  <p:tag name="ARTICULATE_LOCK_SLIDE" val="0"/>
  <p:tag name="AUDIO_ID" val="376"/>
  <p:tag name="ARTICULATE_USED_LAYOUT" val="2"/>
</p:tagLst>
</file>

<file path=ppt/tags/tag42.xml><?xml version="1.0" encoding="utf-8"?>
<p:tagLst xmlns:a="http://schemas.openxmlformats.org/drawingml/2006/main" xmlns:r="http://schemas.openxmlformats.org/officeDocument/2006/relationships" xmlns:p="http://schemas.openxmlformats.org/presentationml/2006/main">
  <p:tag name="ARTICULATE_LOCK_SLIDE" val="0"/>
  <p:tag name="AUDIO_ID" val="352"/>
  <p:tag name="ARTICULATE_USED_LAYOUT" val="2"/>
</p:tagLst>
</file>

<file path=ppt/tags/tag43.xml><?xml version="1.0" encoding="utf-8"?>
<p:tagLst xmlns:a="http://schemas.openxmlformats.org/drawingml/2006/main" xmlns:r="http://schemas.openxmlformats.org/officeDocument/2006/relationships" xmlns:p="http://schemas.openxmlformats.org/presentationml/2006/main">
  <p:tag name="ARTICULATE_LOCK_SLIDE" val="0"/>
  <p:tag name="AUDIO_ID" val="352"/>
  <p:tag name="ARTICULATE_USED_LAYOUT" val="2"/>
</p:tagLst>
</file>

<file path=ppt/tags/tag44.xml><?xml version="1.0" encoding="utf-8"?>
<p:tagLst xmlns:a="http://schemas.openxmlformats.org/drawingml/2006/main" xmlns:r="http://schemas.openxmlformats.org/officeDocument/2006/relationships" xmlns:p="http://schemas.openxmlformats.org/presentationml/2006/main">
  <p:tag name="ARTICULATE_LOCK_SLIDE" val="0"/>
  <p:tag name="AUDIO_ID" val="357"/>
  <p:tag name="ARTICULATE_USED_LAYOUT" val="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15147</TotalTime>
  <Words>9822</Words>
  <Application>Microsoft Office PowerPoint</Application>
  <PresentationFormat>Widescreen</PresentationFormat>
  <Paragraphs>645</Paragraphs>
  <Slides>85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85</vt:i4>
      </vt:variant>
    </vt:vector>
  </HeadingPairs>
  <TitlesOfParts>
    <vt:vector size="92" baseType="lpstr">
      <vt:lpstr>Arial</vt:lpstr>
      <vt:lpstr>Calibri</vt:lpstr>
      <vt:lpstr>Calibri (Body)</vt:lpstr>
      <vt:lpstr>Calibri Light</vt:lpstr>
      <vt:lpstr>Times New Roman</vt:lpstr>
      <vt:lpstr>Wingdings</vt:lpstr>
      <vt:lpstr>Office Theme</vt:lpstr>
      <vt:lpstr>Election Judge Training</vt:lpstr>
      <vt:lpstr>PowerPoint Presentation</vt:lpstr>
      <vt:lpstr>PowerPoint Presentation</vt:lpstr>
      <vt:lpstr>PowerPoint Presentation</vt:lpstr>
      <vt:lpstr>Before the Polls Open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Election Day at the Polling Place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Assisting Voters with Disabilities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Closing the Polls</vt:lpstr>
      <vt:lpstr>Closing the Polls</vt:lpstr>
      <vt:lpstr>PowerPoint Presentation</vt:lpstr>
      <vt:lpstr>PowerPoint Presentation</vt:lpstr>
      <vt:lpstr>General Counting Procedures</vt:lpstr>
      <vt:lpstr>PowerPoint Presentation</vt:lpstr>
      <vt:lpstr>PowerPoint Presentation</vt:lpstr>
      <vt:lpstr>PowerPoint Presentation</vt:lpstr>
      <vt:lpstr>PowerPoint Presentation</vt:lpstr>
      <vt:lpstr>PowerPoint Presentation</vt:lpstr>
      <vt:lpstr>PowerPoint Presentation</vt:lpstr>
      <vt:lpstr>Hand-Counting Ballots</vt:lpstr>
      <vt:lpstr>PowerPoint Presentation</vt:lpstr>
      <vt:lpstr>Machine Tabulating Ballots</vt:lpstr>
      <vt:lpstr>PowerPoint Presentation</vt:lpstr>
      <vt:lpstr>PowerPoint Presentation</vt:lpstr>
      <vt:lpstr>PowerPoint Presentation</vt:lpstr>
      <vt:lpstr>PowerPoint Presentation</vt:lpstr>
      <vt:lpstr>PowerPoint Presentation</vt:lpstr>
      <vt:lpstr>Special Situations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Quiz</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Schlosser, Lisa</dc:creator>
  <cp:lastModifiedBy>Nyland, Tari</cp:lastModifiedBy>
  <cp:revision>242</cp:revision>
  <dcterms:created xsi:type="dcterms:W3CDTF">2020-02-24T17:21:33Z</dcterms:created>
  <dcterms:modified xsi:type="dcterms:W3CDTF">2024-03-06T17:55:59Z</dcterms:modified>
</cp:coreProperties>
</file>